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Lst>
  <p:sldSz cx="10080625" cy="7559675"/>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0"/>
  </p:normalViewPr>
  <p:slideViewPr>
    <p:cSldViewPr snapToGrid="0" snapToObjects="1">
      <p:cViewPr varScale="1">
        <p:scale>
          <a:sx n="101" d="100"/>
          <a:sy n="101" d="100"/>
        </p:scale>
        <p:origin x="166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title>
      <c:tx>
        <c:rich>
          <a:bodyPr rot="0"/>
          <a:lstStyle/>
          <a:p>
            <a:pPr>
              <a:defRPr sz="1300" b="0" strike="noStrike" spc="-1">
                <a:solidFill>
                  <a:srgbClr val="000000"/>
                </a:solidFill>
                <a:uFill>
                  <a:solidFill>
                    <a:srgbClr val="FFFFFF"/>
                  </a:solidFill>
                </a:uFill>
                <a:latin typeface="Arial"/>
              </a:defRPr>
            </a:pPr>
            <a:r>
              <a:rPr sz="1300" b="0" strike="noStrike" spc="-1">
                <a:solidFill>
                  <a:srgbClr val="000000"/>
                </a:solidFill>
                <a:uFill>
                  <a:solidFill>
                    <a:srgbClr val="FFFFFF"/>
                  </a:solidFill>
                </a:uFill>
                <a:latin typeface="Arial"/>
              </a:rPr>
              <a:t>Number of Pigs in China vs Australian GDP</a:t>
            </a:r>
          </a:p>
        </c:rich>
      </c:tx>
      <c:overlay val="0"/>
    </c:title>
    <c:autoTitleDeleted val="0"/>
    <c:plotArea>
      <c:layout>
        <c:manualLayout>
          <c:layoutTarget val="inner"/>
          <c:xMode val="edge"/>
          <c:yMode val="edge"/>
          <c:x val="0.0999621892428396"/>
          <c:y val="0.122675008454515"/>
          <c:w val="0.833679931940637"/>
          <c:h val="0.728018261751775"/>
        </c:manualLayout>
      </c:layout>
      <c:scatterChart>
        <c:scatterStyle val="lineMarker"/>
        <c:varyColors val="0"/>
        <c:ser>
          <c:idx val="0"/>
          <c:order val="0"/>
          <c:tx>
            <c:strRef>
              <c:f>label 0</c:f>
              <c:strCache>
                <c:ptCount val="1"/>
              </c:strCache>
            </c:strRef>
          </c:tx>
          <c:spPr>
            <a:ln>
              <a:noFill/>
            </a:ln>
          </c:spPr>
          <c:marker>
            <c:symbol val="diamond"/>
            <c:size val="5"/>
            <c:spPr>
              <a:solidFill>
                <a:srgbClr val="000080"/>
              </a:solidFill>
            </c:spPr>
          </c:marker>
          <c:dLbls>
            <c:spPr>
              <a:noFill/>
              <a:ln>
                <a:noFill/>
              </a:ln>
              <a:effectLst/>
            </c:spPr>
            <c:showLegendKey val="0"/>
            <c:showVal val="0"/>
            <c:showCatName val="0"/>
            <c:showSerName val="0"/>
            <c:showPercent val="0"/>
            <c:showBubbleSize val="1"/>
            <c:showLeaderLines val="0"/>
            <c:extLst>
              <c:ext xmlns:c15="http://schemas.microsoft.com/office/drawing/2012/chart" uri="{CE6537A1-D6FC-4f65-9D91-7224C49458BB}">
                <c15:showLeaderLines val="0"/>
              </c:ext>
            </c:extLst>
          </c:dLbls>
          <c:trendline>
            <c:spPr>
              <a:ln w="25200">
                <a:solidFill>
                  <a:srgbClr val="3C3C3C"/>
                </a:solidFill>
                <a:round/>
              </a:ln>
            </c:spPr>
            <c:trendlineType val="linear"/>
            <c:dispRSqr val="1"/>
            <c:dispEq val="1"/>
            <c:trendlineLbl>
              <c:numFmt formatCode="General" sourceLinked="0"/>
            </c:trendlineLbl>
          </c:trendline>
          <c:xVal>
            <c:numRef>
              <c:f>0</c:f>
              <c:numCache>
                <c:formatCode>General</c:formatCode>
                <c:ptCount val="51"/>
                <c:pt idx="0">
                  <c:v>249204.0</c:v>
                </c:pt>
                <c:pt idx="1">
                  <c:v>252381.0</c:v>
                </c:pt>
                <c:pt idx="2">
                  <c:v>268066.0</c:v>
                </c:pt>
                <c:pt idx="3">
                  <c:v>286764.0</c:v>
                </c:pt>
                <c:pt idx="4">
                  <c:v>303911.0</c:v>
                </c:pt>
                <c:pt idx="5">
                  <c:v>311096.0</c:v>
                </c:pt>
                <c:pt idx="6">
                  <c:v>330690.0</c:v>
                </c:pt>
                <c:pt idx="7">
                  <c:v>347528.0</c:v>
                </c:pt>
                <c:pt idx="8">
                  <c:v>372036.0</c:v>
                </c:pt>
                <c:pt idx="9">
                  <c:v>398700.0</c:v>
                </c:pt>
                <c:pt idx="10">
                  <c:v>414675.0</c:v>
                </c:pt>
                <c:pt idx="11">
                  <c:v>430892.0</c:v>
                </c:pt>
                <c:pt idx="12">
                  <c:v>442083.0</c:v>
                </c:pt>
                <c:pt idx="13">
                  <c:v>460209.0</c:v>
                </c:pt>
                <c:pt idx="14">
                  <c:v>466346.0</c:v>
                </c:pt>
                <c:pt idx="15">
                  <c:v>478411.0</c:v>
                </c:pt>
                <c:pt idx="16">
                  <c:v>495672.0</c:v>
                </c:pt>
                <c:pt idx="17">
                  <c:v>500121.0</c:v>
                </c:pt>
                <c:pt idx="18">
                  <c:v>520395.0</c:v>
                </c:pt>
                <c:pt idx="19">
                  <c:v>536273.0</c:v>
                </c:pt>
                <c:pt idx="20">
                  <c:v>554275.0</c:v>
                </c:pt>
                <c:pt idx="21">
                  <c:v>572697.0</c:v>
                </c:pt>
                <c:pt idx="22">
                  <c:v>559905.0</c:v>
                </c:pt>
                <c:pt idx="23">
                  <c:v>585832.0</c:v>
                </c:pt>
                <c:pt idx="24">
                  <c:v>616585.0</c:v>
                </c:pt>
                <c:pt idx="25">
                  <c:v>640833.0</c:v>
                </c:pt>
                <c:pt idx="26">
                  <c:v>656548.0</c:v>
                </c:pt>
                <c:pt idx="27">
                  <c:v>693150.0</c:v>
                </c:pt>
                <c:pt idx="28">
                  <c:v>720614.0</c:v>
                </c:pt>
                <c:pt idx="29">
                  <c:v>750516.0</c:v>
                </c:pt>
                <c:pt idx="30">
                  <c:v>749597.0</c:v>
                </c:pt>
                <c:pt idx="31">
                  <c:v>751978.0</c:v>
                </c:pt>
                <c:pt idx="32">
                  <c:v>783076.0</c:v>
                </c:pt>
                <c:pt idx="33">
                  <c:v>814696.0</c:v>
                </c:pt>
                <c:pt idx="34">
                  <c:v>845106.0</c:v>
                </c:pt>
                <c:pt idx="35">
                  <c:v>878445.0</c:v>
                </c:pt>
                <c:pt idx="36">
                  <c:v>913099.0</c:v>
                </c:pt>
                <c:pt idx="37">
                  <c:v>953564.0</c:v>
                </c:pt>
                <c:pt idx="38">
                  <c:v>1.001271E6</c:v>
                </c:pt>
                <c:pt idx="39">
                  <c:v>1.040086E6</c:v>
                </c:pt>
                <c:pt idx="40">
                  <c:v>1.060101E6</c:v>
                </c:pt>
                <c:pt idx="41">
                  <c:v>1.101112E6</c:v>
                </c:pt>
                <c:pt idx="42">
                  <c:v>1.135013E6</c:v>
                </c:pt>
                <c:pt idx="43">
                  <c:v>1.182207E6</c:v>
                </c:pt>
                <c:pt idx="44">
                  <c:v>1.22025E6</c:v>
                </c:pt>
                <c:pt idx="45">
                  <c:v>1.256661E6</c:v>
                </c:pt>
                <c:pt idx="46">
                  <c:v>1.304025E6</c:v>
                </c:pt>
                <c:pt idx="47">
                  <c:v>1.352242E6</c:v>
                </c:pt>
                <c:pt idx="48">
                  <c:v>1.375809E6</c:v>
                </c:pt>
                <c:pt idx="49">
                  <c:v>1.402813E6</c:v>
                </c:pt>
                <c:pt idx="50">
                  <c:v>1.434226E6</c:v>
                </c:pt>
              </c:numCache>
            </c:numRef>
          </c:xVal>
          <c:yVal>
            <c:numRef>
              <c:f>1</c:f>
              <c:numCache>
                <c:formatCode>General</c:formatCode>
                <c:ptCount val="51"/>
                <c:pt idx="0">
                  <c:v>85.61857</c:v>
                </c:pt>
                <c:pt idx="1">
                  <c:v>78.91983</c:v>
                </c:pt>
                <c:pt idx="2">
                  <c:v>103.320266</c:v>
                </c:pt>
                <c:pt idx="3">
                  <c:v>134.79605</c:v>
                </c:pt>
                <c:pt idx="4">
                  <c:v>155.44462</c:v>
                </c:pt>
                <c:pt idx="5">
                  <c:v>170.0952</c:v>
                </c:pt>
                <c:pt idx="6">
                  <c:v>196.73597</c:v>
                </c:pt>
                <c:pt idx="7">
                  <c:v>193.3701</c:v>
                </c:pt>
                <c:pt idx="8">
                  <c:v>182.01196</c:v>
                </c:pt>
                <c:pt idx="9">
                  <c:v>175.96416</c:v>
                </c:pt>
                <c:pt idx="10">
                  <c:v>209.52335</c:v>
                </c:pt>
                <c:pt idx="11">
                  <c:v>253.96244</c:v>
                </c:pt>
                <c:pt idx="12">
                  <c:v>267.88429</c:v>
                </c:pt>
                <c:pt idx="13">
                  <c:v>261.91293</c:v>
                </c:pt>
                <c:pt idx="14">
                  <c:v>263.97488</c:v>
                </c:pt>
                <c:pt idx="15">
                  <c:v>284.92452</c:v>
                </c:pt>
                <c:pt idx="16">
                  <c:v>291.38464</c:v>
                </c:pt>
                <c:pt idx="17">
                  <c:v>296.03084</c:v>
                </c:pt>
                <c:pt idx="18">
                  <c:v>306.1397</c:v>
                </c:pt>
                <c:pt idx="19">
                  <c:v>325.67766</c:v>
                </c:pt>
                <c:pt idx="20">
                  <c:v>310.723</c:v>
                </c:pt>
                <c:pt idx="21">
                  <c:v>298.97546</c:v>
                </c:pt>
                <c:pt idx="22">
                  <c:v>306.47209</c:v>
                </c:pt>
                <c:pt idx="23">
                  <c:v>304.9310999999999</c:v>
                </c:pt>
                <c:pt idx="24">
                  <c:v>313.86061</c:v>
                </c:pt>
                <c:pt idx="25">
                  <c:v>338.44198</c:v>
                </c:pt>
                <c:pt idx="26">
                  <c:v>344.6012</c:v>
                </c:pt>
                <c:pt idx="27">
                  <c:v>335.2201299999999</c:v>
                </c:pt>
                <c:pt idx="28">
                  <c:v>349.52232</c:v>
                </c:pt>
                <c:pt idx="29">
                  <c:v>360.89808</c:v>
                </c:pt>
                <c:pt idx="30">
                  <c:v>371.20965</c:v>
                </c:pt>
                <c:pt idx="31">
                  <c:v>379.9104</c:v>
                </c:pt>
                <c:pt idx="32">
                  <c:v>394.06961</c:v>
                </c:pt>
                <c:pt idx="33">
                  <c:v>402.94282</c:v>
                </c:pt>
                <c:pt idx="34">
                  <c:v>424.7873</c:v>
                </c:pt>
                <c:pt idx="35">
                  <c:v>398.6171</c:v>
                </c:pt>
                <c:pt idx="36">
                  <c:v>373.6894</c:v>
                </c:pt>
                <c:pt idx="37">
                  <c:v>408.48789</c:v>
                </c:pt>
                <c:pt idx="38">
                  <c:v>429.3116</c:v>
                </c:pt>
                <c:pt idx="39">
                  <c:v>438.9101899999999</c:v>
                </c:pt>
                <c:pt idx="40">
                  <c:v>424.06595</c:v>
                </c:pt>
                <c:pt idx="41">
                  <c:v>426.88961</c:v>
                </c:pt>
                <c:pt idx="42">
                  <c:v>424.75094</c:v>
                </c:pt>
                <c:pt idx="43">
                  <c:v>420.7868</c:v>
                </c:pt>
                <c:pt idx="44">
                  <c:v>428.23797</c:v>
                </c:pt>
                <c:pt idx="45">
                  <c:v>440.54954</c:v>
                </c:pt>
                <c:pt idx="46">
                  <c:v>425.71262</c:v>
                </c:pt>
                <c:pt idx="47">
                  <c:v>446.65579</c:v>
                </c:pt>
                <c:pt idx="48">
                  <c:v>469.5006</c:v>
                </c:pt>
                <c:pt idx="49">
                  <c:v>476.267</c:v>
                </c:pt>
                <c:pt idx="50">
                  <c:v>470.96095</c:v>
                </c:pt>
              </c:numCache>
            </c:numRef>
          </c:yVal>
          <c:smooth val="0"/>
        </c:ser>
        <c:dLbls>
          <c:showLegendKey val="0"/>
          <c:showVal val="0"/>
          <c:showCatName val="0"/>
          <c:showSerName val="0"/>
          <c:showPercent val="0"/>
          <c:showBubbleSize val="0"/>
        </c:dLbls>
        <c:axId val="-1903276864"/>
        <c:axId val="2041213296"/>
      </c:scatterChart>
      <c:valAx>
        <c:axId val="-1903276864"/>
        <c:scaling>
          <c:orientation val="minMax"/>
        </c:scaling>
        <c:delete val="0"/>
        <c:axPos val="b"/>
        <c:title>
          <c:tx>
            <c:rich>
              <a:bodyPr rot="0"/>
              <a:lstStyle/>
              <a:p>
                <a:pPr>
                  <a:defRPr sz="800" b="1" strike="noStrike" spc="-1">
                    <a:solidFill>
                      <a:srgbClr val="3C3C3C"/>
                    </a:solidFill>
                    <a:uFill>
                      <a:solidFill>
                        <a:srgbClr val="FFFFFF"/>
                      </a:solidFill>
                    </a:uFill>
                    <a:latin typeface="Arial"/>
                  </a:defRPr>
                </a:pPr>
                <a:r>
                  <a:rPr sz="800" b="1" strike="noStrike" spc="-1">
                    <a:solidFill>
                      <a:srgbClr val="3C3C3C"/>
                    </a:solidFill>
                    <a:uFill>
                      <a:solidFill>
                        <a:srgbClr val="FFFFFF"/>
                      </a:solidFill>
                    </a:uFill>
                    <a:latin typeface="Arial"/>
                  </a:rPr>
                  <a:t>GDP constant prices Australia</a:t>
                </a:r>
              </a:p>
            </c:rich>
          </c:tx>
          <c:overlay val="0"/>
        </c:title>
        <c:numFmt formatCode="0;\-0;0;@" sourceLinked="0"/>
        <c:majorTickMark val="out"/>
        <c:minorTickMark val="none"/>
        <c:tickLblPos val="nextTo"/>
        <c:spPr>
          <a:ln>
            <a:solidFill>
              <a:srgbClr val="3C3C3C"/>
            </a:solidFill>
          </a:ln>
        </c:spPr>
        <c:txPr>
          <a:bodyPr/>
          <a:lstStyle/>
          <a:p>
            <a:pPr>
              <a:defRPr sz="800" b="0" strike="noStrike" spc="-1">
                <a:solidFill>
                  <a:srgbClr val="3C3C3C"/>
                </a:solidFill>
                <a:uFill>
                  <a:solidFill>
                    <a:srgbClr val="FFFFFF"/>
                  </a:solidFill>
                </a:uFill>
                <a:latin typeface="Arial"/>
              </a:defRPr>
            </a:pPr>
            <a:endParaRPr lang="en-US"/>
          </a:p>
        </c:txPr>
        <c:crossAx val="2041213296"/>
        <c:crosses val="autoZero"/>
        <c:crossBetween val="midCat"/>
      </c:valAx>
      <c:valAx>
        <c:axId val="2041213296"/>
        <c:scaling>
          <c:orientation val="minMax"/>
        </c:scaling>
        <c:delete val="0"/>
        <c:axPos val="l"/>
        <c:majorGridlines>
          <c:spPr>
            <a:ln>
              <a:solidFill>
                <a:srgbClr val="3C3C3C"/>
              </a:solidFill>
            </a:ln>
          </c:spPr>
        </c:majorGridlines>
        <c:title>
          <c:tx>
            <c:rich>
              <a:bodyPr rot="-5400000"/>
              <a:lstStyle/>
              <a:p>
                <a:pPr>
                  <a:defRPr sz="800" b="1" strike="noStrike" spc="-1">
                    <a:solidFill>
                      <a:srgbClr val="3C3C3C"/>
                    </a:solidFill>
                    <a:uFill>
                      <a:solidFill>
                        <a:srgbClr val="FFFFFF"/>
                      </a:solidFill>
                    </a:uFill>
                    <a:latin typeface="Arial"/>
                  </a:defRPr>
                </a:pPr>
                <a:r>
                  <a:rPr sz="800" b="1" strike="noStrike" spc="-1">
                    <a:solidFill>
                      <a:srgbClr val="3C3C3C"/>
                    </a:solidFill>
                    <a:uFill>
                      <a:solidFill>
                        <a:srgbClr val="FFFFFF"/>
                      </a:solidFill>
                    </a:uFill>
                    <a:latin typeface="Arial"/>
                  </a:rPr>
                  <a:t>Pigs in China (million)</a:t>
                </a:r>
              </a:p>
            </c:rich>
          </c:tx>
          <c:overlay val="0"/>
        </c:title>
        <c:numFmt formatCode="#,##0" sourceLinked="0"/>
        <c:majorTickMark val="out"/>
        <c:minorTickMark val="none"/>
        <c:tickLblPos val="nextTo"/>
        <c:spPr>
          <a:ln>
            <a:solidFill>
              <a:srgbClr val="3C3C3C"/>
            </a:solidFill>
          </a:ln>
        </c:spPr>
        <c:txPr>
          <a:bodyPr/>
          <a:lstStyle/>
          <a:p>
            <a:pPr>
              <a:defRPr sz="800" b="0" strike="noStrike" spc="-1">
                <a:solidFill>
                  <a:srgbClr val="3C3C3C"/>
                </a:solidFill>
                <a:uFill>
                  <a:solidFill>
                    <a:srgbClr val="FFFFFF"/>
                  </a:solidFill>
                </a:uFill>
                <a:latin typeface="Arial"/>
              </a:defRPr>
            </a:pPr>
            <a:endParaRPr lang="en-US"/>
          </a:p>
        </c:txPr>
        <c:crossAx val="-1903276864"/>
        <c:crosses val="autoZero"/>
        <c:crossBetween val="midCat"/>
      </c:valAx>
      <c:spPr>
        <a:noFill/>
        <a:ln w="12600">
          <a:solidFill>
            <a:srgbClr val="808080"/>
          </a:solidFill>
          <a:round/>
        </a:ln>
      </c:spPr>
    </c:plotArea>
    <c:plotVisOnly val="1"/>
    <c:dispBlanksAs val="gap"/>
    <c:showDLblsOverMax val="1"/>
  </c:chart>
  <c:spPr>
    <a:solidFill>
      <a:srgbClr val="FFFFFF"/>
    </a:solidFill>
    <a:ln>
      <a:noFill/>
    </a:ln>
  </c:spPr>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9" name="PlaceHolder 1"/>
          <p:cNvSpPr>
            <a:spLocks noGrp="1"/>
          </p:cNvSpPr>
          <p:nvPr>
            <p:ph type="body"/>
          </p:nvPr>
        </p:nvSpPr>
        <p:spPr>
          <a:xfrm>
            <a:off x="756000" y="5078520"/>
            <a:ext cx="6047640" cy="4811040"/>
          </a:xfrm>
          <a:prstGeom prst="rect">
            <a:avLst/>
          </a:prstGeom>
        </p:spPr>
        <p:txBody>
          <a:bodyPr lIns="0" tIns="0" rIns="0" bIns="0"/>
          <a:lstStyle/>
          <a:p>
            <a:r>
              <a:rPr lang="en-AU" sz="2000" b="0" strike="noStrike" spc="-1">
                <a:solidFill>
                  <a:srgbClr val="000000"/>
                </a:solidFill>
                <a:uFill>
                  <a:solidFill>
                    <a:srgbClr val="FFFFFF"/>
                  </a:solidFill>
                </a:uFill>
                <a:latin typeface="Arial"/>
              </a:rPr>
              <a:t>Click to edit the notes format</a:t>
            </a:r>
          </a:p>
        </p:txBody>
      </p:sp>
      <p:sp>
        <p:nvSpPr>
          <p:cNvPr id="40" name="PlaceHolder 2"/>
          <p:cNvSpPr>
            <a:spLocks noGrp="1"/>
          </p:cNvSpPr>
          <p:nvPr>
            <p:ph type="hdr"/>
          </p:nvPr>
        </p:nvSpPr>
        <p:spPr>
          <a:xfrm>
            <a:off x="0" y="0"/>
            <a:ext cx="3280680" cy="534240"/>
          </a:xfrm>
          <a:prstGeom prst="rect">
            <a:avLst/>
          </a:prstGeom>
        </p:spPr>
        <p:txBody>
          <a:bodyPr lIns="0" tIns="0" rIns="0" bIns="0"/>
          <a:lstStyle/>
          <a:p>
            <a:r>
              <a:rPr lang="en-AU" sz="1400" b="0" strike="noStrike" spc="-1">
                <a:solidFill>
                  <a:srgbClr val="000000"/>
                </a:solidFill>
                <a:uFill>
                  <a:solidFill>
                    <a:srgbClr val="FFFFFF"/>
                  </a:solidFill>
                </a:uFill>
                <a:latin typeface="Times New Roman"/>
              </a:rPr>
              <a:t>&lt;header&gt;</a:t>
            </a:r>
          </a:p>
        </p:txBody>
      </p:sp>
      <p:sp>
        <p:nvSpPr>
          <p:cNvPr id="41" name="PlaceHolder 3"/>
          <p:cNvSpPr>
            <a:spLocks noGrp="1"/>
          </p:cNvSpPr>
          <p:nvPr>
            <p:ph type="dt"/>
          </p:nvPr>
        </p:nvSpPr>
        <p:spPr>
          <a:xfrm>
            <a:off x="4278960" y="0"/>
            <a:ext cx="3280680" cy="534240"/>
          </a:xfrm>
          <a:prstGeom prst="rect">
            <a:avLst/>
          </a:prstGeom>
        </p:spPr>
        <p:txBody>
          <a:bodyPr lIns="0" tIns="0" rIns="0" bIns="0"/>
          <a:lstStyle/>
          <a:p>
            <a:pPr algn="r"/>
            <a:r>
              <a:rPr lang="en-AU" sz="1400" b="0" strike="noStrike" spc="-1">
                <a:solidFill>
                  <a:srgbClr val="000000"/>
                </a:solidFill>
                <a:uFill>
                  <a:solidFill>
                    <a:srgbClr val="FFFFFF"/>
                  </a:solidFill>
                </a:uFill>
                <a:latin typeface="Times New Roman"/>
              </a:rPr>
              <a:t>&lt;date/time&gt;</a:t>
            </a:r>
          </a:p>
        </p:txBody>
      </p:sp>
      <p:sp>
        <p:nvSpPr>
          <p:cNvPr id="42" name="PlaceHolder 4"/>
          <p:cNvSpPr>
            <a:spLocks noGrp="1"/>
          </p:cNvSpPr>
          <p:nvPr>
            <p:ph type="ftr"/>
          </p:nvPr>
        </p:nvSpPr>
        <p:spPr>
          <a:xfrm>
            <a:off x="0" y="10157400"/>
            <a:ext cx="3280680" cy="534240"/>
          </a:xfrm>
          <a:prstGeom prst="rect">
            <a:avLst/>
          </a:prstGeom>
        </p:spPr>
        <p:txBody>
          <a:bodyPr lIns="0" tIns="0" rIns="0" bIns="0" anchor="b"/>
          <a:lstStyle/>
          <a:p>
            <a:r>
              <a:rPr lang="en-AU" sz="1400" b="0" strike="noStrike" spc="-1">
                <a:solidFill>
                  <a:srgbClr val="000000"/>
                </a:solidFill>
                <a:uFill>
                  <a:solidFill>
                    <a:srgbClr val="FFFFFF"/>
                  </a:solidFill>
                </a:uFill>
                <a:latin typeface="Times New Roman"/>
              </a:rPr>
              <a:t>&lt;footer&gt;</a:t>
            </a:r>
          </a:p>
        </p:txBody>
      </p:sp>
      <p:sp>
        <p:nvSpPr>
          <p:cNvPr id="43" name="PlaceHolder 5"/>
          <p:cNvSpPr>
            <a:spLocks noGrp="1"/>
          </p:cNvSpPr>
          <p:nvPr>
            <p:ph type="sldNum"/>
          </p:nvPr>
        </p:nvSpPr>
        <p:spPr>
          <a:xfrm>
            <a:off x="4278960" y="10157400"/>
            <a:ext cx="3280680" cy="534240"/>
          </a:xfrm>
          <a:prstGeom prst="rect">
            <a:avLst/>
          </a:prstGeom>
        </p:spPr>
        <p:txBody>
          <a:bodyPr lIns="0" tIns="0" rIns="0" bIns="0" anchor="b"/>
          <a:lstStyle/>
          <a:p>
            <a:pPr algn="r"/>
            <a:fld id="{CC47D7A3-F931-4E40-856D-EEA6B1B46837}" type="slidenum">
              <a:rPr lang="en-AU" sz="1400" b="0" strike="noStrike" spc="-1">
                <a:solidFill>
                  <a:srgbClr val="000000"/>
                </a:solidFill>
                <a:uFill>
                  <a:solidFill>
                    <a:srgbClr val="FFFFFF"/>
                  </a:solidFill>
                </a:uFill>
                <a:latin typeface="Times New Roman"/>
              </a:rPr>
              <a:t>‹#›</a:t>
            </a:fld>
            <a:endParaRPr lang="en-AU"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7" name="PlaceHolder 1"/>
          <p:cNvSpPr>
            <a:spLocks noGrp="1"/>
          </p:cNvSpPr>
          <p:nvPr>
            <p:ph type="body"/>
          </p:nvPr>
        </p:nvSpPr>
        <p:spPr>
          <a:xfrm>
            <a:off x="756000" y="5078520"/>
            <a:ext cx="6047640" cy="4811040"/>
          </a:xfrm>
          <a:prstGeom prst="rect">
            <a:avLst/>
          </a:prstGeom>
        </p:spPr>
        <p:txBody>
          <a:bodyPr lIns="0" tIns="0" rIns="0" bIns="0"/>
          <a:lstStyle/>
          <a:p>
            <a:r>
              <a:rPr lang="en-AU" sz="2000" b="0" strike="noStrike" spc="-1">
                <a:solidFill>
                  <a:srgbClr val="000000"/>
                </a:solidFill>
                <a:uFill>
                  <a:solidFill>
                    <a:srgbClr val="FFFFFF"/>
                  </a:solidFill>
                </a:uFill>
                <a:latin typeface="Arial"/>
              </a:rPr>
              <a:t>Correlation does not imply causation -  True and important. Please don't leave this talk with the notion that correlation is causality.</a:t>
            </a:r>
          </a:p>
          <a:p>
            <a:endParaRPr lang="en-AU" sz="2000" b="0" strike="noStrike" spc="-1">
              <a:solidFill>
                <a:srgbClr val="000000"/>
              </a:solidFill>
              <a:uFill>
                <a:solidFill>
                  <a:srgbClr val="FFFFFF"/>
                </a:solidFill>
              </a:uFill>
              <a:latin typeface="Arial"/>
            </a:endParaRPr>
          </a:p>
          <a:p>
            <a:r>
              <a:rPr lang="en-AU" sz="2000" b="0" strike="noStrike" spc="-1">
                <a:solidFill>
                  <a:srgbClr val="000000"/>
                </a:solidFill>
                <a:uFill>
                  <a:solidFill>
                    <a:srgbClr val="FFFFFF"/>
                  </a:solidFill>
                </a:uFill>
                <a:latin typeface="Arial"/>
              </a:rPr>
              <a:t>But if you are trained in classical statistics, you may believe correlation can tell us NOTHING about causality. This is less true. Its more complicated than that.</a:t>
            </a:r>
          </a:p>
          <a:p>
            <a:r>
              <a:rPr lang="en-AU" sz="2000" b="0" strike="noStrike" spc="-1">
                <a:solidFill>
                  <a:srgbClr val="000000"/>
                </a:solidFill>
                <a:uFill>
                  <a:solidFill>
                    <a:srgbClr val="FFFFFF"/>
                  </a:solidFill>
                </a:uFill>
                <a:latin typeface="Arial"/>
              </a:rPr>
              <a:t> </a:t>
            </a:r>
          </a:p>
          <a:p>
            <a:endParaRPr lang="en-AU" sz="2000" b="0" strike="noStrike" spc="-1">
              <a:solidFill>
                <a:srgbClr val="000000"/>
              </a:solidFill>
              <a:uFill>
                <a:solidFill>
                  <a:srgbClr val="FFFFFF"/>
                </a:solidFill>
              </a:uFill>
              <a:latin typeface="Arial"/>
            </a:endParaRPr>
          </a:p>
          <a:p>
            <a:endParaRPr lang="en-AU" sz="2000" b="0" strike="noStrike" spc="-1">
              <a:solidFill>
                <a:srgbClr val="000000"/>
              </a:solidFill>
              <a:uFill>
                <a:solidFill>
                  <a:srgbClr val="FFFFFF"/>
                </a:solidFill>
              </a:uFill>
              <a:latin typeface="Arial"/>
            </a:endParaRPr>
          </a:p>
          <a:p>
            <a:endParaRPr lang="en-AU" sz="2000" b="0" strike="noStrike" spc="-1">
              <a:solidFill>
                <a:srgbClr val="000000"/>
              </a:solidFill>
              <a:uFill>
                <a:solidFill>
                  <a:srgbClr val="FFFFFF"/>
                </a:solidFill>
              </a:uFill>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 name="PlaceHolder 1"/>
          <p:cNvSpPr>
            <a:spLocks noGrp="1"/>
          </p:cNvSpPr>
          <p:nvPr>
            <p:ph type="body"/>
          </p:nvPr>
        </p:nvSpPr>
        <p:spPr>
          <a:xfrm>
            <a:off x="756000" y="5078520"/>
            <a:ext cx="6047640" cy="5587920"/>
          </a:xfrm>
          <a:prstGeom prst="rect">
            <a:avLst/>
          </a:prstGeom>
        </p:spPr>
        <p:txBody>
          <a:bodyPr lIns="0" tIns="0" rIns="0" bIns="0"/>
          <a:lstStyle/>
          <a:p>
            <a:r>
              <a:rPr lang="en-AU" sz="2000" b="0" strike="noStrike" spc="-1">
                <a:solidFill>
                  <a:srgbClr val="000000"/>
                </a:solidFill>
                <a:uFill>
                  <a:solidFill>
                    <a:srgbClr val="FFFFFF"/>
                  </a:solidFill>
                </a:uFill>
                <a:latin typeface="Arial"/>
              </a:rPr>
              <a:t>Richard Doll</a:t>
            </a:r>
          </a:p>
          <a:p>
            <a:r>
              <a:rPr lang="en-AU" sz="2000" b="0" strike="noStrike" spc="-1">
                <a:solidFill>
                  <a:srgbClr val="000000"/>
                </a:solidFill>
                <a:uFill>
                  <a:solidFill>
                    <a:srgbClr val="FFFFFF"/>
                  </a:solidFill>
                </a:uFill>
                <a:latin typeface="Arial"/>
              </a:rPr>
              <a:t>Austin Bradford Hill</a:t>
            </a:r>
          </a:p>
          <a:p>
            <a:endParaRPr lang="en-AU" sz="2000" b="0" strike="noStrike" spc="-1">
              <a:solidFill>
                <a:srgbClr val="000000"/>
              </a:solidFill>
              <a:uFill>
                <a:solidFill>
                  <a:srgbClr val="FFFFFF"/>
                </a:solidFill>
              </a:uFill>
              <a:latin typeface="Arial"/>
            </a:endParaRPr>
          </a:p>
          <a:p>
            <a:pPr marL="216000">
              <a:buClr>
                <a:srgbClr val="000000"/>
              </a:buClr>
              <a:buSzPct val="45000"/>
              <a:buFont typeface="Wingdings" charset="2"/>
              <a:buChar char=""/>
            </a:pPr>
            <a:r>
              <a:rPr lang="en-AU" sz="2600" b="0" strike="noStrike" spc="-1">
                <a:solidFill>
                  <a:srgbClr val="000000"/>
                </a:solidFill>
                <a:uFill>
                  <a:solidFill>
                    <a:srgbClr val="FFFFFF"/>
                  </a:solidFill>
                </a:uFill>
                <a:latin typeface="Arial"/>
              </a:rPr>
              <a:t>Epidemiologists found a very strong association between smoking and lung cancer. Heavy cigarette smokers were 30 times more likely to die from lung cancer.</a:t>
            </a:r>
            <a:endParaRPr lang="en-AU" sz="2000" b="0" strike="noStrike" spc="-1">
              <a:solidFill>
                <a:srgbClr val="000000"/>
              </a:solidFill>
              <a:uFill>
                <a:solidFill>
                  <a:srgbClr val="FFFFFF"/>
                </a:solidFill>
              </a:uFill>
              <a:latin typeface="Arial"/>
            </a:endParaRPr>
          </a:p>
          <a:p>
            <a:pPr marL="216000">
              <a:buClr>
                <a:srgbClr val="000000"/>
              </a:buClr>
              <a:buSzPct val="45000"/>
              <a:buFont typeface="Wingdings" charset="2"/>
              <a:buChar char=""/>
            </a:pPr>
            <a:r>
              <a:rPr lang="en-AU" sz="2600" b="0" strike="noStrike" spc="-1">
                <a:solidFill>
                  <a:srgbClr val="000000"/>
                </a:solidFill>
                <a:uFill>
                  <a:solidFill>
                    <a:srgbClr val="FFFFFF"/>
                  </a:solidFill>
                </a:uFill>
                <a:latin typeface="Arial"/>
              </a:rPr>
              <a:t>Fisher thought this was due to genetics that made some people more likely to smoke and also more likely to get cancer.</a:t>
            </a:r>
            <a:endParaRPr lang="en-AU" sz="2000" b="0" strike="noStrike" spc="-1">
              <a:solidFill>
                <a:srgbClr val="000000"/>
              </a:solidFill>
              <a:uFill>
                <a:solidFill>
                  <a:srgbClr val="FFFFFF"/>
                </a:solidFill>
              </a:uFill>
              <a:latin typeface="Arial"/>
            </a:endParaRPr>
          </a:p>
          <a:p>
            <a:endParaRPr lang="en-AU" sz="2000" b="0" strike="noStrike" spc="-1">
              <a:solidFill>
                <a:srgbClr val="000000"/>
              </a:solidFill>
              <a:uFill>
                <a:solidFill>
                  <a:srgbClr val="FFFFFF"/>
                </a:solidFill>
              </a:uFill>
              <a:latin typeface="Arial"/>
            </a:endParaRPr>
          </a:p>
          <a:p>
            <a:r>
              <a:rPr lang="en-AU" sz="2000" b="0" strike="noStrike" spc="-1">
                <a:solidFill>
                  <a:srgbClr val="000000"/>
                </a:solidFill>
                <a:uFill>
                  <a:solidFill>
                    <a:srgbClr val="FFFFFF"/>
                  </a:solidFill>
                </a:uFill>
                <a:latin typeface="Arial"/>
              </a:rPr>
              <a:t>Ronald Fisher – famous statistician and biologist. Invented ANOVA, many key statistical tests, </a:t>
            </a:r>
          </a:p>
          <a:p>
            <a:endParaRPr lang="en-AU" sz="2000" b="0" strike="noStrike" spc="-1">
              <a:solidFill>
                <a:srgbClr val="000000"/>
              </a:solidFill>
              <a:uFill>
                <a:solidFill>
                  <a:srgbClr val="FFFFFF"/>
                </a:solidFill>
              </a:uFill>
              <a:latin typeface="Arial"/>
            </a:endParaRPr>
          </a:p>
          <a:p>
            <a:endParaRPr lang="en-AU" sz="2000" b="0" strike="noStrike" spc="-1">
              <a:solidFill>
                <a:srgbClr val="000000"/>
              </a:solidFill>
              <a:uFill>
                <a:solidFill>
                  <a:srgbClr val="FFFFFF"/>
                </a:solidFill>
              </a:uFill>
              <a:latin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PlaceHolder 1"/>
          <p:cNvSpPr>
            <a:spLocks noGrp="1"/>
          </p:cNvSpPr>
          <p:nvPr>
            <p:ph type="body"/>
          </p:nvPr>
        </p:nvSpPr>
        <p:spPr>
          <a:xfrm>
            <a:off x="756000" y="5078520"/>
            <a:ext cx="6047640" cy="4811040"/>
          </a:xfrm>
          <a:prstGeom prst="rect">
            <a:avLst/>
          </a:prstGeom>
        </p:spPr>
        <p:txBody>
          <a:bodyPr lIns="0" tIns="0" rIns="0" bIns="0"/>
          <a:lstStyle/>
          <a:p>
            <a:r>
              <a:rPr lang="en-AU" sz="2000" b="0" strike="noStrike" spc="-1">
                <a:solidFill>
                  <a:srgbClr val="000000"/>
                </a:solidFill>
                <a:uFill>
                  <a:solidFill>
                    <a:srgbClr val="FFFFFF"/>
                  </a:solidFill>
                </a:uFill>
                <a:latin typeface="Arial"/>
              </a:rPr>
              <a:t>An algorithm, that determines if you can identify the causal effect of X on Y from observational data. </a:t>
            </a:r>
          </a:p>
          <a:p>
            <a:endParaRPr lang="en-AU" sz="2000" b="0" strike="noStrike" spc="-1">
              <a:solidFill>
                <a:srgbClr val="000000"/>
              </a:solidFill>
              <a:uFill>
                <a:solidFill>
                  <a:srgbClr val="FFFFFF"/>
                </a:solidFill>
              </a:uFill>
              <a:latin typeface="Arial"/>
            </a:endParaRPr>
          </a:p>
          <a:p>
            <a:r>
              <a:rPr lang="en-AU" sz="2000" b="0" strike="noStrike" spc="-1">
                <a:solidFill>
                  <a:srgbClr val="000000"/>
                </a:solidFill>
                <a:uFill>
                  <a:solidFill>
                    <a:srgbClr val="FFFFFF"/>
                  </a:solidFill>
                </a:uFill>
                <a:latin typeface="Arial"/>
              </a:rPr>
              <a:t>Here are some examples.</a:t>
            </a:r>
          </a:p>
          <a:p>
            <a:r>
              <a:rPr lang="en-AU" sz="2000" b="0" strike="noStrike" spc="-1">
                <a:solidFill>
                  <a:srgbClr val="000000"/>
                </a:solidFill>
                <a:uFill>
                  <a:solidFill>
                    <a:srgbClr val="FFFFFF"/>
                  </a:solidFill>
                </a:uFill>
                <a:latin typeface="Arial"/>
              </a:rPr>
              <a:t> </a:t>
            </a:r>
          </a:p>
          <a:p>
            <a:endParaRPr lang="en-AU" sz="2000" b="0" strike="noStrike" spc="-1">
              <a:solidFill>
                <a:srgbClr val="000000"/>
              </a:solidFill>
              <a:uFill>
                <a:solidFill>
                  <a:srgbClr val="FFFFFF"/>
                </a:solidFill>
              </a:uFill>
              <a:latin typeface="Arial"/>
            </a:endParaRPr>
          </a:p>
          <a:p>
            <a:endParaRPr lang="en-AU" sz="2000" b="0" strike="noStrike" spc="-1">
              <a:solidFill>
                <a:srgbClr val="000000"/>
              </a:solidFill>
              <a:uFill>
                <a:solidFill>
                  <a:srgbClr val="FFFFFF"/>
                </a:solidFill>
              </a:uFill>
              <a:latin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 name="PlaceHolder 1"/>
          <p:cNvSpPr>
            <a:spLocks noGrp="1"/>
          </p:cNvSpPr>
          <p:nvPr>
            <p:ph type="body"/>
          </p:nvPr>
        </p:nvSpPr>
        <p:spPr>
          <a:xfrm>
            <a:off x="756000" y="5078520"/>
            <a:ext cx="6047640" cy="5383440"/>
          </a:xfrm>
          <a:prstGeom prst="rect">
            <a:avLst/>
          </a:prstGeom>
        </p:spPr>
        <p:txBody>
          <a:bodyPr lIns="0" tIns="0" rIns="0" bIns="0"/>
          <a:lstStyle/>
          <a:p>
            <a:r>
              <a:rPr lang="en-AU" sz="2000" b="0" strike="noStrike" spc="-1">
                <a:solidFill>
                  <a:srgbClr val="000000"/>
                </a:solidFill>
                <a:uFill>
                  <a:solidFill>
                    <a:srgbClr val="FFFFFF"/>
                  </a:solidFill>
                </a:uFill>
                <a:latin typeface="Arial"/>
              </a:rPr>
              <a:t>Experiments work by breaking the link between the intervention variable and everything else.</a:t>
            </a:r>
          </a:p>
          <a:p>
            <a:endParaRPr lang="en-AU" sz="2000" b="0" strike="noStrike" spc="-1">
              <a:solidFill>
                <a:srgbClr val="000000"/>
              </a:solidFill>
              <a:uFill>
                <a:solidFill>
                  <a:srgbClr val="FFFFFF"/>
                </a:solidFill>
              </a:uFill>
              <a:latin typeface="Arial"/>
            </a:endParaRPr>
          </a:p>
          <a:p>
            <a:r>
              <a:rPr lang="en-AU" sz="2000" b="0" strike="noStrike" spc="-1">
                <a:solidFill>
                  <a:srgbClr val="000000"/>
                </a:solidFill>
                <a:uFill>
                  <a:solidFill>
                    <a:srgbClr val="FFFFFF"/>
                  </a:solidFill>
                </a:uFill>
                <a:latin typeface="Arial"/>
              </a:rPr>
              <a:t>Here’s some problems with experiments</a:t>
            </a:r>
          </a:p>
          <a:p>
            <a:r>
              <a:rPr lang="en-AU" sz="2000" b="0" strike="noStrike" spc="-1">
                <a:solidFill>
                  <a:srgbClr val="000000"/>
                </a:solidFill>
                <a:uFill>
                  <a:solidFill>
                    <a:srgbClr val="FFFFFF"/>
                  </a:solidFill>
                </a:uFill>
                <a:latin typeface="Arial"/>
              </a:rPr>
              <a:t>- the experiment is not ethical or feasible</a:t>
            </a:r>
          </a:p>
          <a:p>
            <a:r>
              <a:rPr lang="en-AU" sz="2000" b="0" strike="noStrike" spc="-1">
                <a:solidFill>
                  <a:srgbClr val="000000"/>
                </a:solidFill>
                <a:uFill>
                  <a:solidFill>
                    <a:srgbClr val="FFFFFF"/>
                  </a:solidFill>
                </a:uFill>
                <a:latin typeface="Arial"/>
              </a:rPr>
              <a:t>- the intervention is not random (or people non randomly ignore it)</a:t>
            </a:r>
          </a:p>
          <a:p>
            <a:r>
              <a:rPr lang="en-AU" sz="2000" b="0" strike="noStrike" spc="-1">
                <a:solidFill>
                  <a:srgbClr val="000000"/>
                </a:solidFill>
                <a:uFill>
                  <a:solidFill>
                    <a:srgbClr val="FFFFFF"/>
                  </a:solidFill>
                </a:uFill>
                <a:latin typeface="Arial"/>
              </a:rPr>
              <a:t>- the intervention spills over to the control group</a:t>
            </a:r>
          </a:p>
          <a:p>
            <a:r>
              <a:rPr lang="en-AU" sz="2000" b="0" strike="noStrike" spc="-1">
                <a:solidFill>
                  <a:srgbClr val="000000"/>
                </a:solidFill>
                <a:uFill>
                  <a:solidFill>
                    <a:srgbClr val="FFFFFF"/>
                  </a:solidFill>
                </a:uFill>
                <a:latin typeface="Arial"/>
              </a:rPr>
              <a:t>- the experiment is only feasible in some contrived setting, not one representative of the real world. </a:t>
            </a:r>
          </a:p>
          <a:p>
            <a:r>
              <a:rPr lang="en-AU" sz="2000" b="0" strike="noStrike" spc="-1">
                <a:solidFill>
                  <a:srgbClr val="000000"/>
                </a:solidFill>
                <a:uFill>
                  <a:solidFill>
                    <a:srgbClr val="FFFFFF"/>
                  </a:solidFill>
                </a:uFill>
                <a:latin typeface="Arial"/>
              </a:rPr>
              <a:t>- the noise is too high.</a:t>
            </a:r>
          </a:p>
          <a:p>
            <a:endParaRPr lang="en-AU" sz="2000" b="0" strike="noStrike" spc="-1">
              <a:solidFill>
                <a:srgbClr val="000000"/>
              </a:solidFill>
              <a:uFill>
                <a:solidFill>
                  <a:srgbClr val="FFFFFF"/>
                </a:solidFill>
              </a:uFill>
              <a:latin typeface="Arial"/>
            </a:endParaRPr>
          </a:p>
          <a:p>
            <a:r>
              <a:rPr lang="en-AU" sz="2000" b="0" strike="noStrike" spc="-1">
                <a:solidFill>
                  <a:srgbClr val="000000"/>
                </a:solidFill>
                <a:uFill>
                  <a:solidFill>
                    <a:srgbClr val="FFFFFF"/>
                  </a:solidFill>
                </a:uFill>
                <a:latin typeface="Arial"/>
              </a:rPr>
              <a:t>Here’s some ways observational inference can fail</a:t>
            </a:r>
          </a:p>
          <a:p>
            <a:r>
              <a:rPr lang="en-AU" sz="2000" b="0" strike="noStrike" spc="-1">
                <a:solidFill>
                  <a:srgbClr val="000000"/>
                </a:solidFill>
                <a:uFill>
                  <a:solidFill>
                    <a:srgbClr val="FFFFFF"/>
                  </a:solidFill>
                </a:uFill>
                <a:latin typeface="Arial"/>
              </a:rPr>
              <a:t>- there is an unobserved confounder that has not been included. </a:t>
            </a:r>
          </a:p>
          <a:p>
            <a:r>
              <a:rPr lang="en-AU" sz="2000" b="0" strike="noStrike" spc="-1">
                <a:solidFill>
                  <a:srgbClr val="000000"/>
                </a:solidFill>
                <a:uFill>
                  <a:solidFill>
                    <a:srgbClr val="FFFFFF"/>
                  </a:solidFill>
                </a:uFill>
                <a:latin typeface="Arial"/>
              </a:rPr>
              <a:t>- the noise is too high.</a:t>
            </a:r>
          </a:p>
          <a:p>
            <a:r>
              <a:rPr lang="en-AU" sz="2000" b="0" strike="noStrike" spc="-1">
                <a:solidFill>
                  <a:srgbClr val="000000"/>
                </a:solidFill>
                <a:uFill>
                  <a:solidFill>
                    <a:srgbClr val="FFFFFF"/>
                  </a:solidFill>
                </a:uFill>
                <a:latin typeface="Arial"/>
              </a:rPr>
              <a:t> </a:t>
            </a:r>
          </a:p>
          <a:p>
            <a:endParaRPr lang="en-AU" sz="2000" b="0" strike="noStrike" spc="-1">
              <a:solidFill>
                <a:srgbClr val="000000"/>
              </a:solidFill>
              <a:uFill>
                <a:solidFill>
                  <a:srgbClr val="FFFFFF"/>
                </a:solidFill>
              </a:uFill>
              <a:latin typeface="Arial"/>
            </a:endParaRPr>
          </a:p>
          <a:p>
            <a:endParaRPr lang="en-AU" sz="2000" b="0" strike="noStrike" spc="-1">
              <a:solidFill>
                <a:srgbClr val="000000"/>
              </a:solidFill>
              <a:uFill>
                <a:solidFill>
                  <a:srgbClr val="FFFFFF"/>
                </a:solidFill>
              </a:uFill>
              <a:latin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PlaceHolder 1"/>
          <p:cNvSpPr>
            <a:spLocks noGrp="1"/>
          </p:cNvSpPr>
          <p:nvPr>
            <p:ph type="body"/>
          </p:nvPr>
        </p:nvSpPr>
        <p:spPr>
          <a:xfrm>
            <a:off x="756000" y="5078520"/>
            <a:ext cx="6047640" cy="5383440"/>
          </a:xfrm>
          <a:prstGeom prst="rect">
            <a:avLst/>
          </a:prstGeom>
        </p:spPr>
        <p:txBody>
          <a:bodyPr lIns="0" tIns="0" rIns="0" bIns="0"/>
          <a:lstStyle/>
          <a:p>
            <a:r>
              <a:rPr lang="en-AU" sz="2000" b="0" strike="noStrike" spc="-1">
                <a:solidFill>
                  <a:srgbClr val="000000"/>
                </a:solidFill>
                <a:uFill>
                  <a:solidFill>
                    <a:srgbClr val="FFFFFF"/>
                  </a:solidFill>
                </a:uFill>
                <a:latin typeface="Arial"/>
              </a:rPr>
              <a:t>Experiments work by breaking the link between the intervention variable and everything else.</a:t>
            </a:r>
          </a:p>
          <a:p>
            <a:endParaRPr lang="en-AU" sz="2000" b="0" strike="noStrike" spc="-1">
              <a:solidFill>
                <a:srgbClr val="000000"/>
              </a:solidFill>
              <a:uFill>
                <a:solidFill>
                  <a:srgbClr val="FFFFFF"/>
                </a:solidFill>
              </a:uFill>
              <a:latin typeface="Arial"/>
            </a:endParaRPr>
          </a:p>
          <a:p>
            <a:r>
              <a:rPr lang="en-AU" sz="2000" b="0" strike="noStrike" spc="-1">
                <a:solidFill>
                  <a:srgbClr val="000000"/>
                </a:solidFill>
                <a:uFill>
                  <a:solidFill>
                    <a:srgbClr val="FFFFFF"/>
                  </a:solidFill>
                </a:uFill>
                <a:latin typeface="Arial"/>
              </a:rPr>
              <a:t>Here’s some problems with experiments</a:t>
            </a:r>
          </a:p>
          <a:p>
            <a:r>
              <a:rPr lang="en-AU" sz="2000" b="0" strike="noStrike" spc="-1">
                <a:solidFill>
                  <a:srgbClr val="000000"/>
                </a:solidFill>
                <a:uFill>
                  <a:solidFill>
                    <a:srgbClr val="FFFFFF"/>
                  </a:solidFill>
                </a:uFill>
                <a:latin typeface="Arial"/>
              </a:rPr>
              <a:t>- the experiment is not ethical or feasible</a:t>
            </a:r>
          </a:p>
          <a:p>
            <a:r>
              <a:rPr lang="en-AU" sz="2000" b="0" strike="noStrike" spc="-1">
                <a:solidFill>
                  <a:srgbClr val="000000"/>
                </a:solidFill>
                <a:uFill>
                  <a:solidFill>
                    <a:srgbClr val="FFFFFF"/>
                  </a:solidFill>
                </a:uFill>
                <a:latin typeface="Arial"/>
              </a:rPr>
              <a:t>- the intervention is not random (or people non randomly ignore it)</a:t>
            </a:r>
          </a:p>
          <a:p>
            <a:r>
              <a:rPr lang="en-AU" sz="2000" b="0" strike="noStrike" spc="-1">
                <a:solidFill>
                  <a:srgbClr val="000000"/>
                </a:solidFill>
                <a:uFill>
                  <a:solidFill>
                    <a:srgbClr val="FFFFFF"/>
                  </a:solidFill>
                </a:uFill>
                <a:latin typeface="Arial"/>
              </a:rPr>
              <a:t>- the intervention spills over to the control group</a:t>
            </a:r>
          </a:p>
          <a:p>
            <a:r>
              <a:rPr lang="en-AU" sz="2000" b="0" strike="noStrike" spc="-1">
                <a:solidFill>
                  <a:srgbClr val="000000"/>
                </a:solidFill>
                <a:uFill>
                  <a:solidFill>
                    <a:srgbClr val="FFFFFF"/>
                  </a:solidFill>
                </a:uFill>
                <a:latin typeface="Arial"/>
              </a:rPr>
              <a:t>- the experiment is only feasible in some contrived setting, not one representative of the real world. </a:t>
            </a:r>
          </a:p>
          <a:p>
            <a:r>
              <a:rPr lang="en-AU" sz="2000" b="0" strike="noStrike" spc="-1">
                <a:solidFill>
                  <a:srgbClr val="000000"/>
                </a:solidFill>
                <a:uFill>
                  <a:solidFill>
                    <a:srgbClr val="FFFFFF"/>
                  </a:solidFill>
                </a:uFill>
                <a:latin typeface="Arial"/>
              </a:rPr>
              <a:t>- the noise is too high.</a:t>
            </a:r>
          </a:p>
          <a:p>
            <a:endParaRPr lang="en-AU" sz="2000" b="0" strike="noStrike" spc="-1">
              <a:solidFill>
                <a:srgbClr val="000000"/>
              </a:solidFill>
              <a:uFill>
                <a:solidFill>
                  <a:srgbClr val="FFFFFF"/>
                </a:solidFill>
              </a:uFill>
              <a:latin typeface="Arial"/>
            </a:endParaRPr>
          </a:p>
          <a:p>
            <a:r>
              <a:rPr lang="en-AU" sz="2000" b="0" strike="noStrike" spc="-1">
                <a:solidFill>
                  <a:srgbClr val="000000"/>
                </a:solidFill>
                <a:uFill>
                  <a:solidFill>
                    <a:srgbClr val="FFFFFF"/>
                  </a:solidFill>
                </a:uFill>
                <a:latin typeface="Arial"/>
              </a:rPr>
              <a:t>Here’s some ways observational inference can fail</a:t>
            </a:r>
          </a:p>
          <a:p>
            <a:r>
              <a:rPr lang="en-AU" sz="2000" b="0" strike="noStrike" spc="-1">
                <a:solidFill>
                  <a:srgbClr val="000000"/>
                </a:solidFill>
                <a:uFill>
                  <a:solidFill>
                    <a:srgbClr val="FFFFFF"/>
                  </a:solidFill>
                </a:uFill>
                <a:latin typeface="Arial"/>
              </a:rPr>
              <a:t>- there is an unobserved confounder that has not been included. </a:t>
            </a:r>
          </a:p>
          <a:p>
            <a:r>
              <a:rPr lang="en-AU" sz="2000" b="0" strike="noStrike" spc="-1">
                <a:solidFill>
                  <a:srgbClr val="000000"/>
                </a:solidFill>
                <a:uFill>
                  <a:solidFill>
                    <a:srgbClr val="FFFFFF"/>
                  </a:solidFill>
                </a:uFill>
                <a:latin typeface="Arial"/>
              </a:rPr>
              <a:t>- the noise is too high.</a:t>
            </a:r>
          </a:p>
          <a:p>
            <a:r>
              <a:rPr lang="en-AU" sz="2000" b="0" strike="noStrike" spc="-1">
                <a:solidFill>
                  <a:srgbClr val="000000"/>
                </a:solidFill>
                <a:uFill>
                  <a:solidFill>
                    <a:srgbClr val="FFFFFF"/>
                  </a:solidFill>
                </a:uFill>
                <a:latin typeface="Arial"/>
              </a:rPr>
              <a:t> </a:t>
            </a:r>
          </a:p>
          <a:p>
            <a:endParaRPr lang="en-AU" sz="2000" b="0" strike="noStrike" spc="-1">
              <a:solidFill>
                <a:srgbClr val="000000"/>
              </a:solidFill>
              <a:uFill>
                <a:solidFill>
                  <a:srgbClr val="FFFFFF"/>
                </a:solidFill>
              </a:uFill>
              <a:latin typeface="Arial"/>
            </a:endParaRPr>
          </a:p>
          <a:p>
            <a:endParaRPr lang="en-AU" sz="2000" b="0" strike="noStrike" spc="-1">
              <a:solidFill>
                <a:srgbClr val="000000"/>
              </a:solidFill>
              <a:uFill>
                <a:solidFill>
                  <a:srgbClr val="FFFFFF"/>
                </a:solidFill>
              </a:uFill>
              <a:latin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PlaceHolder 1"/>
          <p:cNvSpPr>
            <a:spLocks noGrp="1"/>
          </p:cNvSpPr>
          <p:nvPr>
            <p:ph type="body"/>
          </p:nvPr>
        </p:nvSpPr>
        <p:spPr>
          <a:xfrm>
            <a:off x="756000" y="5078520"/>
            <a:ext cx="6047640" cy="5383440"/>
          </a:xfrm>
          <a:prstGeom prst="rect">
            <a:avLst/>
          </a:prstGeom>
        </p:spPr>
        <p:txBody>
          <a:bodyPr lIns="0" tIns="0" rIns="0" bIns="0"/>
          <a:lstStyle/>
          <a:p>
            <a:r>
              <a:rPr lang="en-AU" sz="2000" b="0" strike="noStrike" spc="-1">
                <a:solidFill>
                  <a:srgbClr val="000000"/>
                </a:solidFill>
                <a:uFill>
                  <a:solidFill>
                    <a:srgbClr val="FFFFFF"/>
                  </a:solidFill>
                </a:uFill>
                <a:latin typeface="Arial"/>
              </a:rPr>
              <a:t>Experiments work by breaking the link between the intervention variable and everything else.</a:t>
            </a:r>
          </a:p>
          <a:p>
            <a:endParaRPr lang="en-AU" sz="2000" b="0" strike="noStrike" spc="-1">
              <a:solidFill>
                <a:srgbClr val="000000"/>
              </a:solidFill>
              <a:uFill>
                <a:solidFill>
                  <a:srgbClr val="FFFFFF"/>
                </a:solidFill>
              </a:uFill>
              <a:latin typeface="Arial"/>
            </a:endParaRPr>
          </a:p>
          <a:p>
            <a:r>
              <a:rPr lang="en-AU" sz="2000" b="0" strike="noStrike" spc="-1">
                <a:solidFill>
                  <a:srgbClr val="000000"/>
                </a:solidFill>
                <a:uFill>
                  <a:solidFill>
                    <a:srgbClr val="FFFFFF"/>
                  </a:solidFill>
                </a:uFill>
                <a:latin typeface="Arial"/>
              </a:rPr>
              <a:t>Here’s some problems with experiments</a:t>
            </a:r>
          </a:p>
          <a:p>
            <a:r>
              <a:rPr lang="en-AU" sz="2000" b="0" strike="noStrike" spc="-1">
                <a:solidFill>
                  <a:srgbClr val="000000"/>
                </a:solidFill>
                <a:uFill>
                  <a:solidFill>
                    <a:srgbClr val="FFFFFF"/>
                  </a:solidFill>
                </a:uFill>
                <a:latin typeface="Arial"/>
              </a:rPr>
              <a:t>- the experiment is not ethical or feasible</a:t>
            </a:r>
          </a:p>
          <a:p>
            <a:r>
              <a:rPr lang="en-AU" sz="2000" b="0" strike="noStrike" spc="-1">
                <a:solidFill>
                  <a:srgbClr val="000000"/>
                </a:solidFill>
                <a:uFill>
                  <a:solidFill>
                    <a:srgbClr val="FFFFFF"/>
                  </a:solidFill>
                </a:uFill>
                <a:latin typeface="Arial"/>
              </a:rPr>
              <a:t>- the intervention is not random (or people non randomly ignore it)</a:t>
            </a:r>
          </a:p>
          <a:p>
            <a:r>
              <a:rPr lang="en-AU" sz="2000" b="0" strike="noStrike" spc="-1">
                <a:solidFill>
                  <a:srgbClr val="000000"/>
                </a:solidFill>
                <a:uFill>
                  <a:solidFill>
                    <a:srgbClr val="FFFFFF"/>
                  </a:solidFill>
                </a:uFill>
                <a:latin typeface="Arial"/>
              </a:rPr>
              <a:t>- the intervention spills over to the control group</a:t>
            </a:r>
          </a:p>
          <a:p>
            <a:r>
              <a:rPr lang="en-AU" sz="2000" b="0" strike="noStrike" spc="-1">
                <a:solidFill>
                  <a:srgbClr val="000000"/>
                </a:solidFill>
                <a:uFill>
                  <a:solidFill>
                    <a:srgbClr val="FFFFFF"/>
                  </a:solidFill>
                </a:uFill>
                <a:latin typeface="Arial"/>
              </a:rPr>
              <a:t>- the experiment is only feasible in some contrived setting, not one representative of the real world. </a:t>
            </a:r>
          </a:p>
          <a:p>
            <a:r>
              <a:rPr lang="en-AU" sz="2000" b="0" strike="noStrike" spc="-1">
                <a:solidFill>
                  <a:srgbClr val="000000"/>
                </a:solidFill>
                <a:uFill>
                  <a:solidFill>
                    <a:srgbClr val="FFFFFF"/>
                  </a:solidFill>
                </a:uFill>
                <a:latin typeface="Arial"/>
              </a:rPr>
              <a:t>- the noise is too high.</a:t>
            </a:r>
          </a:p>
          <a:p>
            <a:endParaRPr lang="en-AU" sz="2000" b="0" strike="noStrike" spc="-1">
              <a:solidFill>
                <a:srgbClr val="000000"/>
              </a:solidFill>
              <a:uFill>
                <a:solidFill>
                  <a:srgbClr val="FFFFFF"/>
                </a:solidFill>
              </a:uFill>
              <a:latin typeface="Arial"/>
            </a:endParaRPr>
          </a:p>
          <a:p>
            <a:r>
              <a:rPr lang="en-AU" sz="2000" b="0" strike="noStrike" spc="-1">
                <a:solidFill>
                  <a:srgbClr val="000000"/>
                </a:solidFill>
                <a:uFill>
                  <a:solidFill>
                    <a:srgbClr val="FFFFFF"/>
                  </a:solidFill>
                </a:uFill>
                <a:latin typeface="Arial"/>
              </a:rPr>
              <a:t>Here’s some ways observational inference can fail</a:t>
            </a:r>
          </a:p>
          <a:p>
            <a:r>
              <a:rPr lang="en-AU" sz="2000" b="0" strike="noStrike" spc="-1">
                <a:solidFill>
                  <a:srgbClr val="000000"/>
                </a:solidFill>
                <a:uFill>
                  <a:solidFill>
                    <a:srgbClr val="FFFFFF"/>
                  </a:solidFill>
                </a:uFill>
                <a:latin typeface="Arial"/>
              </a:rPr>
              <a:t>- there is an unobserved confounder that has not been included. </a:t>
            </a:r>
          </a:p>
          <a:p>
            <a:r>
              <a:rPr lang="en-AU" sz="2000" b="0" strike="noStrike" spc="-1">
                <a:solidFill>
                  <a:srgbClr val="000000"/>
                </a:solidFill>
                <a:uFill>
                  <a:solidFill>
                    <a:srgbClr val="FFFFFF"/>
                  </a:solidFill>
                </a:uFill>
                <a:latin typeface="Arial"/>
              </a:rPr>
              <a:t>- the noise is too high.</a:t>
            </a:r>
          </a:p>
          <a:p>
            <a:r>
              <a:rPr lang="en-AU" sz="2000" b="0" strike="noStrike" spc="-1">
                <a:solidFill>
                  <a:srgbClr val="000000"/>
                </a:solidFill>
                <a:uFill>
                  <a:solidFill>
                    <a:srgbClr val="FFFFFF"/>
                  </a:solidFill>
                </a:uFill>
                <a:latin typeface="Arial"/>
              </a:rPr>
              <a:t> </a:t>
            </a:r>
          </a:p>
          <a:p>
            <a:endParaRPr lang="en-AU" sz="2000" b="0" strike="noStrike" spc="-1">
              <a:solidFill>
                <a:srgbClr val="000000"/>
              </a:solidFill>
              <a:uFill>
                <a:solidFill>
                  <a:srgbClr val="FFFFFF"/>
                </a:solidFill>
              </a:uFill>
              <a:latin typeface="Arial"/>
            </a:endParaRPr>
          </a:p>
          <a:p>
            <a:endParaRPr lang="en-AU" sz="2000" b="0" strike="noStrike" spc="-1">
              <a:solidFill>
                <a:srgbClr val="000000"/>
              </a:solidFill>
              <a:uFill>
                <a:solidFill>
                  <a:srgbClr val="FFFFFF"/>
                </a:solidFill>
              </a:uFill>
              <a:latin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 name="PlaceHolder 1"/>
          <p:cNvSpPr>
            <a:spLocks noGrp="1"/>
          </p:cNvSpPr>
          <p:nvPr>
            <p:ph type="body"/>
          </p:nvPr>
        </p:nvSpPr>
        <p:spPr>
          <a:xfrm>
            <a:off x="756000" y="5078520"/>
            <a:ext cx="6047640" cy="5383440"/>
          </a:xfrm>
          <a:prstGeom prst="rect">
            <a:avLst/>
          </a:prstGeom>
        </p:spPr>
        <p:txBody>
          <a:bodyPr lIns="0" tIns="0" rIns="0" bIns="0"/>
          <a:lstStyle/>
          <a:p>
            <a:r>
              <a:rPr lang="en-AU" sz="2000" b="0" strike="noStrike" spc="-1">
                <a:solidFill>
                  <a:srgbClr val="000000"/>
                </a:solidFill>
                <a:uFill>
                  <a:solidFill>
                    <a:srgbClr val="FFFFFF"/>
                  </a:solidFill>
                </a:uFill>
                <a:latin typeface="Arial"/>
              </a:rPr>
              <a:t>Experiments work by breaking the link between the intervention variable and everything else.</a:t>
            </a:r>
          </a:p>
          <a:p>
            <a:endParaRPr lang="en-AU" sz="2000" b="0" strike="noStrike" spc="-1">
              <a:solidFill>
                <a:srgbClr val="000000"/>
              </a:solidFill>
              <a:uFill>
                <a:solidFill>
                  <a:srgbClr val="FFFFFF"/>
                </a:solidFill>
              </a:uFill>
              <a:latin typeface="Arial"/>
            </a:endParaRPr>
          </a:p>
          <a:p>
            <a:r>
              <a:rPr lang="en-AU" sz="2000" b="0" strike="noStrike" spc="-1">
                <a:solidFill>
                  <a:srgbClr val="000000"/>
                </a:solidFill>
                <a:uFill>
                  <a:solidFill>
                    <a:srgbClr val="FFFFFF"/>
                  </a:solidFill>
                </a:uFill>
                <a:latin typeface="Arial"/>
              </a:rPr>
              <a:t>Here’s some problems with experiments</a:t>
            </a:r>
          </a:p>
          <a:p>
            <a:r>
              <a:rPr lang="en-AU" sz="2000" b="0" strike="noStrike" spc="-1">
                <a:solidFill>
                  <a:srgbClr val="000000"/>
                </a:solidFill>
                <a:uFill>
                  <a:solidFill>
                    <a:srgbClr val="FFFFFF"/>
                  </a:solidFill>
                </a:uFill>
                <a:latin typeface="Arial"/>
              </a:rPr>
              <a:t>- the experiment is not ethical or feasible</a:t>
            </a:r>
          </a:p>
          <a:p>
            <a:r>
              <a:rPr lang="en-AU" sz="2000" b="0" strike="noStrike" spc="-1">
                <a:solidFill>
                  <a:srgbClr val="000000"/>
                </a:solidFill>
                <a:uFill>
                  <a:solidFill>
                    <a:srgbClr val="FFFFFF"/>
                  </a:solidFill>
                </a:uFill>
                <a:latin typeface="Arial"/>
              </a:rPr>
              <a:t>- the intervention is not random (or people non randomly ignore it)</a:t>
            </a:r>
          </a:p>
          <a:p>
            <a:r>
              <a:rPr lang="en-AU" sz="2000" b="0" strike="noStrike" spc="-1">
                <a:solidFill>
                  <a:srgbClr val="000000"/>
                </a:solidFill>
                <a:uFill>
                  <a:solidFill>
                    <a:srgbClr val="FFFFFF"/>
                  </a:solidFill>
                </a:uFill>
                <a:latin typeface="Arial"/>
              </a:rPr>
              <a:t>- the intervention spills over to the control group</a:t>
            </a:r>
          </a:p>
          <a:p>
            <a:r>
              <a:rPr lang="en-AU" sz="2000" b="0" strike="noStrike" spc="-1">
                <a:solidFill>
                  <a:srgbClr val="000000"/>
                </a:solidFill>
                <a:uFill>
                  <a:solidFill>
                    <a:srgbClr val="FFFFFF"/>
                  </a:solidFill>
                </a:uFill>
                <a:latin typeface="Arial"/>
              </a:rPr>
              <a:t>- the experiment is only feasible in some contrived setting, not one representative of the real world. </a:t>
            </a:r>
          </a:p>
          <a:p>
            <a:r>
              <a:rPr lang="en-AU" sz="2000" b="0" strike="noStrike" spc="-1">
                <a:solidFill>
                  <a:srgbClr val="000000"/>
                </a:solidFill>
                <a:uFill>
                  <a:solidFill>
                    <a:srgbClr val="FFFFFF"/>
                  </a:solidFill>
                </a:uFill>
                <a:latin typeface="Arial"/>
              </a:rPr>
              <a:t>- the noise is too high.</a:t>
            </a:r>
          </a:p>
          <a:p>
            <a:endParaRPr lang="en-AU" sz="2000" b="0" strike="noStrike" spc="-1">
              <a:solidFill>
                <a:srgbClr val="000000"/>
              </a:solidFill>
              <a:uFill>
                <a:solidFill>
                  <a:srgbClr val="FFFFFF"/>
                </a:solidFill>
              </a:uFill>
              <a:latin typeface="Arial"/>
            </a:endParaRPr>
          </a:p>
          <a:p>
            <a:r>
              <a:rPr lang="en-AU" sz="2000" b="0" strike="noStrike" spc="-1">
                <a:solidFill>
                  <a:srgbClr val="000000"/>
                </a:solidFill>
                <a:uFill>
                  <a:solidFill>
                    <a:srgbClr val="FFFFFF"/>
                  </a:solidFill>
                </a:uFill>
                <a:latin typeface="Arial"/>
              </a:rPr>
              <a:t>Here’s some ways observational inference can fail</a:t>
            </a:r>
          </a:p>
          <a:p>
            <a:r>
              <a:rPr lang="en-AU" sz="2000" b="0" strike="noStrike" spc="-1">
                <a:solidFill>
                  <a:srgbClr val="000000"/>
                </a:solidFill>
                <a:uFill>
                  <a:solidFill>
                    <a:srgbClr val="FFFFFF"/>
                  </a:solidFill>
                </a:uFill>
                <a:latin typeface="Arial"/>
              </a:rPr>
              <a:t>- there is an unobserved confounder that has not been included. </a:t>
            </a:r>
          </a:p>
          <a:p>
            <a:r>
              <a:rPr lang="en-AU" sz="2000" b="0" strike="noStrike" spc="-1">
                <a:solidFill>
                  <a:srgbClr val="000000"/>
                </a:solidFill>
                <a:uFill>
                  <a:solidFill>
                    <a:srgbClr val="FFFFFF"/>
                  </a:solidFill>
                </a:uFill>
                <a:latin typeface="Arial"/>
              </a:rPr>
              <a:t>- the noise is too high.</a:t>
            </a:r>
          </a:p>
          <a:p>
            <a:r>
              <a:rPr lang="en-AU" sz="2000" b="0" strike="noStrike" spc="-1">
                <a:solidFill>
                  <a:srgbClr val="000000"/>
                </a:solidFill>
                <a:uFill>
                  <a:solidFill>
                    <a:srgbClr val="FFFFFF"/>
                  </a:solidFill>
                </a:uFill>
                <a:latin typeface="Arial"/>
              </a:rPr>
              <a:t> </a:t>
            </a:r>
          </a:p>
          <a:p>
            <a:endParaRPr lang="en-AU" sz="2000" b="0" strike="noStrike" spc="-1">
              <a:solidFill>
                <a:srgbClr val="000000"/>
              </a:solidFill>
              <a:uFill>
                <a:solidFill>
                  <a:srgbClr val="FFFFFF"/>
                </a:solidFill>
              </a:uFill>
              <a:latin typeface="Arial"/>
            </a:endParaRPr>
          </a:p>
          <a:p>
            <a:endParaRPr lang="en-AU" sz="2000" b="0" strike="noStrike" spc="-1">
              <a:solidFill>
                <a:srgbClr val="000000"/>
              </a:solidFill>
              <a:uFill>
                <a:solidFill>
                  <a:srgbClr val="FFFFFF"/>
                </a:solidFill>
              </a:uFill>
              <a:latin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 name="PlaceHolder 1"/>
          <p:cNvSpPr>
            <a:spLocks noGrp="1"/>
          </p:cNvSpPr>
          <p:nvPr>
            <p:ph type="body"/>
          </p:nvPr>
        </p:nvSpPr>
        <p:spPr>
          <a:xfrm>
            <a:off x="756000" y="5078520"/>
            <a:ext cx="6047640" cy="5383440"/>
          </a:xfrm>
          <a:prstGeom prst="rect">
            <a:avLst/>
          </a:prstGeom>
        </p:spPr>
        <p:txBody>
          <a:bodyPr lIns="0" tIns="0" rIns="0" bIns="0"/>
          <a:lstStyle/>
          <a:p>
            <a:r>
              <a:rPr lang="en-AU" sz="2000" b="0" strike="noStrike" spc="-1">
                <a:solidFill>
                  <a:srgbClr val="000000"/>
                </a:solidFill>
                <a:uFill>
                  <a:solidFill>
                    <a:srgbClr val="FFFFFF"/>
                  </a:solidFill>
                </a:uFill>
                <a:latin typeface="Arial"/>
              </a:rPr>
              <a:t>Experiments work by breaking the link between the intervention variable and everything else.</a:t>
            </a:r>
          </a:p>
          <a:p>
            <a:endParaRPr lang="en-AU" sz="2000" b="0" strike="noStrike" spc="-1">
              <a:solidFill>
                <a:srgbClr val="000000"/>
              </a:solidFill>
              <a:uFill>
                <a:solidFill>
                  <a:srgbClr val="FFFFFF"/>
                </a:solidFill>
              </a:uFill>
              <a:latin typeface="Arial"/>
            </a:endParaRPr>
          </a:p>
          <a:p>
            <a:r>
              <a:rPr lang="en-AU" sz="2000" b="0" strike="noStrike" spc="-1">
                <a:solidFill>
                  <a:srgbClr val="000000"/>
                </a:solidFill>
                <a:uFill>
                  <a:solidFill>
                    <a:srgbClr val="FFFFFF"/>
                  </a:solidFill>
                </a:uFill>
                <a:latin typeface="Arial"/>
              </a:rPr>
              <a:t>Here’s some problems with experiments</a:t>
            </a:r>
          </a:p>
          <a:p>
            <a:r>
              <a:rPr lang="en-AU" sz="2000" b="0" strike="noStrike" spc="-1">
                <a:solidFill>
                  <a:srgbClr val="000000"/>
                </a:solidFill>
                <a:uFill>
                  <a:solidFill>
                    <a:srgbClr val="FFFFFF"/>
                  </a:solidFill>
                </a:uFill>
                <a:latin typeface="Arial"/>
              </a:rPr>
              <a:t>- the experiment is not ethical or feasible</a:t>
            </a:r>
          </a:p>
          <a:p>
            <a:r>
              <a:rPr lang="en-AU" sz="2000" b="0" strike="noStrike" spc="-1">
                <a:solidFill>
                  <a:srgbClr val="000000"/>
                </a:solidFill>
                <a:uFill>
                  <a:solidFill>
                    <a:srgbClr val="FFFFFF"/>
                  </a:solidFill>
                </a:uFill>
                <a:latin typeface="Arial"/>
              </a:rPr>
              <a:t>- the intervention is not random (or people non randomly ignore it)</a:t>
            </a:r>
          </a:p>
          <a:p>
            <a:r>
              <a:rPr lang="en-AU" sz="2000" b="0" strike="noStrike" spc="-1">
                <a:solidFill>
                  <a:srgbClr val="000000"/>
                </a:solidFill>
                <a:uFill>
                  <a:solidFill>
                    <a:srgbClr val="FFFFFF"/>
                  </a:solidFill>
                </a:uFill>
                <a:latin typeface="Arial"/>
              </a:rPr>
              <a:t>- the intervention spills over to the control group</a:t>
            </a:r>
          </a:p>
          <a:p>
            <a:r>
              <a:rPr lang="en-AU" sz="2000" b="0" strike="noStrike" spc="-1">
                <a:solidFill>
                  <a:srgbClr val="000000"/>
                </a:solidFill>
                <a:uFill>
                  <a:solidFill>
                    <a:srgbClr val="FFFFFF"/>
                  </a:solidFill>
                </a:uFill>
                <a:latin typeface="Arial"/>
              </a:rPr>
              <a:t>- the experiment is only feasible in some contrived setting, not one representative of the real world. </a:t>
            </a:r>
          </a:p>
          <a:p>
            <a:r>
              <a:rPr lang="en-AU" sz="2000" b="0" strike="noStrike" spc="-1">
                <a:solidFill>
                  <a:srgbClr val="000000"/>
                </a:solidFill>
                <a:uFill>
                  <a:solidFill>
                    <a:srgbClr val="FFFFFF"/>
                  </a:solidFill>
                </a:uFill>
                <a:latin typeface="Arial"/>
              </a:rPr>
              <a:t>- the noise is too high.</a:t>
            </a:r>
          </a:p>
          <a:p>
            <a:endParaRPr lang="en-AU" sz="2000" b="0" strike="noStrike" spc="-1">
              <a:solidFill>
                <a:srgbClr val="000000"/>
              </a:solidFill>
              <a:uFill>
                <a:solidFill>
                  <a:srgbClr val="FFFFFF"/>
                </a:solidFill>
              </a:uFill>
              <a:latin typeface="Arial"/>
            </a:endParaRPr>
          </a:p>
          <a:p>
            <a:r>
              <a:rPr lang="en-AU" sz="2000" b="0" strike="noStrike" spc="-1">
                <a:solidFill>
                  <a:srgbClr val="000000"/>
                </a:solidFill>
                <a:uFill>
                  <a:solidFill>
                    <a:srgbClr val="FFFFFF"/>
                  </a:solidFill>
                </a:uFill>
                <a:latin typeface="Arial"/>
              </a:rPr>
              <a:t>Here’s some ways observational inference can fail</a:t>
            </a:r>
          </a:p>
          <a:p>
            <a:r>
              <a:rPr lang="en-AU" sz="2000" b="0" strike="noStrike" spc="-1">
                <a:solidFill>
                  <a:srgbClr val="000000"/>
                </a:solidFill>
                <a:uFill>
                  <a:solidFill>
                    <a:srgbClr val="FFFFFF"/>
                  </a:solidFill>
                </a:uFill>
                <a:latin typeface="Arial"/>
              </a:rPr>
              <a:t>- there is an unobserved confounder that has not been included. </a:t>
            </a:r>
          </a:p>
          <a:p>
            <a:r>
              <a:rPr lang="en-AU" sz="2000" b="0" strike="noStrike" spc="-1">
                <a:solidFill>
                  <a:srgbClr val="000000"/>
                </a:solidFill>
                <a:uFill>
                  <a:solidFill>
                    <a:srgbClr val="FFFFFF"/>
                  </a:solidFill>
                </a:uFill>
                <a:latin typeface="Arial"/>
              </a:rPr>
              <a:t>- the noise is too high.</a:t>
            </a:r>
          </a:p>
          <a:p>
            <a:r>
              <a:rPr lang="en-AU" sz="2000" b="0" strike="noStrike" spc="-1">
                <a:solidFill>
                  <a:srgbClr val="000000"/>
                </a:solidFill>
                <a:uFill>
                  <a:solidFill>
                    <a:srgbClr val="FFFFFF"/>
                  </a:solidFill>
                </a:uFill>
                <a:latin typeface="Arial"/>
              </a:rPr>
              <a:t> </a:t>
            </a:r>
          </a:p>
          <a:p>
            <a:endParaRPr lang="en-AU" sz="2000" b="0" strike="noStrike" spc="-1">
              <a:solidFill>
                <a:srgbClr val="000000"/>
              </a:solidFill>
              <a:uFill>
                <a:solidFill>
                  <a:srgbClr val="FFFFFF"/>
                </a:solidFill>
              </a:uFill>
              <a:latin typeface="Arial"/>
            </a:endParaRPr>
          </a:p>
          <a:p>
            <a:endParaRPr lang="en-AU" sz="2000" b="0" strike="noStrike" spc="-1">
              <a:solidFill>
                <a:srgbClr val="000000"/>
              </a:solidFill>
              <a:uFill>
                <a:solidFill>
                  <a:srgbClr val="FFFFFF"/>
                </a:solidFill>
              </a:uFill>
              <a:latin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 name="PlaceHolder 1"/>
          <p:cNvSpPr>
            <a:spLocks noGrp="1"/>
          </p:cNvSpPr>
          <p:nvPr>
            <p:ph type="body"/>
          </p:nvPr>
        </p:nvSpPr>
        <p:spPr>
          <a:xfrm>
            <a:off x="756000" y="5078520"/>
            <a:ext cx="6047640" cy="4811040"/>
          </a:xfrm>
          <a:prstGeom prst="rect">
            <a:avLst/>
          </a:prstGeom>
        </p:spPr>
        <p:txBody>
          <a:bodyPr lIns="0" tIns="0" rIns="0" bIns="0"/>
          <a:lstStyle/>
          <a:p>
            <a:r>
              <a:rPr lang="en-AU" sz="2000" b="0" strike="noStrike" spc="-1">
                <a:solidFill>
                  <a:srgbClr val="000000"/>
                </a:solidFill>
                <a:uFill>
                  <a:solidFill>
                    <a:srgbClr val="FFFFFF"/>
                  </a:solidFill>
                </a:uFill>
                <a:latin typeface="Arial"/>
              </a:rPr>
              <a:t>The key is the position of the variable in the causal graph matters.</a:t>
            </a:r>
          </a:p>
          <a:p>
            <a:endParaRPr lang="en-AU" sz="2000" b="0" strike="noStrike" spc="-1">
              <a:solidFill>
                <a:srgbClr val="000000"/>
              </a:solidFill>
              <a:uFill>
                <a:solidFill>
                  <a:srgbClr val="FFFFFF"/>
                </a:solidFill>
              </a:uFill>
              <a:latin typeface="Arial"/>
            </a:endParaRPr>
          </a:p>
          <a:p>
            <a:r>
              <a:rPr lang="en-AU" sz="2000" b="0" strike="noStrike" spc="-1">
                <a:solidFill>
                  <a:srgbClr val="000000"/>
                </a:solidFill>
                <a:uFill>
                  <a:solidFill>
                    <a:srgbClr val="FFFFFF"/>
                  </a:solidFill>
                </a:uFill>
                <a:latin typeface="Arial"/>
              </a:rPr>
              <a:t>It comes down to d-seperation, to identify which variables should be conditioned on to remove confounding bias (in asymptotic regime)</a:t>
            </a:r>
          </a:p>
          <a:p>
            <a:endParaRPr lang="en-AU" sz="2000" b="0" strike="noStrike" spc="-1">
              <a:solidFill>
                <a:srgbClr val="000000"/>
              </a:solidFill>
              <a:uFill>
                <a:solidFill>
                  <a:srgbClr val="FFFFFF"/>
                </a:solidFill>
              </a:uFill>
              <a:latin typeface="Arial"/>
            </a:endParaRPr>
          </a:p>
          <a:p>
            <a:r>
              <a:rPr lang="en-AU" sz="2000" b="0" strike="noStrike" spc="-1">
                <a:solidFill>
                  <a:srgbClr val="000000"/>
                </a:solidFill>
                <a:uFill>
                  <a:solidFill>
                    <a:srgbClr val="FFFFFF"/>
                  </a:solidFill>
                </a:uFill>
                <a:latin typeface="Arial"/>
              </a:rPr>
              <a:t>Conditioning on variables like E helps reduce noise</a:t>
            </a:r>
          </a:p>
          <a:p>
            <a:r>
              <a:rPr lang="en-AU" sz="2000" b="0" strike="noStrike" spc="-1">
                <a:solidFill>
                  <a:srgbClr val="000000"/>
                </a:solidFill>
                <a:uFill>
                  <a:solidFill>
                    <a:srgbClr val="FFFFFF"/>
                  </a:solidFill>
                </a:uFill>
                <a:latin typeface="Arial"/>
              </a:rPr>
              <a:t>Conditioning on variables like F can increase noise (if you look at adjustment as a covariate shift problem)</a:t>
            </a:r>
          </a:p>
          <a:p>
            <a:r>
              <a:rPr lang="en-AU" sz="2000" b="0" strike="noStrike" spc="-1">
                <a:solidFill>
                  <a:srgbClr val="000000"/>
                </a:solidFill>
                <a:uFill>
                  <a:solidFill>
                    <a:srgbClr val="FFFFFF"/>
                  </a:solidFill>
                </a:uFill>
                <a:latin typeface="Arial"/>
              </a:rPr>
              <a:t> </a:t>
            </a:r>
          </a:p>
          <a:p>
            <a:endParaRPr lang="en-AU" sz="2000" b="0" strike="noStrike" spc="-1">
              <a:solidFill>
                <a:srgbClr val="000000"/>
              </a:solidFill>
              <a:uFill>
                <a:solidFill>
                  <a:srgbClr val="FFFFFF"/>
                </a:solidFill>
              </a:uFill>
              <a:latin typeface="Arial"/>
            </a:endParaRPr>
          </a:p>
          <a:p>
            <a:endParaRPr lang="en-AU" sz="2000" b="0" strike="noStrike" spc="-1">
              <a:solidFill>
                <a:srgbClr val="000000"/>
              </a:solidFill>
              <a:uFill>
                <a:solidFill>
                  <a:srgbClr val="FFFFFF"/>
                </a:solidFill>
              </a:uFill>
              <a:latin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 name="PlaceHolder 1"/>
          <p:cNvSpPr>
            <a:spLocks noGrp="1"/>
          </p:cNvSpPr>
          <p:nvPr>
            <p:ph type="body"/>
          </p:nvPr>
        </p:nvSpPr>
        <p:spPr>
          <a:xfrm>
            <a:off x="756000" y="5078520"/>
            <a:ext cx="6047640" cy="4811040"/>
          </a:xfrm>
          <a:prstGeom prst="rect">
            <a:avLst/>
          </a:prstGeom>
        </p:spPr>
        <p:txBody>
          <a:bodyPr lIns="0" tIns="0" rIns="0" bIns="0"/>
          <a:lstStyle/>
          <a:p>
            <a:r>
              <a:rPr lang="en-AU" sz="2000" b="0" strike="noStrike" spc="-1">
                <a:solidFill>
                  <a:srgbClr val="000000"/>
                </a:solidFill>
                <a:uFill>
                  <a:solidFill>
                    <a:srgbClr val="FFFFFF"/>
                  </a:solidFill>
                </a:uFill>
                <a:latin typeface="Arial"/>
              </a:rPr>
              <a:t>The real world is complicated …</a:t>
            </a:r>
          </a:p>
          <a:p>
            <a:r>
              <a:rPr lang="en-AU" sz="2000" b="0" strike="noStrike" spc="-1">
                <a:solidFill>
                  <a:srgbClr val="000000"/>
                </a:solidFill>
                <a:uFill>
                  <a:solidFill>
                    <a:srgbClr val="FFFFFF"/>
                  </a:solidFill>
                </a:uFill>
                <a:latin typeface="Arial"/>
              </a:rPr>
              <a:t> </a:t>
            </a:r>
          </a:p>
          <a:p>
            <a:endParaRPr lang="en-AU" sz="2000" b="0" strike="noStrike" spc="-1">
              <a:solidFill>
                <a:srgbClr val="000000"/>
              </a:solidFill>
              <a:uFill>
                <a:solidFill>
                  <a:srgbClr val="FFFFFF"/>
                </a:solidFill>
              </a:uFill>
              <a:latin typeface="Arial"/>
            </a:endParaRPr>
          </a:p>
          <a:p>
            <a:endParaRPr lang="en-AU" sz="2000" b="0" strike="noStrike" spc="-1">
              <a:solidFill>
                <a:srgbClr val="000000"/>
              </a:solidFill>
              <a:uFill>
                <a:solidFill>
                  <a:srgbClr val="FFFFFF"/>
                </a:solidFill>
              </a:uFill>
              <a:latin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 name="PlaceHolder 1"/>
          <p:cNvSpPr>
            <a:spLocks noGrp="1"/>
          </p:cNvSpPr>
          <p:nvPr>
            <p:ph type="body"/>
          </p:nvPr>
        </p:nvSpPr>
        <p:spPr>
          <a:xfrm>
            <a:off x="756000" y="5078520"/>
            <a:ext cx="6047640" cy="4811040"/>
          </a:xfrm>
          <a:prstGeom prst="rect">
            <a:avLst/>
          </a:prstGeom>
        </p:spPr>
        <p:txBody>
          <a:bodyPr lIns="0" tIns="0" rIns="0" bIns="0"/>
          <a:lstStyle/>
          <a:p>
            <a:r>
              <a:rPr lang="en-AU" sz="2400" b="0" strike="noStrike" spc="-1">
                <a:solidFill>
                  <a:srgbClr val="000000"/>
                </a:solidFill>
                <a:uFill>
                  <a:solidFill>
                    <a:srgbClr val="FFFFFF"/>
                  </a:solidFill>
                </a:uFill>
                <a:latin typeface="Arial"/>
              </a:rPr>
              <a:t>This holding fixed is equivalent to ‘adjusting’ for all the other X variables.</a:t>
            </a:r>
            <a:endParaRPr lang="en-AU" sz="2000" b="0" strike="noStrike" spc="-1">
              <a:solidFill>
                <a:srgbClr val="000000"/>
              </a:solidFill>
              <a:uFill>
                <a:solidFill>
                  <a:srgbClr val="FFFFFF"/>
                </a:solidFill>
              </a:uFill>
              <a:latin typeface="Arial"/>
            </a:endParaRPr>
          </a:p>
          <a:p>
            <a:r>
              <a:rPr lang="en-AU" sz="2000" b="0" strike="noStrike" spc="-1">
                <a:solidFill>
                  <a:srgbClr val="000000"/>
                </a:solidFill>
                <a:uFill>
                  <a:solidFill>
                    <a:srgbClr val="FFFFFF"/>
                  </a:solidFill>
                </a:uFill>
                <a:latin typeface="Arial"/>
              </a:rPr>
              <a:t> </a:t>
            </a:r>
          </a:p>
          <a:p>
            <a:endParaRPr lang="en-AU" sz="2000" b="0" strike="noStrike" spc="-1">
              <a:solidFill>
                <a:srgbClr val="000000"/>
              </a:solidFill>
              <a:uFill>
                <a:solidFill>
                  <a:srgbClr val="FFFFFF"/>
                </a:solidFill>
              </a:uFill>
              <a:latin typeface="Arial"/>
            </a:endParaRPr>
          </a:p>
          <a:p>
            <a:endParaRPr lang="en-AU" sz="2000" b="0" strike="noStrike" spc="-1">
              <a:solidFill>
                <a:srgbClr val="000000"/>
              </a:solidFill>
              <a:uFill>
                <a:solidFill>
                  <a:srgbClr val="FFFFFF"/>
                </a:solidFill>
              </a:uFill>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 name="PlaceHolder 1"/>
          <p:cNvSpPr>
            <a:spLocks noGrp="1"/>
          </p:cNvSpPr>
          <p:nvPr>
            <p:ph type="body"/>
          </p:nvPr>
        </p:nvSpPr>
        <p:spPr>
          <a:xfrm>
            <a:off x="756000" y="5078520"/>
            <a:ext cx="6047640" cy="4880520"/>
          </a:xfrm>
          <a:prstGeom prst="rect">
            <a:avLst/>
          </a:prstGeom>
        </p:spPr>
        <p:txBody>
          <a:bodyPr lIns="0" tIns="0" rIns="0" bIns="0"/>
          <a:lstStyle/>
          <a:p>
            <a:r>
              <a:rPr lang="en-AU" sz="2000" b="0" strike="noStrike" spc="-1">
                <a:solidFill>
                  <a:srgbClr val="000000"/>
                </a:solidFill>
                <a:uFill>
                  <a:solidFill>
                    <a:srgbClr val="FFFFFF"/>
                  </a:solidFill>
                </a:uFill>
                <a:latin typeface="Arial"/>
              </a:rPr>
              <a:t>When you think correlation is not causation you might have one of two possible pitfalls in mind.</a:t>
            </a:r>
          </a:p>
          <a:p>
            <a:endParaRPr lang="en-AU" sz="2000" b="0" strike="noStrike" spc="-1">
              <a:solidFill>
                <a:srgbClr val="000000"/>
              </a:solidFill>
              <a:uFill>
                <a:solidFill>
                  <a:srgbClr val="FFFFFF"/>
                </a:solidFill>
              </a:uFill>
              <a:latin typeface="Arial"/>
            </a:endParaRPr>
          </a:p>
          <a:p>
            <a:r>
              <a:rPr lang="en-AU" sz="2000" b="0" strike="noStrike" spc="-1">
                <a:solidFill>
                  <a:srgbClr val="000000"/>
                </a:solidFill>
                <a:uFill>
                  <a:solidFill>
                    <a:srgbClr val="FFFFFF"/>
                  </a:solidFill>
                </a:uFill>
                <a:latin typeface="Arial"/>
              </a:rPr>
              <a:t>1) The issue is that a unobserved (or latent variable) is causing both of the variables you are considering. The relationship is predictive. Collecting additional data  does not help.  </a:t>
            </a:r>
          </a:p>
          <a:p>
            <a:endParaRPr lang="en-AU" sz="2000" b="0" strike="noStrike" spc="-1">
              <a:solidFill>
                <a:srgbClr val="000000"/>
              </a:solidFill>
              <a:uFill>
                <a:solidFill>
                  <a:srgbClr val="FFFFFF"/>
                </a:solidFill>
              </a:uFill>
              <a:latin typeface="Arial"/>
            </a:endParaRPr>
          </a:p>
          <a:p>
            <a:r>
              <a:rPr lang="en-AU" sz="2000" b="0" strike="noStrike" spc="-1">
                <a:solidFill>
                  <a:srgbClr val="000000"/>
                </a:solidFill>
                <a:uFill>
                  <a:solidFill>
                    <a:srgbClr val="FFFFFF"/>
                  </a:solidFill>
                </a:uFill>
                <a:latin typeface="Arial"/>
              </a:rPr>
              <a:t>2) The issue is one of two many variables relative to the size of the data set. Some variables will be found to be similar by chance. This relationship would not be predictive. More data would help</a:t>
            </a:r>
          </a:p>
          <a:p>
            <a:endParaRPr lang="en-AU" sz="2000" b="0" strike="noStrike" spc="-1">
              <a:solidFill>
                <a:srgbClr val="000000"/>
              </a:solidFill>
              <a:uFill>
                <a:solidFill>
                  <a:srgbClr val="FFFFFF"/>
                </a:solidFill>
              </a:uFill>
              <a:latin typeface="Arial"/>
            </a:endParaRPr>
          </a:p>
          <a:p>
            <a:r>
              <a:rPr lang="en-AU" sz="2000" b="0" strike="noStrike" spc="-1">
                <a:solidFill>
                  <a:srgbClr val="000000"/>
                </a:solidFill>
                <a:uFill>
                  <a:solidFill>
                    <a:srgbClr val="FFFFFF"/>
                  </a:solidFill>
                </a:uFill>
                <a:latin typeface="Arial"/>
              </a:rPr>
              <a:t>I'm not considering the 2</a:t>
            </a:r>
            <a:r>
              <a:rPr lang="en-AU" sz="2000" b="0" strike="noStrike" spc="-1" baseline="101000">
                <a:solidFill>
                  <a:srgbClr val="000000"/>
                </a:solidFill>
                <a:uFill>
                  <a:solidFill>
                    <a:srgbClr val="FFFFFF"/>
                  </a:solidFill>
                </a:uFill>
                <a:latin typeface="Arial"/>
              </a:rPr>
              <a:t>nd</a:t>
            </a:r>
            <a:r>
              <a:rPr lang="en-AU" sz="2000" b="0" strike="noStrike" spc="-1">
                <a:solidFill>
                  <a:srgbClr val="000000"/>
                </a:solidFill>
                <a:uFill>
                  <a:solidFill>
                    <a:srgbClr val="FFFFFF"/>
                  </a:solidFill>
                </a:uFill>
                <a:latin typeface="Arial"/>
              </a:rPr>
              <a:t> point in this talk. For the remainder of the talk, I assume that I have enough data that I can correctly infer (at a minimum) which variables are genuinely correlated.</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 name="PlaceHolder 1"/>
          <p:cNvSpPr>
            <a:spLocks noGrp="1"/>
          </p:cNvSpPr>
          <p:nvPr>
            <p:ph type="body"/>
          </p:nvPr>
        </p:nvSpPr>
        <p:spPr>
          <a:xfrm>
            <a:off x="756000" y="5078520"/>
            <a:ext cx="6047640" cy="4811040"/>
          </a:xfrm>
          <a:prstGeom prst="rect">
            <a:avLst/>
          </a:prstGeom>
        </p:spPr>
        <p:txBody>
          <a:bodyPr lIns="0" tIns="0" rIns="0" bIns="0"/>
          <a:lstStyle/>
          <a:p>
            <a:r>
              <a:rPr lang="en-AU" sz="2400" b="0" strike="noStrike" spc="-1">
                <a:solidFill>
                  <a:srgbClr val="000000"/>
                </a:solidFill>
                <a:uFill>
                  <a:solidFill>
                    <a:srgbClr val="FFFFFF"/>
                  </a:solidFill>
                </a:uFill>
                <a:latin typeface="Arial"/>
              </a:rPr>
              <a:t>It depends who you ask ...</a:t>
            </a:r>
            <a:endParaRPr lang="en-AU" sz="2000" b="0" strike="noStrike" spc="-1">
              <a:solidFill>
                <a:srgbClr val="000000"/>
              </a:solidFill>
              <a:uFill>
                <a:solidFill>
                  <a:srgbClr val="FFFFFF"/>
                </a:solidFill>
              </a:uFill>
              <a:latin typeface="Arial"/>
            </a:endParaRPr>
          </a:p>
          <a:p>
            <a:r>
              <a:rPr lang="en-AU" sz="2000" b="0" strike="noStrike" spc="-1">
                <a:solidFill>
                  <a:srgbClr val="000000"/>
                </a:solidFill>
                <a:uFill>
                  <a:solidFill>
                    <a:srgbClr val="FFFFFF"/>
                  </a:solidFill>
                </a:uFill>
                <a:latin typeface="Arial"/>
              </a:rPr>
              <a:t> </a:t>
            </a:r>
          </a:p>
          <a:p>
            <a:endParaRPr lang="en-AU" sz="2000" b="0" strike="noStrike" spc="-1">
              <a:solidFill>
                <a:srgbClr val="000000"/>
              </a:solidFill>
              <a:uFill>
                <a:solidFill>
                  <a:srgbClr val="FFFFFF"/>
                </a:solidFill>
              </a:uFill>
              <a:latin typeface="Arial"/>
            </a:endParaRPr>
          </a:p>
          <a:p>
            <a:endParaRPr lang="en-AU" sz="2000" b="0" strike="noStrike" spc="-1">
              <a:solidFill>
                <a:srgbClr val="000000"/>
              </a:solidFill>
              <a:uFill>
                <a:solidFill>
                  <a:srgbClr val="FFFFFF"/>
                </a:solidFill>
              </a:uFill>
              <a:latin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 name="PlaceHolder 1"/>
          <p:cNvSpPr>
            <a:spLocks noGrp="1"/>
          </p:cNvSpPr>
          <p:nvPr>
            <p:ph type="body"/>
          </p:nvPr>
        </p:nvSpPr>
        <p:spPr>
          <a:xfrm>
            <a:off x="756000" y="5078520"/>
            <a:ext cx="6047640" cy="4811040"/>
          </a:xfrm>
          <a:prstGeom prst="rect">
            <a:avLst/>
          </a:prstGeom>
        </p:spPr>
        <p:txBody>
          <a:bodyPr lIns="0" tIns="0" rIns="0" bIns="0"/>
          <a:lstStyle/>
          <a:p>
            <a:r>
              <a:rPr lang="en-AU" sz="2400" b="0" strike="noStrike" spc="-1">
                <a:solidFill>
                  <a:srgbClr val="000000"/>
                </a:solidFill>
                <a:uFill>
                  <a:solidFill>
                    <a:srgbClr val="FFFFFF"/>
                  </a:solidFill>
                </a:uFill>
                <a:latin typeface="Arial"/>
              </a:rPr>
              <a:t>It depends who you ask ...</a:t>
            </a:r>
            <a:endParaRPr lang="en-AU" sz="2000" b="0" strike="noStrike" spc="-1">
              <a:solidFill>
                <a:srgbClr val="000000"/>
              </a:solidFill>
              <a:uFill>
                <a:solidFill>
                  <a:srgbClr val="FFFFFF"/>
                </a:solidFill>
              </a:uFill>
              <a:latin typeface="Arial"/>
            </a:endParaRPr>
          </a:p>
          <a:p>
            <a:r>
              <a:rPr lang="en-AU" sz="2000" b="0" strike="noStrike" spc="-1">
                <a:solidFill>
                  <a:srgbClr val="000000"/>
                </a:solidFill>
                <a:uFill>
                  <a:solidFill>
                    <a:srgbClr val="FFFFFF"/>
                  </a:solidFill>
                </a:uFill>
                <a:latin typeface="Arial"/>
              </a:rPr>
              <a:t> </a:t>
            </a:r>
          </a:p>
          <a:p>
            <a:endParaRPr lang="en-AU" sz="2000" b="0" strike="noStrike" spc="-1">
              <a:solidFill>
                <a:srgbClr val="000000"/>
              </a:solidFill>
              <a:uFill>
                <a:solidFill>
                  <a:srgbClr val="FFFFFF"/>
                </a:solidFill>
              </a:uFill>
              <a:latin typeface="Arial"/>
            </a:endParaRPr>
          </a:p>
          <a:p>
            <a:endParaRPr lang="en-AU" sz="2000" b="0" strike="noStrike" spc="-1">
              <a:solidFill>
                <a:srgbClr val="000000"/>
              </a:solidFill>
              <a:uFill>
                <a:solidFill>
                  <a:srgbClr val="FFFFFF"/>
                </a:solidFill>
              </a:uFill>
              <a:latin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 name="PlaceHolder 1"/>
          <p:cNvSpPr>
            <a:spLocks noGrp="1"/>
          </p:cNvSpPr>
          <p:nvPr>
            <p:ph type="body"/>
          </p:nvPr>
        </p:nvSpPr>
        <p:spPr>
          <a:xfrm>
            <a:off x="756000" y="5078520"/>
            <a:ext cx="6047640" cy="5383440"/>
          </a:xfrm>
          <a:prstGeom prst="rect">
            <a:avLst/>
          </a:prstGeom>
        </p:spPr>
        <p:txBody>
          <a:bodyPr lIns="0" tIns="0" rIns="0" bIns="0"/>
          <a:lstStyle/>
          <a:p>
            <a:r>
              <a:rPr lang="en-AU" sz="2000" b="0" strike="noStrike" spc="-1">
                <a:solidFill>
                  <a:srgbClr val="000000"/>
                </a:solidFill>
                <a:uFill>
                  <a:solidFill>
                    <a:srgbClr val="FFFFFF"/>
                  </a:solidFill>
                </a:uFill>
                <a:latin typeface="Arial"/>
              </a:rPr>
              <a:t>Experiments work by breaking the link between the intervention variable and everything else.</a:t>
            </a:r>
          </a:p>
          <a:p>
            <a:endParaRPr lang="en-AU" sz="2000" b="0" strike="noStrike" spc="-1">
              <a:solidFill>
                <a:srgbClr val="000000"/>
              </a:solidFill>
              <a:uFill>
                <a:solidFill>
                  <a:srgbClr val="FFFFFF"/>
                </a:solidFill>
              </a:uFill>
              <a:latin typeface="Arial"/>
            </a:endParaRPr>
          </a:p>
          <a:p>
            <a:r>
              <a:rPr lang="en-AU" sz="2000" b="0" strike="noStrike" spc="-1">
                <a:solidFill>
                  <a:srgbClr val="000000"/>
                </a:solidFill>
                <a:uFill>
                  <a:solidFill>
                    <a:srgbClr val="FFFFFF"/>
                  </a:solidFill>
                </a:uFill>
                <a:latin typeface="Arial"/>
              </a:rPr>
              <a:t>Here’s some problems with experiments</a:t>
            </a:r>
          </a:p>
          <a:p>
            <a:r>
              <a:rPr lang="en-AU" sz="2000" b="0" strike="noStrike" spc="-1">
                <a:solidFill>
                  <a:srgbClr val="000000"/>
                </a:solidFill>
                <a:uFill>
                  <a:solidFill>
                    <a:srgbClr val="FFFFFF"/>
                  </a:solidFill>
                </a:uFill>
                <a:latin typeface="Arial"/>
              </a:rPr>
              <a:t>- the experiment is not ethical or feasible</a:t>
            </a:r>
          </a:p>
          <a:p>
            <a:r>
              <a:rPr lang="en-AU" sz="2000" b="0" strike="noStrike" spc="-1">
                <a:solidFill>
                  <a:srgbClr val="000000"/>
                </a:solidFill>
                <a:uFill>
                  <a:solidFill>
                    <a:srgbClr val="FFFFFF"/>
                  </a:solidFill>
                </a:uFill>
                <a:latin typeface="Arial"/>
              </a:rPr>
              <a:t>- the intervention is not random (or people non randomly ignore it)</a:t>
            </a:r>
          </a:p>
          <a:p>
            <a:r>
              <a:rPr lang="en-AU" sz="2000" b="0" strike="noStrike" spc="-1">
                <a:solidFill>
                  <a:srgbClr val="000000"/>
                </a:solidFill>
                <a:uFill>
                  <a:solidFill>
                    <a:srgbClr val="FFFFFF"/>
                  </a:solidFill>
                </a:uFill>
                <a:latin typeface="Arial"/>
              </a:rPr>
              <a:t>- the intervention spills over to the control group</a:t>
            </a:r>
          </a:p>
          <a:p>
            <a:r>
              <a:rPr lang="en-AU" sz="2000" b="0" strike="noStrike" spc="-1">
                <a:solidFill>
                  <a:srgbClr val="000000"/>
                </a:solidFill>
                <a:uFill>
                  <a:solidFill>
                    <a:srgbClr val="FFFFFF"/>
                  </a:solidFill>
                </a:uFill>
                <a:latin typeface="Arial"/>
              </a:rPr>
              <a:t>- the experiment is only feasible in some contrived setting, not one representative of the real world. </a:t>
            </a:r>
          </a:p>
          <a:p>
            <a:r>
              <a:rPr lang="en-AU" sz="2000" b="0" strike="noStrike" spc="-1">
                <a:solidFill>
                  <a:srgbClr val="000000"/>
                </a:solidFill>
                <a:uFill>
                  <a:solidFill>
                    <a:srgbClr val="FFFFFF"/>
                  </a:solidFill>
                </a:uFill>
                <a:latin typeface="Arial"/>
              </a:rPr>
              <a:t>- the noise is too high.</a:t>
            </a:r>
          </a:p>
          <a:p>
            <a:endParaRPr lang="en-AU" sz="2000" b="0" strike="noStrike" spc="-1">
              <a:solidFill>
                <a:srgbClr val="000000"/>
              </a:solidFill>
              <a:uFill>
                <a:solidFill>
                  <a:srgbClr val="FFFFFF"/>
                </a:solidFill>
              </a:uFill>
              <a:latin typeface="Arial"/>
            </a:endParaRPr>
          </a:p>
          <a:p>
            <a:r>
              <a:rPr lang="en-AU" sz="2000" b="0" strike="noStrike" spc="-1">
                <a:solidFill>
                  <a:srgbClr val="000000"/>
                </a:solidFill>
                <a:uFill>
                  <a:solidFill>
                    <a:srgbClr val="FFFFFF"/>
                  </a:solidFill>
                </a:uFill>
                <a:latin typeface="Arial"/>
              </a:rPr>
              <a:t>Here’s some ways observational inference can fail</a:t>
            </a:r>
          </a:p>
          <a:p>
            <a:r>
              <a:rPr lang="en-AU" sz="2000" b="0" strike="noStrike" spc="-1">
                <a:solidFill>
                  <a:srgbClr val="000000"/>
                </a:solidFill>
                <a:uFill>
                  <a:solidFill>
                    <a:srgbClr val="FFFFFF"/>
                  </a:solidFill>
                </a:uFill>
                <a:latin typeface="Arial"/>
              </a:rPr>
              <a:t>- there is an unobserved confounder that has not been included. </a:t>
            </a:r>
          </a:p>
          <a:p>
            <a:r>
              <a:rPr lang="en-AU" sz="2000" b="0" strike="noStrike" spc="-1">
                <a:solidFill>
                  <a:srgbClr val="000000"/>
                </a:solidFill>
                <a:uFill>
                  <a:solidFill>
                    <a:srgbClr val="FFFFFF"/>
                  </a:solidFill>
                </a:uFill>
                <a:latin typeface="Arial"/>
              </a:rPr>
              <a:t>- the noise is too high.</a:t>
            </a:r>
          </a:p>
          <a:p>
            <a:r>
              <a:rPr lang="en-AU" sz="2000" b="0" strike="noStrike" spc="-1">
                <a:solidFill>
                  <a:srgbClr val="000000"/>
                </a:solidFill>
                <a:uFill>
                  <a:solidFill>
                    <a:srgbClr val="FFFFFF"/>
                  </a:solidFill>
                </a:uFill>
                <a:latin typeface="Arial"/>
              </a:rPr>
              <a:t> </a:t>
            </a:r>
          </a:p>
          <a:p>
            <a:endParaRPr lang="en-AU" sz="2000" b="0" strike="noStrike" spc="-1">
              <a:solidFill>
                <a:srgbClr val="000000"/>
              </a:solidFill>
              <a:uFill>
                <a:solidFill>
                  <a:srgbClr val="FFFFFF"/>
                </a:solidFill>
              </a:uFill>
              <a:latin typeface="Arial"/>
            </a:endParaRPr>
          </a:p>
          <a:p>
            <a:endParaRPr lang="en-AU" sz="2000" b="0" strike="noStrike" spc="-1">
              <a:solidFill>
                <a:srgbClr val="000000"/>
              </a:solidFill>
              <a:uFill>
                <a:solidFill>
                  <a:srgbClr val="FFFFFF"/>
                </a:solidFill>
              </a:uFill>
              <a:latin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PlaceHolder 1"/>
          <p:cNvSpPr>
            <a:spLocks noGrp="1"/>
          </p:cNvSpPr>
          <p:nvPr>
            <p:ph type="body"/>
          </p:nvPr>
        </p:nvSpPr>
        <p:spPr>
          <a:xfrm>
            <a:off x="756000" y="5078520"/>
            <a:ext cx="6047640" cy="5383440"/>
          </a:xfrm>
          <a:prstGeom prst="rect">
            <a:avLst/>
          </a:prstGeom>
        </p:spPr>
        <p:txBody>
          <a:bodyPr lIns="0" tIns="0" rIns="0" bIns="0"/>
          <a:lstStyle/>
          <a:p>
            <a:r>
              <a:rPr lang="en-AU" sz="2000" b="0" strike="noStrike" spc="-1">
                <a:solidFill>
                  <a:srgbClr val="000000"/>
                </a:solidFill>
                <a:uFill>
                  <a:solidFill>
                    <a:srgbClr val="FFFFFF"/>
                  </a:solidFill>
                </a:uFill>
                <a:latin typeface="Arial"/>
              </a:rPr>
              <a:t>Experiments work by breaking the link between the intervention variable and everything else.</a:t>
            </a:r>
          </a:p>
          <a:p>
            <a:endParaRPr lang="en-AU" sz="2000" b="0" strike="noStrike" spc="-1">
              <a:solidFill>
                <a:srgbClr val="000000"/>
              </a:solidFill>
              <a:uFill>
                <a:solidFill>
                  <a:srgbClr val="FFFFFF"/>
                </a:solidFill>
              </a:uFill>
              <a:latin typeface="Arial"/>
            </a:endParaRPr>
          </a:p>
          <a:p>
            <a:r>
              <a:rPr lang="en-AU" sz="2000" b="0" strike="noStrike" spc="-1">
                <a:solidFill>
                  <a:srgbClr val="000000"/>
                </a:solidFill>
                <a:uFill>
                  <a:solidFill>
                    <a:srgbClr val="FFFFFF"/>
                  </a:solidFill>
                </a:uFill>
                <a:latin typeface="Arial"/>
              </a:rPr>
              <a:t>Here’s some problems with experiments</a:t>
            </a:r>
          </a:p>
          <a:p>
            <a:r>
              <a:rPr lang="en-AU" sz="2000" b="0" strike="noStrike" spc="-1">
                <a:solidFill>
                  <a:srgbClr val="000000"/>
                </a:solidFill>
                <a:uFill>
                  <a:solidFill>
                    <a:srgbClr val="FFFFFF"/>
                  </a:solidFill>
                </a:uFill>
                <a:latin typeface="Arial"/>
              </a:rPr>
              <a:t>- the experiment is not ethical or feasible</a:t>
            </a:r>
          </a:p>
          <a:p>
            <a:r>
              <a:rPr lang="en-AU" sz="2000" b="0" strike="noStrike" spc="-1">
                <a:solidFill>
                  <a:srgbClr val="000000"/>
                </a:solidFill>
                <a:uFill>
                  <a:solidFill>
                    <a:srgbClr val="FFFFFF"/>
                  </a:solidFill>
                </a:uFill>
                <a:latin typeface="Arial"/>
              </a:rPr>
              <a:t>- the intervention is not random (or people non randomly ignore it)</a:t>
            </a:r>
          </a:p>
          <a:p>
            <a:r>
              <a:rPr lang="en-AU" sz="2000" b="0" strike="noStrike" spc="-1">
                <a:solidFill>
                  <a:srgbClr val="000000"/>
                </a:solidFill>
                <a:uFill>
                  <a:solidFill>
                    <a:srgbClr val="FFFFFF"/>
                  </a:solidFill>
                </a:uFill>
                <a:latin typeface="Arial"/>
              </a:rPr>
              <a:t>- the intervention spills over to the control group</a:t>
            </a:r>
          </a:p>
          <a:p>
            <a:r>
              <a:rPr lang="en-AU" sz="2000" b="0" strike="noStrike" spc="-1">
                <a:solidFill>
                  <a:srgbClr val="000000"/>
                </a:solidFill>
                <a:uFill>
                  <a:solidFill>
                    <a:srgbClr val="FFFFFF"/>
                  </a:solidFill>
                </a:uFill>
                <a:latin typeface="Arial"/>
              </a:rPr>
              <a:t>- the experiment is only feasible in some contrived setting, not one representative of the real world. </a:t>
            </a:r>
          </a:p>
          <a:p>
            <a:r>
              <a:rPr lang="en-AU" sz="2000" b="0" strike="noStrike" spc="-1">
                <a:solidFill>
                  <a:srgbClr val="000000"/>
                </a:solidFill>
                <a:uFill>
                  <a:solidFill>
                    <a:srgbClr val="FFFFFF"/>
                  </a:solidFill>
                </a:uFill>
                <a:latin typeface="Arial"/>
              </a:rPr>
              <a:t>- the noise is too high.</a:t>
            </a:r>
          </a:p>
          <a:p>
            <a:endParaRPr lang="en-AU" sz="2000" b="0" strike="noStrike" spc="-1">
              <a:solidFill>
                <a:srgbClr val="000000"/>
              </a:solidFill>
              <a:uFill>
                <a:solidFill>
                  <a:srgbClr val="FFFFFF"/>
                </a:solidFill>
              </a:uFill>
              <a:latin typeface="Arial"/>
            </a:endParaRPr>
          </a:p>
          <a:p>
            <a:r>
              <a:rPr lang="en-AU" sz="2000" b="0" strike="noStrike" spc="-1">
                <a:solidFill>
                  <a:srgbClr val="000000"/>
                </a:solidFill>
                <a:uFill>
                  <a:solidFill>
                    <a:srgbClr val="FFFFFF"/>
                  </a:solidFill>
                </a:uFill>
                <a:latin typeface="Arial"/>
              </a:rPr>
              <a:t>Here’s some ways observational inference can fail</a:t>
            </a:r>
          </a:p>
          <a:p>
            <a:r>
              <a:rPr lang="en-AU" sz="2000" b="0" strike="noStrike" spc="-1">
                <a:solidFill>
                  <a:srgbClr val="000000"/>
                </a:solidFill>
                <a:uFill>
                  <a:solidFill>
                    <a:srgbClr val="FFFFFF"/>
                  </a:solidFill>
                </a:uFill>
                <a:latin typeface="Arial"/>
              </a:rPr>
              <a:t>- there is an unobserved confounder that has not been included. </a:t>
            </a:r>
          </a:p>
          <a:p>
            <a:r>
              <a:rPr lang="en-AU" sz="2000" b="0" strike="noStrike" spc="-1">
                <a:solidFill>
                  <a:srgbClr val="000000"/>
                </a:solidFill>
                <a:uFill>
                  <a:solidFill>
                    <a:srgbClr val="FFFFFF"/>
                  </a:solidFill>
                </a:uFill>
                <a:latin typeface="Arial"/>
              </a:rPr>
              <a:t>- the noise is too high.</a:t>
            </a:r>
          </a:p>
          <a:p>
            <a:r>
              <a:rPr lang="en-AU" sz="2000" b="0" strike="noStrike" spc="-1">
                <a:solidFill>
                  <a:srgbClr val="000000"/>
                </a:solidFill>
                <a:uFill>
                  <a:solidFill>
                    <a:srgbClr val="FFFFFF"/>
                  </a:solidFill>
                </a:uFill>
                <a:latin typeface="Arial"/>
              </a:rPr>
              <a:t> </a:t>
            </a:r>
          </a:p>
          <a:p>
            <a:endParaRPr lang="en-AU" sz="2000" b="0" strike="noStrike" spc="-1">
              <a:solidFill>
                <a:srgbClr val="000000"/>
              </a:solidFill>
              <a:uFill>
                <a:solidFill>
                  <a:srgbClr val="FFFFFF"/>
                </a:solidFill>
              </a:uFill>
              <a:latin typeface="Arial"/>
            </a:endParaRPr>
          </a:p>
          <a:p>
            <a:endParaRPr lang="en-AU" sz="2000" b="0" strike="noStrike" spc="-1">
              <a:solidFill>
                <a:srgbClr val="000000"/>
              </a:solidFill>
              <a:uFill>
                <a:solidFill>
                  <a:srgbClr val="FFFFFF"/>
                </a:solidFill>
              </a:uFill>
              <a:latin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 name="PlaceHolder 1"/>
          <p:cNvSpPr>
            <a:spLocks noGrp="1"/>
          </p:cNvSpPr>
          <p:nvPr>
            <p:ph type="body"/>
          </p:nvPr>
        </p:nvSpPr>
        <p:spPr>
          <a:xfrm>
            <a:off x="756000" y="5078520"/>
            <a:ext cx="6047640" cy="5383440"/>
          </a:xfrm>
          <a:prstGeom prst="rect">
            <a:avLst/>
          </a:prstGeom>
        </p:spPr>
        <p:txBody>
          <a:bodyPr lIns="0" tIns="0" rIns="0" bIns="0"/>
          <a:lstStyle/>
          <a:p>
            <a:r>
              <a:rPr lang="en-AU" sz="2000" b="0" strike="noStrike" spc="-1">
                <a:solidFill>
                  <a:srgbClr val="000000"/>
                </a:solidFill>
                <a:uFill>
                  <a:solidFill>
                    <a:srgbClr val="FFFFFF"/>
                  </a:solidFill>
                </a:uFill>
                <a:latin typeface="Arial"/>
              </a:rPr>
              <a:t>Experiments work by breaking the link between the intervention variable and everything else.</a:t>
            </a:r>
          </a:p>
          <a:p>
            <a:endParaRPr lang="en-AU" sz="2000" b="0" strike="noStrike" spc="-1">
              <a:solidFill>
                <a:srgbClr val="000000"/>
              </a:solidFill>
              <a:uFill>
                <a:solidFill>
                  <a:srgbClr val="FFFFFF"/>
                </a:solidFill>
              </a:uFill>
              <a:latin typeface="Arial"/>
            </a:endParaRPr>
          </a:p>
          <a:p>
            <a:r>
              <a:rPr lang="en-AU" sz="2000" b="0" strike="noStrike" spc="-1">
                <a:solidFill>
                  <a:srgbClr val="000000"/>
                </a:solidFill>
                <a:uFill>
                  <a:solidFill>
                    <a:srgbClr val="FFFFFF"/>
                  </a:solidFill>
                </a:uFill>
                <a:latin typeface="Arial"/>
              </a:rPr>
              <a:t>Here’s some problems with experiments</a:t>
            </a:r>
          </a:p>
          <a:p>
            <a:r>
              <a:rPr lang="en-AU" sz="2000" b="0" strike="noStrike" spc="-1">
                <a:solidFill>
                  <a:srgbClr val="000000"/>
                </a:solidFill>
                <a:uFill>
                  <a:solidFill>
                    <a:srgbClr val="FFFFFF"/>
                  </a:solidFill>
                </a:uFill>
                <a:latin typeface="Arial"/>
              </a:rPr>
              <a:t>- the experiment is not ethical or feasible</a:t>
            </a:r>
          </a:p>
          <a:p>
            <a:r>
              <a:rPr lang="en-AU" sz="2000" b="0" strike="noStrike" spc="-1">
                <a:solidFill>
                  <a:srgbClr val="000000"/>
                </a:solidFill>
                <a:uFill>
                  <a:solidFill>
                    <a:srgbClr val="FFFFFF"/>
                  </a:solidFill>
                </a:uFill>
                <a:latin typeface="Arial"/>
              </a:rPr>
              <a:t>- the intervention is not random (or people non randomly ignore it)</a:t>
            </a:r>
          </a:p>
          <a:p>
            <a:r>
              <a:rPr lang="en-AU" sz="2000" b="0" strike="noStrike" spc="-1">
                <a:solidFill>
                  <a:srgbClr val="000000"/>
                </a:solidFill>
                <a:uFill>
                  <a:solidFill>
                    <a:srgbClr val="FFFFFF"/>
                  </a:solidFill>
                </a:uFill>
                <a:latin typeface="Arial"/>
              </a:rPr>
              <a:t>- the intervention spills over to the control group</a:t>
            </a:r>
          </a:p>
          <a:p>
            <a:r>
              <a:rPr lang="en-AU" sz="2000" b="0" strike="noStrike" spc="-1">
                <a:solidFill>
                  <a:srgbClr val="000000"/>
                </a:solidFill>
                <a:uFill>
                  <a:solidFill>
                    <a:srgbClr val="FFFFFF"/>
                  </a:solidFill>
                </a:uFill>
                <a:latin typeface="Arial"/>
              </a:rPr>
              <a:t>- the experiment is only feasible in some contrived setting, not one representative of the real world. </a:t>
            </a:r>
          </a:p>
          <a:p>
            <a:r>
              <a:rPr lang="en-AU" sz="2000" b="0" strike="noStrike" spc="-1">
                <a:solidFill>
                  <a:srgbClr val="000000"/>
                </a:solidFill>
                <a:uFill>
                  <a:solidFill>
                    <a:srgbClr val="FFFFFF"/>
                  </a:solidFill>
                </a:uFill>
                <a:latin typeface="Arial"/>
              </a:rPr>
              <a:t>- the noise is too high.</a:t>
            </a:r>
          </a:p>
          <a:p>
            <a:endParaRPr lang="en-AU" sz="2000" b="0" strike="noStrike" spc="-1">
              <a:solidFill>
                <a:srgbClr val="000000"/>
              </a:solidFill>
              <a:uFill>
                <a:solidFill>
                  <a:srgbClr val="FFFFFF"/>
                </a:solidFill>
              </a:uFill>
              <a:latin typeface="Arial"/>
            </a:endParaRPr>
          </a:p>
          <a:p>
            <a:r>
              <a:rPr lang="en-AU" sz="2000" b="0" strike="noStrike" spc="-1">
                <a:solidFill>
                  <a:srgbClr val="000000"/>
                </a:solidFill>
                <a:uFill>
                  <a:solidFill>
                    <a:srgbClr val="FFFFFF"/>
                  </a:solidFill>
                </a:uFill>
                <a:latin typeface="Arial"/>
              </a:rPr>
              <a:t>Here’s some ways observational inference can fail</a:t>
            </a:r>
          </a:p>
          <a:p>
            <a:r>
              <a:rPr lang="en-AU" sz="2000" b="0" strike="noStrike" spc="-1">
                <a:solidFill>
                  <a:srgbClr val="000000"/>
                </a:solidFill>
                <a:uFill>
                  <a:solidFill>
                    <a:srgbClr val="FFFFFF"/>
                  </a:solidFill>
                </a:uFill>
                <a:latin typeface="Arial"/>
              </a:rPr>
              <a:t>- there is an unobserved confounder that has not been included. </a:t>
            </a:r>
          </a:p>
          <a:p>
            <a:r>
              <a:rPr lang="en-AU" sz="2000" b="0" strike="noStrike" spc="-1">
                <a:solidFill>
                  <a:srgbClr val="000000"/>
                </a:solidFill>
                <a:uFill>
                  <a:solidFill>
                    <a:srgbClr val="FFFFFF"/>
                  </a:solidFill>
                </a:uFill>
                <a:latin typeface="Arial"/>
              </a:rPr>
              <a:t>- the noise is too high.</a:t>
            </a:r>
          </a:p>
          <a:p>
            <a:r>
              <a:rPr lang="en-AU" sz="2000" b="0" strike="noStrike" spc="-1">
                <a:solidFill>
                  <a:srgbClr val="000000"/>
                </a:solidFill>
                <a:uFill>
                  <a:solidFill>
                    <a:srgbClr val="FFFFFF"/>
                  </a:solidFill>
                </a:uFill>
                <a:latin typeface="Arial"/>
              </a:rPr>
              <a:t> </a:t>
            </a:r>
          </a:p>
          <a:p>
            <a:endParaRPr lang="en-AU" sz="2000" b="0" strike="noStrike" spc="-1">
              <a:solidFill>
                <a:srgbClr val="000000"/>
              </a:solidFill>
              <a:uFill>
                <a:solidFill>
                  <a:srgbClr val="FFFFFF"/>
                </a:solidFill>
              </a:uFill>
              <a:latin typeface="Arial"/>
            </a:endParaRPr>
          </a:p>
          <a:p>
            <a:endParaRPr lang="en-AU" sz="2000" b="0" strike="noStrike" spc="-1">
              <a:solidFill>
                <a:srgbClr val="000000"/>
              </a:solidFill>
              <a:uFill>
                <a:solidFill>
                  <a:srgbClr val="FFFFFF"/>
                </a:solidFill>
              </a:uFill>
              <a:latin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 name="PlaceHolder 1"/>
          <p:cNvSpPr>
            <a:spLocks noGrp="1"/>
          </p:cNvSpPr>
          <p:nvPr>
            <p:ph type="body"/>
          </p:nvPr>
        </p:nvSpPr>
        <p:spPr>
          <a:xfrm>
            <a:off x="756000" y="5078520"/>
            <a:ext cx="6047640" cy="5383440"/>
          </a:xfrm>
          <a:prstGeom prst="rect">
            <a:avLst/>
          </a:prstGeom>
        </p:spPr>
        <p:txBody>
          <a:bodyPr lIns="0" tIns="0" rIns="0" bIns="0"/>
          <a:lstStyle/>
          <a:p>
            <a:r>
              <a:rPr lang="en-AU" sz="2000" b="0" strike="noStrike" spc="-1">
                <a:solidFill>
                  <a:srgbClr val="000000"/>
                </a:solidFill>
                <a:uFill>
                  <a:solidFill>
                    <a:srgbClr val="FFFFFF"/>
                  </a:solidFill>
                </a:uFill>
                <a:latin typeface="Arial"/>
              </a:rPr>
              <a:t>Experiments work by breaking the link between the intervention variable and everything else.</a:t>
            </a:r>
          </a:p>
          <a:p>
            <a:endParaRPr lang="en-AU" sz="2000" b="0" strike="noStrike" spc="-1">
              <a:solidFill>
                <a:srgbClr val="000000"/>
              </a:solidFill>
              <a:uFill>
                <a:solidFill>
                  <a:srgbClr val="FFFFFF"/>
                </a:solidFill>
              </a:uFill>
              <a:latin typeface="Arial"/>
            </a:endParaRPr>
          </a:p>
          <a:p>
            <a:r>
              <a:rPr lang="en-AU" sz="2000" b="0" strike="noStrike" spc="-1">
                <a:solidFill>
                  <a:srgbClr val="000000"/>
                </a:solidFill>
                <a:uFill>
                  <a:solidFill>
                    <a:srgbClr val="FFFFFF"/>
                  </a:solidFill>
                </a:uFill>
                <a:latin typeface="Arial"/>
              </a:rPr>
              <a:t>Here’s some problems with experiments</a:t>
            </a:r>
          </a:p>
          <a:p>
            <a:r>
              <a:rPr lang="en-AU" sz="2000" b="0" strike="noStrike" spc="-1">
                <a:solidFill>
                  <a:srgbClr val="000000"/>
                </a:solidFill>
                <a:uFill>
                  <a:solidFill>
                    <a:srgbClr val="FFFFFF"/>
                  </a:solidFill>
                </a:uFill>
                <a:latin typeface="Arial"/>
              </a:rPr>
              <a:t>- the experiment is not ethical or feasible</a:t>
            </a:r>
          </a:p>
          <a:p>
            <a:r>
              <a:rPr lang="en-AU" sz="2000" b="0" strike="noStrike" spc="-1">
                <a:solidFill>
                  <a:srgbClr val="000000"/>
                </a:solidFill>
                <a:uFill>
                  <a:solidFill>
                    <a:srgbClr val="FFFFFF"/>
                  </a:solidFill>
                </a:uFill>
                <a:latin typeface="Arial"/>
              </a:rPr>
              <a:t>- the intervention is not random (or people non randomly ignore it)</a:t>
            </a:r>
          </a:p>
          <a:p>
            <a:r>
              <a:rPr lang="en-AU" sz="2000" b="0" strike="noStrike" spc="-1">
                <a:solidFill>
                  <a:srgbClr val="000000"/>
                </a:solidFill>
                <a:uFill>
                  <a:solidFill>
                    <a:srgbClr val="FFFFFF"/>
                  </a:solidFill>
                </a:uFill>
                <a:latin typeface="Arial"/>
              </a:rPr>
              <a:t>- the intervention spills over to the control group</a:t>
            </a:r>
          </a:p>
          <a:p>
            <a:r>
              <a:rPr lang="en-AU" sz="2000" b="0" strike="noStrike" spc="-1">
                <a:solidFill>
                  <a:srgbClr val="000000"/>
                </a:solidFill>
                <a:uFill>
                  <a:solidFill>
                    <a:srgbClr val="FFFFFF"/>
                  </a:solidFill>
                </a:uFill>
                <a:latin typeface="Arial"/>
              </a:rPr>
              <a:t>- the experiment is only feasible in some contrived setting, not one representative of the real world. </a:t>
            </a:r>
          </a:p>
          <a:p>
            <a:r>
              <a:rPr lang="en-AU" sz="2000" b="0" strike="noStrike" spc="-1">
                <a:solidFill>
                  <a:srgbClr val="000000"/>
                </a:solidFill>
                <a:uFill>
                  <a:solidFill>
                    <a:srgbClr val="FFFFFF"/>
                  </a:solidFill>
                </a:uFill>
                <a:latin typeface="Arial"/>
              </a:rPr>
              <a:t>- the noise is too high.</a:t>
            </a:r>
          </a:p>
          <a:p>
            <a:endParaRPr lang="en-AU" sz="2000" b="0" strike="noStrike" spc="-1">
              <a:solidFill>
                <a:srgbClr val="000000"/>
              </a:solidFill>
              <a:uFill>
                <a:solidFill>
                  <a:srgbClr val="FFFFFF"/>
                </a:solidFill>
              </a:uFill>
              <a:latin typeface="Arial"/>
            </a:endParaRPr>
          </a:p>
          <a:p>
            <a:r>
              <a:rPr lang="en-AU" sz="2000" b="0" strike="noStrike" spc="-1">
                <a:solidFill>
                  <a:srgbClr val="000000"/>
                </a:solidFill>
                <a:uFill>
                  <a:solidFill>
                    <a:srgbClr val="FFFFFF"/>
                  </a:solidFill>
                </a:uFill>
                <a:latin typeface="Arial"/>
              </a:rPr>
              <a:t>Here’s some ways observational inference can fail</a:t>
            </a:r>
          </a:p>
          <a:p>
            <a:r>
              <a:rPr lang="en-AU" sz="2000" b="0" strike="noStrike" spc="-1">
                <a:solidFill>
                  <a:srgbClr val="000000"/>
                </a:solidFill>
                <a:uFill>
                  <a:solidFill>
                    <a:srgbClr val="FFFFFF"/>
                  </a:solidFill>
                </a:uFill>
                <a:latin typeface="Arial"/>
              </a:rPr>
              <a:t>- there is an unobserved confounder that has not been included. </a:t>
            </a:r>
          </a:p>
          <a:p>
            <a:r>
              <a:rPr lang="en-AU" sz="2000" b="0" strike="noStrike" spc="-1">
                <a:solidFill>
                  <a:srgbClr val="000000"/>
                </a:solidFill>
                <a:uFill>
                  <a:solidFill>
                    <a:srgbClr val="FFFFFF"/>
                  </a:solidFill>
                </a:uFill>
                <a:latin typeface="Arial"/>
              </a:rPr>
              <a:t>- the noise is too high.</a:t>
            </a:r>
          </a:p>
          <a:p>
            <a:r>
              <a:rPr lang="en-AU" sz="2000" b="0" strike="noStrike" spc="-1">
                <a:solidFill>
                  <a:srgbClr val="000000"/>
                </a:solidFill>
                <a:uFill>
                  <a:solidFill>
                    <a:srgbClr val="FFFFFF"/>
                  </a:solidFill>
                </a:uFill>
                <a:latin typeface="Arial"/>
              </a:rPr>
              <a:t> </a:t>
            </a:r>
          </a:p>
          <a:p>
            <a:endParaRPr lang="en-AU" sz="2000" b="0" strike="noStrike" spc="-1">
              <a:solidFill>
                <a:srgbClr val="000000"/>
              </a:solidFill>
              <a:uFill>
                <a:solidFill>
                  <a:srgbClr val="FFFFFF"/>
                </a:solidFill>
              </a:uFill>
              <a:latin typeface="Arial"/>
            </a:endParaRPr>
          </a:p>
          <a:p>
            <a:endParaRPr lang="en-AU" sz="2000" b="0" strike="noStrike" spc="-1">
              <a:solidFill>
                <a:srgbClr val="000000"/>
              </a:solidFill>
              <a:uFill>
                <a:solidFill>
                  <a:srgbClr val="FFFFFF"/>
                </a:solidFill>
              </a:uFill>
              <a:latin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 name="PlaceHolder 1"/>
          <p:cNvSpPr>
            <a:spLocks noGrp="1"/>
          </p:cNvSpPr>
          <p:nvPr>
            <p:ph type="body"/>
          </p:nvPr>
        </p:nvSpPr>
        <p:spPr>
          <a:xfrm>
            <a:off x="756000" y="5078520"/>
            <a:ext cx="6047640" cy="5383440"/>
          </a:xfrm>
          <a:prstGeom prst="rect">
            <a:avLst/>
          </a:prstGeom>
        </p:spPr>
        <p:txBody>
          <a:bodyPr lIns="0" tIns="0" rIns="0" bIns="0"/>
          <a:lstStyle/>
          <a:p>
            <a:r>
              <a:rPr lang="en-AU" sz="2000" b="0" strike="noStrike" spc="-1">
                <a:solidFill>
                  <a:srgbClr val="000000"/>
                </a:solidFill>
                <a:uFill>
                  <a:solidFill>
                    <a:srgbClr val="FFFFFF"/>
                  </a:solidFill>
                </a:uFill>
                <a:latin typeface="Arial"/>
              </a:rPr>
              <a:t>Experiments work by breaking the link between the intervention variable and everything else.</a:t>
            </a:r>
          </a:p>
          <a:p>
            <a:endParaRPr lang="en-AU" sz="2000" b="0" strike="noStrike" spc="-1">
              <a:solidFill>
                <a:srgbClr val="000000"/>
              </a:solidFill>
              <a:uFill>
                <a:solidFill>
                  <a:srgbClr val="FFFFFF"/>
                </a:solidFill>
              </a:uFill>
              <a:latin typeface="Arial"/>
            </a:endParaRPr>
          </a:p>
          <a:p>
            <a:r>
              <a:rPr lang="en-AU" sz="2000" b="0" strike="noStrike" spc="-1">
                <a:solidFill>
                  <a:srgbClr val="000000"/>
                </a:solidFill>
                <a:uFill>
                  <a:solidFill>
                    <a:srgbClr val="FFFFFF"/>
                  </a:solidFill>
                </a:uFill>
                <a:latin typeface="Arial"/>
              </a:rPr>
              <a:t>Here’s some problems with experiments</a:t>
            </a:r>
          </a:p>
          <a:p>
            <a:r>
              <a:rPr lang="en-AU" sz="2000" b="0" strike="noStrike" spc="-1">
                <a:solidFill>
                  <a:srgbClr val="000000"/>
                </a:solidFill>
                <a:uFill>
                  <a:solidFill>
                    <a:srgbClr val="FFFFFF"/>
                  </a:solidFill>
                </a:uFill>
                <a:latin typeface="Arial"/>
              </a:rPr>
              <a:t>- the experiment is not ethical or feasible</a:t>
            </a:r>
          </a:p>
          <a:p>
            <a:r>
              <a:rPr lang="en-AU" sz="2000" b="0" strike="noStrike" spc="-1">
                <a:solidFill>
                  <a:srgbClr val="000000"/>
                </a:solidFill>
                <a:uFill>
                  <a:solidFill>
                    <a:srgbClr val="FFFFFF"/>
                  </a:solidFill>
                </a:uFill>
                <a:latin typeface="Arial"/>
              </a:rPr>
              <a:t>- the intervention is not random (or people non randomly ignore it)</a:t>
            </a:r>
          </a:p>
          <a:p>
            <a:r>
              <a:rPr lang="en-AU" sz="2000" b="0" strike="noStrike" spc="-1">
                <a:solidFill>
                  <a:srgbClr val="000000"/>
                </a:solidFill>
                <a:uFill>
                  <a:solidFill>
                    <a:srgbClr val="FFFFFF"/>
                  </a:solidFill>
                </a:uFill>
                <a:latin typeface="Arial"/>
              </a:rPr>
              <a:t>- the intervention spills over to the control group</a:t>
            </a:r>
          </a:p>
          <a:p>
            <a:r>
              <a:rPr lang="en-AU" sz="2000" b="0" strike="noStrike" spc="-1">
                <a:solidFill>
                  <a:srgbClr val="000000"/>
                </a:solidFill>
                <a:uFill>
                  <a:solidFill>
                    <a:srgbClr val="FFFFFF"/>
                  </a:solidFill>
                </a:uFill>
                <a:latin typeface="Arial"/>
              </a:rPr>
              <a:t>- the experiment is only feasible in some contrived setting, not one representative of the real world. </a:t>
            </a:r>
          </a:p>
          <a:p>
            <a:r>
              <a:rPr lang="en-AU" sz="2000" b="0" strike="noStrike" spc="-1">
                <a:solidFill>
                  <a:srgbClr val="000000"/>
                </a:solidFill>
                <a:uFill>
                  <a:solidFill>
                    <a:srgbClr val="FFFFFF"/>
                  </a:solidFill>
                </a:uFill>
                <a:latin typeface="Arial"/>
              </a:rPr>
              <a:t>- the noise is too high.</a:t>
            </a:r>
          </a:p>
          <a:p>
            <a:endParaRPr lang="en-AU" sz="2000" b="0" strike="noStrike" spc="-1">
              <a:solidFill>
                <a:srgbClr val="000000"/>
              </a:solidFill>
              <a:uFill>
                <a:solidFill>
                  <a:srgbClr val="FFFFFF"/>
                </a:solidFill>
              </a:uFill>
              <a:latin typeface="Arial"/>
            </a:endParaRPr>
          </a:p>
          <a:p>
            <a:r>
              <a:rPr lang="en-AU" sz="2000" b="0" strike="noStrike" spc="-1">
                <a:solidFill>
                  <a:srgbClr val="000000"/>
                </a:solidFill>
                <a:uFill>
                  <a:solidFill>
                    <a:srgbClr val="FFFFFF"/>
                  </a:solidFill>
                </a:uFill>
                <a:latin typeface="Arial"/>
              </a:rPr>
              <a:t>Here’s some ways observational inference can fail</a:t>
            </a:r>
          </a:p>
          <a:p>
            <a:r>
              <a:rPr lang="en-AU" sz="2000" b="0" strike="noStrike" spc="-1">
                <a:solidFill>
                  <a:srgbClr val="000000"/>
                </a:solidFill>
                <a:uFill>
                  <a:solidFill>
                    <a:srgbClr val="FFFFFF"/>
                  </a:solidFill>
                </a:uFill>
                <a:latin typeface="Arial"/>
              </a:rPr>
              <a:t>- there is an unobserved confounder that has not been included. </a:t>
            </a:r>
          </a:p>
          <a:p>
            <a:r>
              <a:rPr lang="en-AU" sz="2000" b="0" strike="noStrike" spc="-1">
                <a:solidFill>
                  <a:srgbClr val="000000"/>
                </a:solidFill>
                <a:uFill>
                  <a:solidFill>
                    <a:srgbClr val="FFFFFF"/>
                  </a:solidFill>
                </a:uFill>
                <a:latin typeface="Arial"/>
              </a:rPr>
              <a:t>- the noise is too high.</a:t>
            </a:r>
          </a:p>
          <a:p>
            <a:r>
              <a:rPr lang="en-AU" sz="2000" b="0" strike="noStrike" spc="-1">
                <a:solidFill>
                  <a:srgbClr val="000000"/>
                </a:solidFill>
                <a:uFill>
                  <a:solidFill>
                    <a:srgbClr val="FFFFFF"/>
                  </a:solidFill>
                </a:uFill>
                <a:latin typeface="Arial"/>
              </a:rPr>
              <a:t> </a:t>
            </a:r>
          </a:p>
          <a:p>
            <a:endParaRPr lang="en-AU" sz="2000" b="0" strike="noStrike" spc="-1">
              <a:solidFill>
                <a:srgbClr val="000000"/>
              </a:solidFill>
              <a:uFill>
                <a:solidFill>
                  <a:srgbClr val="FFFFFF"/>
                </a:solidFill>
              </a:uFill>
              <a:latin typeface="Arial"/>
            </a:endParaRPr>
          </a:p>
          <a:p>
            <a:endParaRPr lang="en-AU" sz="2000" b="0" strike="noStrike" spc="-1">
              <a:solidFill>
                <a:srgbClr val="000000"/>
              </a:solidFill>
              <a:uFill>
                <a:solidFill>
                  <a:srgbClr val="FFFFFF"/>
                </a:solidFill>
              </a:uFill>
              <a:latin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 name="PlaceHolder 1"/>
          <p:cNvSpPr>
            <a:spLocks noGrp="1"/>
          </p:cNvSpPr>
          <p:nvPr>
            <p:ph type="body"/>
          </p:nvPr>
        </p:nvSpPr>
        <p:spPr>
          <a:xfrm>
            <a:off x="756000" y="5078520"/>
            <a:ext cx="6047640" cy="4811040"/>
          </a:xfrm>
          <a:prstGeom prst="rect">
            <a:avLst/>
          </a:prstGeom>
        </p:spPr>
        <p:txBody>
          <a:bodyPr lIns="0" tIns="0" rIns="0" bIns="0"/>
          <a:lstStyle/>
          <a:p>
            <a:r>
              <a:rPr lang="en-AU" sz="2000" b="0" strike="noStrike" spc="-1">
                <a:solidFill>
                  <a:srgbClr val="000000"/>
                </a:solidFill>
                <a:uFill>
                  <a:solidFill>
                    <a:srgbClr val="FFFFFF"/>
                  </a:solidFill>
                </a:uFill>
                <a:latin typeface="Arial"/>
              </a:rPr>
              <a:t>This ties together the functional definition of causality with the Markov independence property</a:t>
            </a:r>
          </a:p>
          <a:p>
            <a:endParaRPr lang="en-AU" sz="2000" b="0" strike="noStrike" spc="-1">
              <a:solidFill>
                <a:srgbClr val="000000"/>
              </a:solidFill>
              <a:uFill>
                <a:solidFill>
                  <a:srgbClr val="FFFFFF"/>
                </a:solidFill>
              </a:uFill>
              <a:latin typeface="Arial"/>
            </a:endParaRPr>
          </a:p>
          <a:p>
            <a:endParaRPr lang="en-AU" sz="2000" b="0" strike="noStrike" spc="-1">
              <a:solidFill>
                <a:srgbClr val="000000"/>
              </a:solidFill>
              <a:uFill>
                <a:solidFill>
                  <a:srgbClr val="FFFFFF"/>
                </a:solidFill>
              </a:uFill>
              <a:latin typeface="Arial"/>
            </a:endParaRPr>
          </a:p>
          <a:p>
            <a:endParaRPr lang="en-AU" sz="2000" b="0" strike="noStrike" spc="-1">
              <a:solidFill>
                <a:srgbClr val="000000"/>
              </a:solidFill>
              <a:uFill>
                <a:solidFill>
                  <a:srgbClr val="FFFFFF"/>
                </a:solidFill>
              </a:uFill>
              <a:latin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 name="PlaceHolder 1"/>
          <p:cNvSpPr>
            <a:spLocks noGrp="1"/>
          </p:cNvSpPr>
          <p:nvPr>
            <p:ph type="body"/>
          </p:nvPr>
        </p:nvSpPr>
        <p:spPr>
          <a:xfrm>
            <a:off x="756000" y="5078520"/>
            <a:ext cx="6047640" cy="4811040"/>
          </a:xfrm>
          <a:prstGeom prst="rect">
            <a:avLst/>
          </a:prstGeom>
        </p:spPr>
        <p:txBody>
          <a:bodyPr lIns="0" tIns="0" rIns="0" bIns="0"/>
          <a:lstStyle/>
          <a:p>
            <a:r>
              <a:rPr lang="en-AU" sz="2000" b="0" strike="noStrike" spc="-1">
                <a:solidFill>
                  <a:srgbClr val="000000"/>
                </a:solidFill>
                <a:uFill>
                  <a:solidFill>
                    <a:srgbClr val="FFFFFF"/>
                  </a:solidFill>
                </a:uFill>
                <a:latin typeface="Arial"/>
              </a:rPr>
              <a:t>The process of intervening and setting the value of x to a given value changes the network in a specific way. X is no longer a function of its parents – so those links are removed, and x is set the value specified by the intervention.</a:t>
            </a:r>
          </a:p>
          <a:p>
            <a:endParaRPr lang="en-AU" sz="2000" b="0" strike="noStrike" spc="-1">
              <a:solidFill>
                <a:srgbClr val="000000"/>
              </a:solidFill>
              <a:uFill>
                <a:solidFill>
                  <a:srgbClr val="FFFFFF"/>
                </a:solidFill>
              </a:uFill>
              <a:latin typeface="Arial"/>
            </a:endParaRPr>
          </a:p>
          <a:p>
            <a:r>
              <a:rPr lang="en-AU" sz="2000" b="0" strike="noStrike" spc="-1">
                <a:solidFill>
                  <a:srgbClr val="000000"/>
                </a:solidFill>
                <a:uFill>
                  <a:solidFill>
                    <a:srgbClr val="FFFFFF"/>
                  </a:solidFill>
                </a:uFill>
                <a:latin typeface="Arial"/>
              </a:rPr>
              <a:t>The resulting network is still a (causal) bayesian network. D-separation still applies to that network.</a:t>
            </a:r>
          </a:p>
          <a:p>
            <a:endParaRPr lang="en-AU" sz="2000" b="0" strike="noStrike" spc="-1">
              <a:solidFill>
                <a:srgbClr val="000000"/>
              </a:solidFill>
              <a:uFill>
                <a:solidFill>
                  <a:srgbClr val="FFFFFF"/>
                </a:solidFill>
              </a:uFill>
              <a:latin typeface="Arial"/>
            </a:endParaRPr>
          </a:p>
          <a:p>
            <a:r>
              <a:rPr lang="en-AU" sz="2000" b="0" strike="noStrike" spc="-1">
                <a:solidFill>
                  <a:srgbClr val="000000"/>
                </a:solidFill>
                <a:uFill>
                  <a:solidFill>
                    <a:srgbClr val="FFFFFF"/>
                  </a:solidFill>
                </a:uFill>
                <a:latin typeface="Arial"/>
              </a:rPr>
              <a:t>The arguaments are clearer using the augmented network.</a:t>
            </a:r>
          </a:p>
          <a:p>
            <a:endParaRPr lang="en-AU" sz="2000" b="0" strike="noStrike" spc="-1">
              <a:solidFill>
                <a:srgbClr val="000000"/>
              </a:solidFill>
              <a:uFill>
                <a:solidFill>
                  <a:srgbClr val="FFFFFF"/>
                </a:solidFill>
              </a:uFill>
              <a:latin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 name="PlaceHolder 1"/>
          <p:cNvSpPr>
            <a:spLocks noGrp="1"/>
          </p:cNvSpPr>
          <p:nvPr>
            <p:ph type="body"/>
          </p:nvPr>
        </p:nvSpPr>
        <p:spPr>
          <a:xfrm>
            <a:off x="756000" y="5078520"/>
            <a:ext cx="6047640" cy="4811040"/>
          </a:xfrm>
          <a:prstGeom prst="rect">
            <a:avLst/>
          </a:prstGeom>
        </p:spPr>
        <p:txBody>
          <a:bodyPr lIns="0" tIns="0" rIns="0" bIns="0"/>
          <a:lstStyle/>
          <a:p>
            <a:r>
              <a:rPr lang="en-AU" sz="2000" b="0" strike="noStrike" spc="-1">
                <a:solidFill>
                  <a:srgbClr val="000000"/>
                </a:solidFill>
                <a:uFill>
                  <a:solidFill>
                    <a:srgbClr val="FFFFFF"/>
                  </a:solidFill>
                </a:uFill>
                <a:latin typeface="Arial"/>
              </a:rPr>
              <a:t>Explicitly model the possibility of intervention by adding a new variable S_x (think of as switch x) as a parent of the variable on which you will intervene.</a:t>
            </a:r>
          </a:p>
          <a:p>
            <a:endParaRPr lang="en-AU" sz="2000" b="0" strike="noStrike" spc="-1">
              <a:solidFill>
                <a:srgbClr val="000000"/>
              </a:solidFill>
              <a:uFill>
                <a:solidFill>
                  <a:srgbClr val="FFFFFF"/>
                </a:solidFill>
              </a:uFill>
              <a:latin typeface="Arial"/>
            </a:endParaRPr>
          </a:p>
          <a:p>
            <a:r>
              <a:rPr lang="en-AU" sz="2000" b="0" strike="noStrike" spc="-1">
                <a:solidFill>
                  <a:srgbClr val="000000"/>
                </a:solidFill>
                <a:uFill>
                  <a:solidFill>
                    <a:srgbClr val="FFFFFF"/>
                  </a:solidFill>
                </a:uFill>
                <a:latin typeface="Arial"/>
              </a:rPr>
              <a:t>Sx can be either off (in which case x is determined by its parents according to the original CPD) or some value, in which case x is set to that value. If y is d-sep from the switch, then do(x) = x</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PlaceHolder 1"/>
          <p:cNvSpPr>
            <a:spLocks noGrp="1"/>
          </p:cNvSpPr>
          <p:nvPr>
            <p:ph type="body"/>
          </p:nvPr>
        </p:nvSpPr>
        <p:spPr>
          <a:xfrm>
            <a:off x="756000" y="5078520"/>
            <a:ext cx="6047640" cy="4811040"/>
          </a:xfrm>
          <a:prstGeom prst="rect">
            <a:avLst/>
          </a:prstGeom>
        </p:spPr>
        <p:txBody>
          <a:bodyPr lIns="0" tIns="0" rIns="0" bIns="0"/>
          <a:lstStyle/>
          <a:p>
            <a:r>
              <a:rPr lang="en-AU" sz="2000" b="0" strike="noStrike" spc="-1">
                <a:solidFill>
                  <a:srgbClr val="000000"/>
                </a:solidFill>
                <a:uFill>
                  <a:solidFill>
                    <a:srgbClr val="FFFFFF"/>
                  </a:solidFill>
                </a:uFill>
                <a:latin typeface="Arial"/>
              </a:rPr>
              <a:t>Chocolate study corrected for age, sex, other calories, mood</a:t>
            </a:r>
          </a:p>
          <a:p>
            <a:endParaRPr lang="en-AU" sz="2000" b="0" strike="noStrike" spc="-1">
              <a:solidFill>
                <a:srgbClr val="000000"/>
              </a:solidFill>
              <a:uFill>
                <a:solidFill>
                  <a:srgbClr val="FFFFFF"/>
                </a:solidFill>
              </a:uFill>
              <a:latin typeface="Arial"/>
            </a:endParaRPr>
          </a:p>
          <a:p>
            <a:r>
              <a:rPr lang="en-AU" sz="2000" b="0" strike="noStrike" spc="-1">
                <a:solidFill>
                  <a:srgbClr val="000000"/>
                </a:solidFill>
                <a:uFill>
                  <a:solidFill>
                    <a:srgbClr val="FFFFFF"/>
                  </a:solidFill>
                </a:uFill>
                <a:latin typeface="Arial"/>
              </a:rPr>
              <a:t>Obesity study Kakinami, Lisa, Tracie Barnett, and Gilles Paradis. "Abstract MP34: In Praise of Demanding Parenting: The Effects of Parenting Style and Poverty on Obesity Risk in Children: Evidence from a Nationally Representative Sample." Circulation 129.Suppl 1 (2014): AMP34-AMP34. </a:t>
            </a:r>
          </a:p>
          <a:p>
            <a:r>
              <a:rPr lang="en-AU" sz="2000" b="0" strike="noStrike" spc="-1">
                <a:solidFill>
                  <a:srgbClr val="000000"/>
                </a:solidFill>
                <a:uFill>
                  <a:solidFill>
                    <a:srgbClr val="FFFFFF"/>
                  </a:solidFill>
                </a:uFill>
                <a:latin typeface="Arial"/>
              </a:rPr>
              <a:t>Corrected for poverty (but not education as far as I could tell)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 name="PlaceHolder 1"/>
          <p:cNvSpPr>
            <a:spLocks noGrp="1"/>
          </p:cNvSpPr>
          <p:nvPr>
            <p:ph type="body"/>
          </p:nvPr>
        </p:nvSpPr>
        <p:spPr>
          <a:xfrm>
            <a:off x="756000" y="5078520"/>
            <a:ext cx="6047640" cy="4811040"/>
          </a:xfrm>
          <a:prstGeom prst="rect">
            <a:avLst/>
          </a:prstGeom>
        </p:spPr>
        <p:txBody>
          <a:bodyPr lIns="0" tIns="0" rIns="0" bIns="0"/>
          <a:lstStyle/>
          <a:p>
            <a:r>
              <a:rPr lang="en-AU" sz="2000" b="0" strike="noStrike" spc="-1">
                <a:solidFill>
                  <a:srgbClr val="000000"/>
                </a:solidFill>
                <a:uFill>
                  <a:solidFill>
                    <a:srgbClr val="FFFFFF"/>
                  </a:solidFill>
                </a:uFill>
                <a:latin typeface="Arial"/>
              </a:rPr>
              <a:t>Explicitly model the possibility of intervention by adding a new variable S_x (think of as switch x) as a parent of the variable on which you will intervene.</a:t>
            </a:r>
          </a:p>
          <a:p>
            <a:endParaRPr lang="en-AU" sz="2000" b="0" strike="noStrike" spc="-1">
              <a:solidFill>
                <a:srgbClr val="000000"/>
              </a:solidFill>
              <a:uFill>
                <a:solidFill>
                  <a:srgbClr val="FFFFFF"/>
                </a:solidFill>
              </a:uFill>
              <a:latin typeface="Arial"/>
            </a:endParaRPr>
          </a:p>
          <a:p>
            <a:r>
              <a:rPr lang="en-AU" sz="2000" b="0" strike="noStrike" spc="-1">
                <a:solidFill>
                  <a:srgbClr val="000000"/>
                </a:solidFill>
                <a:uFill>
                  <a:solidFill>
                    <a:srgbClr val="FFFFFF"/>
                  </a:solidFill>
                </a:uFill>
                <a:latin typeface="Arial"/>
              </a:rPr>
              <a:t>Sx can be either off (in which case x is determined by its parents according to the original CPD) or some value, in which case x is set to that value. If y is d-sep from the switch, then do(x) = x</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 name="PlaceHolder 1"/>
          <p:cNvSpPr>
            <a:spLocks noGrp="1"/>
          </p:cNvSpPr>
          <p:nvPr>
            <p:ph type="body"/>
          </p:nvPr>
        </p:nvSpPr>
        <p:spPr>
          <a:xfrm>
            <a:off x="756000" y="5078520"/>
            <a:ext cx="6047640" cy="4811040"/>
          </a:xfrm>
          <a:prstGeom prst="rect">
            <a:avLst/>
          </a:prstGeom>
        </p:spPr>
        <p:txBody>
          <a:bodyPr lIns="0" tIns="0" rIns="0" bIns="0"/>
          <a:lstStyle/>
          <a:p>
            <a:r>
              <a:rPr lang="en-AU" sz="2000" b="0" strike="noStrike" spc="-1">
                <a:solidFill>
                  <a:srgbClr val="000000"/>
                </a:solidFill>
                <a:uFill>
                  <a:solidFill>
                    <a:srgbClr val="FFFFFF"/>
                  </a:solidFill>
                </a:uFill>
                <a:latin typeface="Arial"/>
              </a:rPr>
              <a:t>Examples of how things go badly by adjusting for the wrong things. (for IV variable case you can see you don't need to adjust graphically. Requires parametric arguaments to see what happens if you do anyway)</a:t>
            </a:r>
          </a:p>
          <a:p>
            <a:r>
              <a:rPr lang="en-AU" sz="2000" b="0" strike="noStrike" spc="-1">
                <a:solidFill>
                  <a:srgbClr val="000000"/>
                </a:solidFill>
                <a:uFill>
                  <a:solidFill>
                    <a:srgbClr val="FFFFFF"/>
                  </a:solidFill>
                </a:uFill>
                <a:latin typeface="Arial"/>
              </a:rPr>
              <a:t>Propensity scores – where they fit.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PlaceHolder 1"/>
          <p:cNvSpPr>
            <a:spLocks noGrp="1"/>
          </p:cNvSpPr>
          <p:nvPr>
            <p:ph type="body"/>
          </p:nvPr>
        </p:nvSpPr>
        <p:spPr>
          <a:xfrm>
            <a:off x="756000" y="5078520"/>
            <a:ext cx="6047640" cy="4811040"/>
          </a:xfrm>
          <a:prstGeom prst="rect">
            <a:avLst/>
          </a:prstGeom>
        </p:spPr>
        <p:txBody>
          <a:bodyPr lIns="0" tIns="0" rIns="0" bIns="0"/>
          <a:lstStyle/>
          <a:p>
            <a:pPr marL="216000">
              <a:buClr>
                <a:srgbClr val="000000"/>
              </a:buClr>
              <a:buSzPct val="45000"/>
              <a:buFont typeface="Wingdings" charset="2"/>
              <a:buChar char=""/>
            </a:pPr>
            <a:r>
              <a:rPr lang="en-AU" sz="2000" b="0" strike="noStrike" spc="-1">
                <a:solidFill>
                  <a:srgbClr val="000000"/>
                </a:solidFill>
                <a:uFill>
                  <a:solidFill>
                    <a:srgbClr val="FFFFFF"/>
                  </a:solidFill>
                </a:uFill>
                <a:latin typeface="Arial"/>
              </a:rPr>
              <a:t>4) If 1) or 2) does not hold then a perfect map for P may not exist.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 name="PlaceHolder 1"/>
          <p:cNvSpPr>
            <a:spLocks noGrp="1"/>
          </p:cNvSpPr>
          <p:nvPr>
            <p:ph type="body"/>
          </p:nvPr>
        </p:nvSpPr>
        <p:spPr>
          <a:xfrm>
            <a:off x="756000" y="5078520"/>
            <a:ext cx="6047640" cy="4811040"/>
          </a:xfrm>
          <a:prstGeom prst="rect">
            <a:avLst/>
          </a:prstGeom>
        </p:spPr>
        <p:txBody>
          <a:bodyPr lIns="0" tIns="0" rIns="0" bIns="0"/>
          <a:lstStyle/>
          <a:p>
            <a:r>
              <a:rPr lang="en-AU" sz="2000" b="0" strike="noStrike" spc="-1">
                <a:solidFill>
                  <a:srgbClr val="000000"/>
                </a:solidFill>
                <a:uFill>
                  <a:solidFill>
                    <a:srgbClr val="FFFFFF"/>
                  </a:solidFill>
                </a:uFill>
                <a:latin typeface="Arial"/>
              </a:rPr>
              <a:t>We can't create cycles by assumption, but why can we be sure there should be no additional v-structures?</a:t>
            </a:r>
          </a:p>
          <a:p>
            <a:endParaRPr lang="en-AU" sz="2000" b="0" strike="noStrike" spc="-1">
              <a:solidFill>
                <a:srgbClr val="000000"/>
              </a:solidFill>
              <a:uFill>
                <a:solidFill>
                  <a:srgbClr val="FFFFFF"/>
                </a:solidFill>
              </a:uFill>
              <a:latin typeface="Arial"/>
            </a:endParaRPr>
          </a:p>
          <a:p>
            <a:r>
              <a:rPr lang="en-AU" sz="2000" b="0" strike="noStrike" spc="-1">
                <a:solidFill>
                  <a:srgbClr val="000000"/>
                </a:solidFill>
                <a:uFill>
                  <a:solidFill>
                    <a:srgbClr val="FFFFFF"/>
                  </a:solidFill>
                </a:uFill>
                <a:latin typeface="Arial"/>
              </a:rPr>
              <a:t>To create an additional v-structure, requires a structure of the form a → c – b. But such structures were checked at step 2 and found not to be a → c ← b  </a:t>
            </a:r>
          </a:p>
          <a:p>
            <a:endParaRPr lang="en-AU" sz="2000" b="0" strike="noStrike" spc="-1">
              <a:solidFill>
                <a:srgbClr val="000000"/>
              </a:solidFill>
              <a:uFill>
                <a:solidFill>
                  <a:srgbClr val="FFFFFF"/>
                </a:solidFill>
              </a:uFill>
              <a:latin typeface="Arial"/>
            </a:endParaRPr>
          </a:p>
          <a:p>
            <a:r>
              <a:rPr lang="en-AU" sz="2000" b="0" strike="noStrike" spc="-1">
                <a:solidFill>
                  <a:srgbClr val="000000"/>
                </a:solidFill>
                <a:uFill>
                  <a:solidFill>
                    <a:srgbClr val="FFFFFF"/>
                  </a:solidFill>
                </a:uFill>
                <a:latin typeface="Arial"/>
              </a:rPr>
              <a:t>This is without latent variables</a:t>
            </a:r>
          </a:p>
          <a:p>
            <a:endParaRPr lang="en-AU" sz="2000" b="0" strike="noStrike" spc="-1">
              <a:solidFill>
                <a:srgbClr val="000000"/>
              </a:solidFill>
              <a:uFill>
                <a:solidFill>
                  <a:srgbClr val="FFFFFF"/>
                </a:solidFill>
              </a:uFill>
              <a:latin typeface="Arial"/>
            </a:endParaRPr>
          </a:p>
          <a:p>
            <a:endParaRPr lang="en-AU" sz="2000" b="0" strike="noStrike" spc="-1">
              <a:solidFill>
                <a:srgbClr val="000000"/>
              </a:solidFill>
              <a:uFill>
                <a:solidFill>
                  <a:srgbClr val="FFFFFF"/>
                </a:solidFill>
              </a:uFill>
              <a:latin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PlaceHolder 1"/>
          <p:cNvSpPr>
            <a:spLocks noGrp="1"/>
          </p:cNvSpPr>
          <p:nvPr>
            <p:ph type="body"/>
          </p:nvPr>
        </p:nvSpPr>
        <p:spPr>
          <a:xfrm>
            <a:off x="756000" y="5078520"/>
            <a:ext cx="6047640" cy="4811040"/>
          </a:xfrm>
          <a:prstGeom prst="rect">
            <a:avLst/>
          </a:prstGeom>
        </p:spPr>
        <p:txBody>
          <a:bodyPr lIns="0" tIns="0" rIns="0" bIns="0"/>
          <a:lstStyle/>
          <a:p>
            <a:r>
              <a:rPr lang="en-AU" sz="2000" b="0" strike="noStrike" spc="-1">
                <a:solidFill>
                  <a:srgbClr val="000000"/>
                </a:solidFill>
                <a:uFill>
                  <a:solidFill>
                    <a:srgbClr val="FFFFFF"/>
                  </a:solidFill>
                </a:uFill>
                <a:latin typeface="Arial"/>
              </a:rPr>
              <a:t>This allows us to narrow our all the set of latent structures that we consider as possibly accounting for the observed dependencies in the data.</a:t>
            </a:r>
          </a:p>
          <a:p>
            <a:r>
              <a:rPr lang="en-AU" sz="2000" b="0" strike="noStrike" spc="-1">
                <a:solidFill>
                  <a:srgbClr val="000000"/>
                </a:solidFill>
                <a:uFill>
                  <a:solidFill>
                    <a:srgbClr val="FFFFFF"/>
                  </a:solidFill>
                </a:uFill>
                <a:latin typeface="Arial"/>
              </a:rPr>
              <a:t>Note we can't collapse the latent variable into its parent (unless the relationship was deterministic)</a:t>
            </a:r>
          </a:p>
        </p:txBody>
      </p:sp>
      <p:sp>
        <p:nvSpPr>
          <p:cNvPr id="801" name="CustomShape 2"/>
          <p:cNvSpPr/>
          <p:nvPr/>
        </p:nvSpPr>
        <p:spPr>
          <a:xfrm>
            <a:off x="2232000" y="6552000"/>
            <a:ext cx="2520000" cy="49752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Mother Overweight</a:t>
            </a:r>
          </a:p>
        </p:txBody>
      </p:sp>
      <p:sp>
        <p:nvSpPr>
          <p:cNvPr id="802" name="CustomShape 3"/>
          <p:cNvSpPr/>
          <p:nvPr/>
        </p:nvSpPr>
        <p:spPr>
          <a:xfrm>
            <a:off x="2539800" y="7776000"/>
            <a:ext cx="1924200" cy="576000"/>
          </a:xfrm>
          <a:prstGeom prst="ellipse">
            <a:avLst/>
          </a:prstGeom>
          <a:solidFill>
            <a:srgbClr val="808080"/>
          </a:solidFill>
          <a:ln>
            <a:solidFill>
              <a:srgbClr val="80808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Gene expression</a:t>
            </a:r>
          </a:p>
        </p:txBody>
      </p:sp>
      <p:sp>
        <p:nvSpPr>
          <p:cNvPr id="803" name="CustomShape 4"/>
          <p:cNvSpPr/>
          <p:nvPr/>
        </p:nvSpPr>
        <p:spPr>
          <a:xfrm>
            <a:off x="1524960" y="9078480"/>
            <a:ext cx="1859040" cy="49104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Poor eyesight</a:t>
            </a:r>
          </a:p>
        </p:txBody>
      </p:sp>
      <p:sp>
        <p:nvSpPr>
          <p:cNvPr id="804" name="CustomShape 5"/>
          <p:cNvSpPr/>
          <p:nvPr/>
        </p:nvSpPr>
        <p:spPr>
          <a:xfrm>
            <a:off x="3684960" y="9012960"/>
            <a:ext cx="1859040" cy="56304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Heart disease</a:t>
            </a:r>
          </a:p>
        </p:txBody>
      </p:sp>
      <p:sp>
        <p:nvSpPr>
          <p:cNvPr id="805" name="Line 6"/>
          <p:cNvSpPr/>
          <p:nvPr/>
        </p:nvSpPr>
        <p:spPr>
          <a:xfrm>
            <a:off x="3528000" y="7049520"/>
            <a:ext cx="0" cy="72648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806" name="Line 7"/>
          <p:cNvSpPr/>
          <p:nvPr/>
        </p:nvSpPr>
        <p:spPr>
          <a:xfrm flipH="1">
            <a:off x="2808000" y="8325720"/>
            <a:ext cx="720000" cy="75276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807" name="Line 8"/>
          <p:cNvSpPr/>
          <p:nvPr/>
        </p:nvSpPr>
        <p:spPr>
          <a:xfrm>
            <a:off x="3528000" y="8325720"/>
            <a:ext cx="720000" cy="68724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 name="PlaceHolder 1"/>
          <p:cNvSpPr>
            <a:spLocks noGrp="1"/>
          </p:cNvSpPr>
          <p:nvPr>
            <p:ph type="body"/>
          </p:nvPr>
        </p:nvSpPr>
        <p:spPr>
          <a:xfrm>
            <a:off x="756000" y="5078520"/>
            <a:ext cx="6047640" cy="4811040"/>
          </a:xfrm>
          <a:prstGeom prst="rect">
            <a:avLst/>
          </a:prstGeom>
        </p:spPr>
        <p:txBody>
          <a:bodyPr lIns="0" tIns="0" rIns="0" bIns="0"/>
          <a:lstStyle/>
          <a:p>
            <a:r>
              <a:rPr lang="en-AU" sz="2000" b="0" strike="noStrike" spc="-1">
                <a:solidFill>
                  <a:srgbClr val="000000"/>
                </a:solidFill>
                <a:uFill>
                  <a:solidFill>
                    <a:srgbClr val="FFFFFF"/>
                  </a:solidFill>
                </a:uFill>
                <a:latin typeface="Arial"/>
              </a:rPr>
              <a:t>In practice one does regression of y vs x to estimate the function f and then test to see if the residuals f-y are independent of x (then do it in reverse)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 name="PlaceHolder 1"/>
          <p:cNvSpPr>
            <a:spLocks noGrp="1"/>
          </p:cNvSpPr>
          <p:nvPr>
            <p:ph type="body"/>
          </p:nvPr>
        </p:nvSpPr>
        <p:spPr>
          <a:xfrm>
            <a:off x="756000" y="5078520"/>
            <a:ext cx="6047640" cy="6018120"/>
          </a:xfrm>
          <a:prstGeom prst="rect">
            <a:avLst/>
          </a:prstGeom>
        </p:spPr>
        <p:txBody>
          <a:bodyPr lIns="0" tIns="0" rIns="0" bIns="0"/>
          <a:lstStyle/>
          <a:p>
            <a:r>
              <a:rPr lang="en-AU" sz="2000" b="0" strike="noStrike" spc="-1">
                <a:solidFill>
                  <a:srgbClr val="000000"/>
                </a:solidFill>
                <a:uFill>
                  <a:solidFill>
                    <a:srgbClr val="FFFFFF"/>
                  </a:solidFill>
                </a:uFill>
                <a:latin typeface="Arial"/>
              </a:rPr>
              <a:t>Though experiments with unfortunate outcomes for cats are traditional in physics...</a:t>
            </a:r>
          </a:p>
          <a:p>
            <a:endParaRPr lang="en-AU" sz="2000" b="0" strike="noStrike" spc="-1">
              <a:solidFill>
                <a:srgbClr val="000000"/>
              </a:solidFill>
              <a:uFill>
                <a:solidFill>
                  <a:srgbClr val="FFFFFF"/>
                </a:solidFill>
              </a:uFill>
              <a:latin typeface="Arial"/>
            </a:endParaRPr>
          </a:p>
          <a:p>
            <a:r>
              <a:rPr lang="en-AU" sz="2000" b="0" strike="noStrike" spc="-1">
                <a:solidFill>
                  <a:srgbClr val="000000"/>
                </a:solidFill>
                <a:uFill>
                  <a:solidFill>
                    <a:srgbClr val="FFFFFF"/>
                  </a:solidFill>
                </a:uFill>
                <a:latin typeface="Arial"/>
              </a:rPr>
              <a:t>Note, the machine learning algorithm has not learned any physics here. It is just noting a pattern between what happens to the balloon and what happens to the cat. </a:t>
            </a:r>
          </a:p>
          <a:p>
            <a:endParaRPr lang="en-AU" sz="2000" b="0" strike="noStrike" spc="-1">
              <a:solidFill>
                <a:srgbClr val="000000"/>
              </a:solidFill>
              <a:uFill>
                <a:solidFill>
                  <a:srgbClr val="FFFFFF"/>
                </a:solidFill>
              </a:uFill>
              <a:latin typeface="Arial"/>
            </a:endParaRPr>
          </a:p>
          <a:p>
            <a:endParaRPr lang="en-AU" sz="2000" b="0" strike="noStrike" spc="-1">
              <a:solidFill>
                <a:srgbClr val="000000"/>
              </a:solidFill>
              <a:uFill>
                <a:solidFill>
                  <a:srgbClr val="FFFFFF"/>
                </a:solidFill>
              </a:uFill>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 name="PlaceHolder 1"/>
          <p:cNvSpPr>
            <a:spLocks noGrp="1"/>
          </p:cNvSpPr>
          <p:nvPr>
            <p:ph type="body"/>
          </p:nvPr>
        </p:nvSpPr>
        <p:spPr>
          <a:xfrm>
            <a:off x="756000" y="5078520"/>
            <a:ext cx="6047640" cy="5666760"/>
          </a:xfrm>
          <a:prstGeom prst="rect">
            <a:avLst/>
          </a:prstGeom>
        </p:spPr>
        <p:txBody>
          <a:bodyPr lIns="0" tIns="0" rIns="0" bIns="0"/>
          <a:lstStyle/>
          <a:p>
            <a:r>
              <a:rPr lang="en-AU" sz="2000" b="0" strike="noStrike" spc="-1">
                <a:solidFill>
                  <a:srgbClr val="000000"/>
                </a:solidFill>
                <a:uFill>
                  <a:solidFill>
                    <a:srgbClr val="FFFFFF"/>
                  </a:solidFill>
                </a:uFill>
                <a:latin typeface="Arial"/>
              </a:rPr>
              <a:t>What will happen if a system is changed by some external factor?</a:t>
            </a:r>
          </a:p>
          <a:p>
            <a:endParaRPr lang="en-AU" sz="2000" b="0" strike="noStrike" spc="-1">
              <a:solidFill>
                <a:srgbClr val="000000"/>
              </a:solidFill>
              <a:uFill>
                <a:solidFill>
                  <a:srgbClr val="FFFFFF"/>
                </a:solidFill>
              </a:uFill>
              <a:latin typeface="Arial"/>
            </a:endParaRPr>
          </a:p>
          <a:p>
            <a:r>
              <a:rPr lang="en-AU" sz="2000" b="0" strike="noStrike" spc="-1">
                <a:solidFill>
                  <a:srgbClr val="000000"/>
                </a:solidFill>
                <a:uFill>
                  <a:solidFill>
                    <a:srgbClr val="FFFFFF"/>
                  </a:solidFill>
                </a:uFill>
                <a:latin typeface="Arial"/>
              </a:rPr>
              <a:t>Inference is impossible unless we say something about how the system has been changed.</a:t>
            </a:r>
          </a:p>
          <a:p>
            <a:endParaRPr lang="en-AU" sz="2000" b="0" strike="noStrike" spc="-1">
              <a:solidFill>
                <a:srgbClr val="000000"/>
              </a:solidFill>
              <a:uFill>
                <a:solidFill>
                  <a:srgbClr val="FFFFFF"/>
                </a:solidFill>
              </a:uFill>
              <a:latin typeface="Arial"/>
            </a:endParaRPr>
          </a:p>
          <a:p>
            <a:r>
              <a:rPr lang="en-AU" sz="2000" b="0" strike="noStrike" spc="-1">
                <a:solidFill>
                  <a:srgbClr val="000000"/>
                </a:solidFill>
                <a:uFill>
                  <a:solidFill>
                    <a:srgbClr val="FFFFFF"/>
                  </a:solidFill>
                </a:uFill>
                <a:latin typeface="Arial"/>
              </a:rPr>
              <a:t>We need a way to describe how the variables in the system are related in a way that lets us map knowledge of the distributions of variables sampled from P to the distribution of variables sampled from P’.</a:t>
            </a:r>
          </a:p>
          <a:p>
            <a:endParaRPr lang="en-AU" sz="2000" b="0" strike="noStrike" spc="-1">
              <a:solidFill>
                <a:srgbClr val="000000"/>
              </a:solidFill>
              <a:uFill>
                <a:solidFill>
                  <a:srgbClr val="FFFFFF"/>
                </a:solidFill>
              </a:uFill>
              <a:latin typeface="Arial"/>
            </a:endParaRPr>
          </a:p>
          <a:p>
            <a:r>
              <a:rPr lang="en-AU" sz="2000" b="0" strike="noStrike" spc="-1">
                <a:solidFill>
                  <a:srgbClr val="000000"/>
                </a:solidFill>
                <a:uFill>
                  <a:solidFill>
                    <a:srgbClr val="FFFFFF"/>
                  </a:solidFill>
                </a:uFill>
                <a:latin typeface="Arial"/>
              </a:rPr>
              <a:t>The concept of causality as generally perceived by humans is very useful, in that it allows us to break the world into manageable subsets of variables and to predict the outcome of manipulation of subsets of these variables.</a:t>
            </a:r>
          </a:p>
          <a:p>
            <a:endParaRPr lang="en-AU" sz="2000" b="0" strike="noStrike" spc="-1">
              <a:solidFill>
                <a:srgbClr val="000000"/>
              </a:solidFill>
              <a:uFill>
                <a:solidFill>
                  <a:srgbClr val="FFFFFF"/>
                </a:solidFill>
              </a:uFill>
              <a:latin typeface="Arial"/>
            </a:endParaRPr>
          </a:p>
          <a:p>
            <a:endParaRPr lang="en-AU" sz="2000" b="0" strike="noStrike" spc="-1">
              <a:solidFill>
                <a:srgbClr val="000000"/>
              </a:solidFill>
              <a:uFill>
                <a:solidFill>
                  <a:srgbClr val="FFFFFF"/>
                </a:solidFill>
              </a:uFill>
              <a:latin typeface="Arial"/>
            </a:endParaRPr>
          </a:p>
          <a:p>
            <a:endParaRPr lang="en-AU" sz="2000" b="0" strike="noStrike" spc="-1">
              <a:solidFill>
                <a:srgbClr val="000000"/>
              </a:solidFill>
              <a:uFill>
                <a:solidFill>
                  <a:srgbClr val="FFFFFF"/>
                </a:solidFill>
              </a:uFill>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 name="PlaceHolder 1"/>
          <p:cNvSpPr>
            <a:spLocks noGrp="1"/>
          </p:cNvSpPr>
          <p:nvPr>
            <p:ph type="body"/>
          </p:nvPr>
        </p:nvSpPr>
        <p:spPr>
          <a:xfrm>
            <a:off x="756000" y="5078520"/>
            <a:ext cx="6047640" cy="4811040"/>
          </a:xfrm>
          <a:prstGeom prst="rect">
            <a:avLst/>
          </a:prstGeom>
        </p:spPr>
        <p:txBody>
          <a:bodyPr lIns="0" tIns="0" rIns="0" bIns="0"/>
          <a:lstStyle/>
          <a:p>
            <a:r>
              <a:rPr lang="en-AU" sz="2000" b="0" strike="noStrike" spc="-1">
                <a:solidFill>
                  <a:srgbClr val="000000"/>
                </a:solidFill>
                <a:uFill>
                  <a:solidFill>
                    <a:srgbClr val="FFFFFF"/>
                  </a:solidFill>
                </a:uFill>
                <a:latin typeface="Arial"/>
              </a:rPr>
              <a:t>This ties together the functional definition of causality with the Markov independence property</a:t>
            </a:r>
          </a:p>
          <a:p>
            <a:endParaRPr lang="en-AU" sz="2000" b="0" strike="noStrike" spc="-1">
              <a:solidFill>
                <a:srgbClr val="000000"/>
              </a:solidFill>
              <a:uFill>
                <a:solidFill>
                  <a:srgbClr val="FFFFFF"/>
                </a:solidFill>
              </a:uFill>
              <a:latin typeface="Arial"/>
            </a:endParaRPr>
          </a:p>
          <a:p>
            <a:endParaRPr lang="en-AU" sz="2000" b="0" strike="noStrike" spc="-1">
              <a:solidFill>
                <a:srgbClr val="000000"/>
              </a:solidFill>
              <a:uFill>
                <a:solidFill>
                  <a:srgbClr val="FFFFFF"/>
                </a:solidFill>
              </a:uFill>
              <a:latin typeface="Arial"/>
            </a:endParaRPr>
          </a:p>
          <a:p>
            <a:endParaRPr lang="en-AU" sz="2000" b="0" strike="noStrike" spc="-1">
              <a:solidFill>
                <a:srgbClr val="000000"/>
              </a:solidFill>
              <a:uFill>
                <a:solidFill>
                  <a:srgbClr val="FFFFFF"/>
                </a:solidFill>
              </a:uFill>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PlaceHolder 1"/>
          <p:cNvSpPr>
            <a:spLocks noGrp="1"/>
          </p:cNvSpPr>
          <p:nvPr>
            <p:ph type="body"/>
          </p:nvPr>
        </p:nvSpPr>
        <p:spPr>
          <a:xfrm>
            <a:off x="756000" y="5078520"/>
            <a:ext cx="6047640" cy="4811040"/>
          </a:xfrm>
          <a:prstGeom prst="rect">
            <a:avLst/>
          </a:prstGeom>
        </p:spPr>
        <p:txBody>
          <a:bodyPr lIns="0" tIns="0" rIns="0" bIns="0"/>
          <a:lstStyle/>
          <a:p>
            <a:r>
              <a:rPr lang="en-AU" sz="2000" b="0" strike="noStrike" spc="-1">
                <a:solidFill>
                  <a:srgbClr val="000000"/>
                </a:solidFill>
                <a:uFill>
                  <a:solidFill>
                    <a:srgbClr val="FFFFFF"/>
                  </a:solidFill>
                </a:uFill>
                <a:latin typeface="Arial"/>
              </a:rPr>
              <a:t>This ties together the functional definition of causality with the Markov independence property</a:t>
            </a:r>
          </a:p>
          <a:p>
            <a:endParaRPr lang="en-AU" sz="2000" b="0" strike="noStrike" spc="-1">
              <a:solidFill>
                <a:srgbClr val="000000"/>
              </a:solidFill>
              <a:uFill>
                <a:solidFill>
                  <a:srgbClr val="FFFFFF"/>
                </a:solidFill>
              </a:uFill>
              <a:latin typeface="Arial"/>
            </a:endParaRPr>
          </a:p>
          <a:p>
            <a:endParaRPr lang="en-AU" sz="2000" b="0" strike="noStrike" spc="-1">
              <a:solidFill>
                <a:srgbClr val="000000"/>
              </a:solidFill>
              <a:uFill>
                <a:solidFill>
                  <a:srgbClr val="FFFFFF"/>
                </a:solidFill>
              </a:uFill>
              <a:latin typeface="Arial"/>
            </a:endParaRPr>
          </a:p>
          <a:p>
            <a:endParaRPr lang="en-AU" sz="2000" b="0" strike="noStrike" spc="-1">
              <a:solidFill>
                <a:srgbClr val="000000"/>
              </a:solidFill>
              <a:uFill>
                <a:solidFill>
                  <a:srgbClr val="FFFFFF"/>
                </a:solidFill>
              </a:uFill>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PlaceHolder 1"/>
          <p:cNvSpPr>
            <a:spLocks noGrp="1"/>
          </p:cNvSpPr>
          <p:nvPr>
            <p:ph type="body"/>
          </p:nvPr>
        </p:nvSpPr>
        <p:spPr>
          <a:xfrm>
            <a:off x="756000" y="5078520"/>
            <a:ext cx="6047640" cy="4811040"/>
          </a:xfrm>
          <a:prstGeom prst="rect">
            <a:avLst/>
          </a:prstGeom>
        </p:spPr>
        <p:txBody>
          <a:bodyPr lIns="0" tIns="0" rIns="0" bIns="0"/>
          <a:lstStyle/>
          <a:p>
            <a:r>
              <a:rPr lang="en-AU" sz="2000" b="0" strike="noStrike" spc="-1">
                <a:solidFill>
                  <a:srgbClr val="000000"/>
                </a:solidFill>
                <a:uFill>
                  <a:solidFill>
                    <a:srgbClr val="FFFFFF"/>
                  </a:solidFill>
                </a:uFill>
                <a:latin typeface="Arial"/>
              </a:rPr>
              <a:t>This ties together the functional definition of causality with the Markov independence property</a:t>
            </a:r>
          </a:p>
          <a:p>
            <a:endParaRPr lang="en-AU" sz="2000" b="0" strike="noStrike" spc="-1">
              <a:solidFill>
                <a:srgbClr val="000000"/>
              </a:solidFill>
              <a:uFill>
                <a:solidFill>
                  <a:srgbClr val="FFFFFF"/>
                </a:solidFill>
              </a:uFill>
              <a:latin typeface="Arial"/>
            </a:endParaRPr>
          </a:p>
          <a:p>
            <a:endParaRPr lang="en-AU" sz="2000" b="0" strike="noStrike" spc="-1">
              <a:solidFill>
                <a:srgbClr val="000000"/>
              </a:solidFill>
              <a:uFill>
                <a:solidFill>
                  <a:srgbClr val="FFFFFF"/>
                </a:solidFill>
              </a:uFill>
              <a:latin typeface="Arial"/>
            </a:endParaRPr>
          </a:p>
          <a:p>
            <a:endParaRPr lang="en-AU" sz="2000" b="0" strike="noStrike" spc="-1">
              <a:solidFill>
                <a:srgbClr val="000000"/>
              </a:solidFill>
              <a:uFill>
                <a:solidFill>
                  <a:srgbClr val="FFFFFF"/>
                </a:solidFill>
              </a:uFill>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 name="PlaceHolder 1"/>
          <p:cNvSpPr>
            <a:spLocks noGrp="1"/>
          </p:cNvSpPr>
          <p:nvPr>
            <p:ph type="body"/>
          </p:nvPr>
        </p:nvSpPr>
        <p:spPr>
          <a:xfrm>
            <a:off x="756000" y="5078520"/>
            <a:ext cx="6047640" cy="4811040"/>
          </a:xfrm>
          <a:prstGeom prst="rect">
            <a:avLst/>
          </a:prstGeom>
        </p:spPr>
        <p:txBody>
          <a:bodyPr lIns="0" tIns="0" rIns="0" bIns="0"/>
          <a:lstStyle/>
          <a:p>
            <a:r>
              <a:rPr lang="en-AU" sz="2000" b="0" strike="noStrike" spc="-1">
                <a:solidFill>
                  <a:srgbClr val="000000"/>
                </a:solidFill>
                <a:uFill>
                  <a:solidFill>
                    <a:srgbClr val="FFFFFF"/>
                  </a:solidFill>
                </a:uFill>
                <a:latin typeface="Arial"/>
              </a:rPr>
              <a:t>This ties together the functional definition of causality with the Markov independence property</a:t>
            </a:r>
          </a:p>
          <a:p>
            <a:endParaRPr lang="en-AU" sz="2000" b="0" strike="noStrike" spc="-1">
              <a:solidFill>
                <a:srgbClr val="000000"/>
              </a:solidFill>
              <a:uFill>
                <a:solidFill>
                  <a:srgbClr val="FFFFFF"/>
                </a:solidFill>
              </a:uFill>
              <a:latin typeface="Arial"/>
            </a:endParaRPr>
          </a:p>
          <a:p>
            <a:endParaRPr lang="en-AU" sz="2000" b="0" strike="noStrike" spc="-1">
              <a:solidFill>
                <a:srgbClr val="000000"/>
              </a:solidFill>
              <a:uFill>
                <a:solidFill>
                  <a:srgbClr val="FFFFFF"/>
                </a:solidFill>
              </a:uFill>
              <a:latin typeface="Arial"/>
            </a:endParaRPr>
          </a:p>
          <a:p>
            <a:endParaRPr lang="en-AU" sz="2000" b="0" strike="noStrike" spc="-1">
              <a:solidFill>
                <a:srgbClr val="000000"/>
              </a:solidFill>
              <a:uFill>
                <a:solidFill>
                  <a:srgbClr val="FFFFFF"/>
                </a:solidFill>
              </a:uFill>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AU" sz="4400" b="0" strike="noStrike" spc="-1">
              <a:solidFill>
                <a:srgbClr val="000000"/>
              </a:solidFill>
              <a:uFill>
                <a:solidFill>
                  <a:srgbClr val="FFFFFF"/>
                </a:solidFill>
              </a:uFill>
              <a:latin typeface="Arial"/>
            </a:endParaRPr>
          </a:p>
        </p:txBody>
      </p:sp>
      <p:sp>
        <p:nvSpPr>
          <p:cNvPr id="27" name="PlaceHolder 2"/>
          <p:cNvSpPr>
            <a:spLocks noGrp="1"/>
          </p:cNvSpPr>
          <p:nvPr>
            <p:ph type="body"/>
          </p:nvPr>
        </p:nvSpPr>
        <p:spPr>
          <a:xfrm>
            <a:off x="504000" y="1769040"/>
            <a:ext cx="9071640" cy="20912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
        <p:nvSpPr>
          <p:cNvPr id="28" name="PlaceHolder 3"/>
          <p:cNvSpPr>
            <a:spLocks noGrp="1"/>
          </p:cNvSpPr>
          <p:nvPr>
            <p:ph type="body"/>
          </p:nvPr>
        </p:nvSpPr>
        <p:spPr>
          <a:xfrm>
            <a:off x="504000" y="4059360"/>
            <a:ext cx="9071640" cy="20912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AU" sz="4400" b="0" strike="noStrike" spc="-1">
              <a:solidFill>
                <a:srgbClr val="000000"/>
              </a:solidFill>
              <a:uFill>
                <a:solidFill>
                  <a:srgbClr val="FFFFFF"/>
                </a:solidFill>
              </a:uFill>
              <a:latin typeface="Arial"/>
            </a:endParaRPr>
          </a:p>
        </p:txBody>
      </p:sp>
      <p:sp>
        <p:nvSpPr>
          <p:cNvPr id="30" name="PlaceHolder 2"/>
          <p:cNvSpPr>
            <a:spLocks noGrp="1"/>
          </p:cNvSpPr>
          <p:nvPr>
            <p:ph type="body"/>
          </p:nvPr>
        </p:nvSpPr>
        <p:spPr>
          <a:xfrm>
            <a:off x="504000" y="1769040"/>
            <a:ext cx="4426920" cy="20912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
        <p:nvSpPr>
          <p:cNvPr id="31" name="PlaceHolder 3"/>
          <p:cNvSpPr>
            <a:spLocks noGrp="1"/>
          </p:cNvSpPr>
          <p:nvPr>
            <p:ph type="body"/>
          </p:nvPr>
        </p:nvSpPr>
        <p:spPr>
          <a:xfrm>
            <a:off x="5152680" y="1769040"/>
            <a:ext cx="4426920" cy="20912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
        <p:nvSpPr>
          <p:cNvPr id="32" name="PlaceHolder 4"/>
          <p:cNvSpPr>
            <a:spLocks noGrp="1"/>
          </p:cNvSpPr>
          <p:nvPr>
            <p:ph type="body"/>
          </p:nvPr>
        </p:nvSpPr>
        <p:spPr>
          <a:xfrm>
            <a:off x="5152680" y="4059360"/>
            <a:ext cx="4426920" cy="20912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
        <p:nvSpPr>
          <p:cNvPr id="33" name="PlaceHolder 5"/>
          <p:cNvSpPr>
            <a:spLocks noGrp="1"/>
          </p:cNvSpPr>
          <p:nvPr>
            <p:ph type="body"/>
          </p:nvPr>
        </p:nvSpPr>
        <p:spPr>
          <a:xfrm>
            <a:off x="504000" y="4059360"/>
            <a:ext cx="4426920" cy="20912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AU" sz="4400" b="0" strike="noStrike" spc="-1">
              <a:solidFill>
                <a:srgbClr val="000000"/>
              </a:solidFill>
              <a:uFill>
                <a:solidFill>
                  <a:srgbClr val="FFFFFF"/>
                </a:solidFill>
              </a:uFill>
              <a:latin typeface="Arial"/>
            </a:endParaRPr>
          </a:p>
        </p:txBody>
      </p:sp>
      <p:sp>
        <p:nvSpPr>
          <p:cNvPr id="35" name="PlaceHolder 2"/>
          <p:cNvSpPr>
            <a:spLocks noGrp="1"/>
          </p:cNvSpPr>
          <p:nvPr>
            <p:ph type="body"/>
          </p:nvPr>
        </p:nvSpPr>
        <p:spPr>
          <a:xfrm>
            <a:off x="504000" y="1769040"/>
            <a:ext cx="9071640" cy="43844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
        <p:nvSpPr>
          <p:cNvPr id="36" name="PlaceHolder 3"/>
          <p:cNvSpPr>
            <a:spLocks noGrp="1"/>
          </p:cNvSpPr>
          <p:nvPr>
            <p:ph type="body"/>
          </p:nvPr>
        </p:nvSpPr>
        <p:spPr>
          <a:xfrm>
            <a:off x="504000" y="1769040"/>
            <a:ext cx="9071640" cy="43844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pic>
        <p:nvPicPr>
          <p:cNvPr id="37" name="Picture 36"/>
          <p:cNvPicPr/>
          <p:nvPr/>
        </p:nvPicPr>
        <p:blipFill>
          <a:blip/>
          <a:stretch/>
        </p:blipFill>
        <p:spPr>
          <a:xfrm>
            <a:off x="504000" y="1769040"/>
            <a:ext cx="9071640" cy="4384440"/>
          </a:xfrm>
          <a:prstGeom prst="rect">
            <a:avLst/>
          </a:prstGeom>
          <a:ln>
            <a:noFill/>
          </a:ln>
        </p:spPr>
      </p:pic>
      <p:pic>
        <p:nvPicPr>
          <p:cNvPr id="38" name="Picture 37"/>
          <p:cNvPicPr/>
          <p:nvPr/>
        </p:nvPicPr>
        <p:blipFill>
          <a:blip/>
          <a:stretch/>
        </p:blipFill>
        <p:spPr>
          <a:xfrm>
            <a:off x="504000" y="1769040"/>
            <a:ext cx="9071640" cy="4384440"/>
          </a:xfrm>
          <a:prstGeom prst="rect">
            <a:avLst/>
          </a:prstGeom>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AU" sz="4400" b="0" strike="noStrike" spc="-1">
              <a:solidFill>
                <a:srgbClr val="000000"/>
              </a:solidFill>
              <a:uFill>
                <a:solidFill>
                  <a:srgbClr val="FFFFFF"/>
                </a:solidFill>
              </a:uFill>
              <a:latin typeface="Arial"/>
            </a:endParaRPr>
          </a:p>
        </p:txBody>
      </p:sp>
      <p:sp>
        <p:nvSpPr>
          <p:cNvPr id="6" name="PlaceHolder 2"/>
          <p:cNvSpPr>
            <a:spLocks noGrp="1"/>
          </p:cNvSpPr>
          <p:nvPr>
            <p:ph type="subTitle"/>
          </p:nvPr>
        </p:nvSpPr>
        <p:spPr>
          <a:xfrm>
            <a:off x="504000" y="1769040"/>
            <a:ext cx="9071640" cy="4384440"/>
          </a:xfrm>
          <a:prstGeom prst="rect">
            <a:avLst/>
          </a:prstGeom>
        </p:spPr>
        <p:txBody>
          <a:bodyPr lIns="0" tIns="0" rIns="0" bIns="0" anchor="ctr"/>
          <a:lstStyle/>
          <a:p>
            <a:pPr algn="ctr"/>
            <a:endParaRPr lang="en-AU"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AU" sz="4400" b="0" strike="noStrike" spc="-1">
              <a:solidFill>
                <a:srgbClr val="000000"/>
              </a:solidFill>
              <a:uFill>
                <a:solidFill>
                  <a:srgbClr val="FFFFFF"/>
                </a:solidFill>
              </a:uFill>
              <a:latin typeface="Arial"/>
            </a:endParaRPr>
          </a:p>
        </p:txBody>
      </p:sp>
      <p:sp>
        <p:nvSpPr>
          <p:cNvPr id="8" name="PlaceHolder 2"/>
          <p:cNvSpPr>
            <a:spLocks noGrp="1"/>
          </p:cNvSpPr>
          <p:nvPr>
            <p:ph type="body"/>
          </p:nvPr>
        </p:nvSpPr>
        <p:spPr>
          <a:xfrm>
            <a:off x="504000" y="1769040"/>
            <a:ext cx="9071640" cy="43844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AU" sz="4400" b="0" strike="noStrike" spc="-1">
              <a:solidFill>
                <a:srgbClr val="000000"/>
              </a:solidFill>
              <a:uFill>
                <a:solidFill>
                  <a:srgbClr val="FFFFFF"/>
                </a:solidFill>
              </a:uFill>
              <a:latin typeface="Arial"/>
            </a:endParaRPr>
          </a:p>
        </p:txBody>
      </p:sp>
      <p:sp>
        <p:nvSpPr>
          <p:cNvPr id="10" name="PlaceHolder 2"/>
          <p:cNvSpPr>
            <a:spLocks noGrp="1"/>
          </p:cNvSpPr>
          <p:nvPr>
            <p:ph type="body"/>
          </p:nvPr>
        </p:nvSpPr>
        <p:spPr>
          <a:xfrm>
            <a:off x="504000" y="1769040"/>
            <a:ext cx="4426920" cy="43844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
        <p:nvSpPr>
          <p:cNvPr id="11" name="PlaceHolder 3"/>
          <p:cNvSpPr>
            <a:spLocks noGrp="1"/>
          </p:cNvSpPr>
          <p:nvPr>
            <p:ph type="body"/>
          </p:nvPr>
        </p:nvSpPr>
        <p:spPr>
          <a:xfrm>
            <a:off x="5152680" y="1769040"/>
            <a:ext cx="4426920" cy="43844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AU"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0" y="301320"/>
            <a:ext cx="9071640" cy="5851800"/>
          </a:xfrm>
          <a:prstGeom prst="rect">
            <a:avLst/>
          </a:prstGeom>
        </p:spPr>
        <p:txBody>
          <a:bodyPr lIns="0" tIns="0" rIns="0" bIns="0" anchor="ctr"/>
          <a:lstStyle/>
          <a:p>
            <a:pPr algn="ctr"/>
            <a:endParaRPr lang="en-AU"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AU" sz="4400" b="0" strike="noStrike" spc="-1">
              <a:solidFill>
                <a:srgbClr val="000000"/>
              </a:solidFill>
              <a:uFill>
                <a:solidFill>
                  <a:srgbClr val="FFFFFF"/>
                </a:solidFill>
              </a:uFill>
              <a:latin typeface="Arial"/>
            </a:endParaRPr>
          </a:p>
        </p:txBody>
      </p:sp>
      <p:sp>
        <p:nvSpPr>
          <p:cNvPr id="15" name="PlaceHolder 2"/>
          <p:cNvSpPr>
            <a:spLocks noGrp="1"/>
          </p:cNvSpPr>
          <p:nvPr>
            <p:ph type="body"/>
          </p:nvPr>
        </p:nvSpPr>
        <p:spPr>
          <a:xfrm>
            <a:off x="504000" y="1769040"/>
            <a:ext cx="4426920" cy="20912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
        <p:nvSpPr>
          <p:cNvPr id="16" name="PlaceHolder 3"/>
          <p:cNvSpPr>
            <a:spLocks noGrp="1"/>
          </p:cNvSpPr>
          <p:nvPr>
            <p:ph type="body"/>
          </p:nvPr>
        </p:nvSpPr>
        <p:spPr>
          <a:xfrm>
            <a:off x="504000" y="4059360"/>
            <a:ext cx="4426920" cy="20912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
        <p:nvSpPr>
          <p:cNvPr id="17" name="PlaceHolder 4"/>
          <p:cNvSpPr>
            <a:spLocks noGrp="1"/>
          </p:cNvSpPr>
          <p:nvPr>
            <p:ph type="body"/>
          </p:nvPr>
        </p:nvSpPr>
        <p:spPr>
          <a:xfrm>
            <a:off x="5152680" y="1769040"/>
            <a:ext cx="4426920" cy="43844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AU" sz="4400" b="0" strike="noStrike" spc="-1">
              <a:solidFill>
                <a:srgbClr val="000000"/>
              </a:solidFill>
              <a:uFill>
                <a:solidFill>
                  <a:srgbClr val="FFFFFF"/>
                </a:solidFill>
              </a:uFill>
              <a:latin typeface="Arial"/>
            </a:endParaRPr>
          </a:p>
        </p:txBody>
      </p:sp>
      <p:sp>
        <p:nvSpPr>
          <p:cNvPr id="19" name="PlaceHolder 2"/>
          <p:cNvSpPr>
            <a:spLocks noGrp="1"/>
          </p:cNvSpPr>
          <p:nvPr>
            <p:ph type="body"/>
          </p:nvPr>
        </p:nvSpPr>
        <p:spPr>
          <a:xfrm>
            <a:off x="504000" y="1769040"/>
            <a:ext cx="4426920" cy="43844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
        <p:nvSpPr>
          <p:cNvPr id="20" name="PlaceHolder 3"/>
          <p:cNvSpPr>
            <a:spLocks noGrp="1"/>
          </p:cNvSpPr>
          <p:nvPr>
            <p:ph type="body"/>
          </p:nvPr>
        </p:nvSpPr>
        <p:spPr>
          <a:xfrm>
            <a:off x="5152680" y="1769040"/>
            <a:ext cx="4426920" cy="20912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
        <p:nvSpPr>
          <p:cNvPr id="21" name="PlaceHolder 4"/>
          <p:cNvSpPr>
            <a:spLocks noGrp="1"/>
          </p:cNvSpPr>
          <p:nvPr>
            <p:ph type="body"/>
          </p:nvPr>
        </p:nvSpPr>
        <p:spPr>
          <a:xfrm>
            <a:off x="5152680" y="4059360"/>
            <a:ext cx="4426920" cy="20912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AU" sz="4400" b="0" strike="noStrike" spc="-1">
              <a:solidFill>
                <a:srgbClr val="000000"/>
              </a:solidFill>
              <a:uFill>
                <a:solidFill>
                  <a:srgbClr val="FFFFFF"/>
                </a:solidFill>
              </a:uFill>
              <a:latin typeface="Arial"/>
            </a:endParaRPr>
          </a:p>
        </p:txBody>
      </p:sp>
      <p:sp>
        <p:nvSpPr>
          <p:cNvPr id="23" name="PlaceHolder 2"/>
          <p:cNvSpPr>
            <a:spLocks noGrp="1"/>
          </p:cNvSpPr>
          <p:nvPr>
            <p:ph type="body"/>
          </p:nvPr>
        </p:nvSpPr>
        <p:spPr>
          <a:xfrm>
            <a:off x="504000" y="1769040"/>
            <a:ext cx="4426920" cy="20912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
        <p:nvSpPr>
          <p:cNvPr id="24" name="PlaceHolder 3"/>
          <p:cNvSpPr>
            <a:spLocks noGrp="1"/>
          </p:cNvSpPr>
          <p:nvPr>
            <p:ph type="body"/>
          </p:nvPr>
        </p:nvSpPr>
        <p:spPr>
          <a:xfrm>
            <a:off x="5152680" y="1769040"/>
            <a:ext cx="4426920" cy="20912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
        <p:nvSpPr>
          <p:cNvPr id="25" name="PlaceHolder 4"/>
          <p:cNvSpPr>
            <a:spLocks noGrp="1"/>
          </p:cNvSpPr>
          <p:nvPr>
            <p:ph type="body"/>
          </p:nvPr>
        </p:nvSpPr>
        <p:spPr>
          <a:xfrm>
            <a:off x="504000" y="4059360"/>
            <a:ext cx="9071640" cy="20912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301320"/>
            <a:ext cx="9071640" cy="1262160"/>
          </a:xfrm>
          <a:prstGeom prst="rect">
            <a:avLst/>
          </a:prstGeom>
        </p:spPr>
        <p:txBody>
          <a:bodyPr lIns="0" tIns="0" rIns="0" bIns="0" anchor="ctr"/>
          <a:lstStyle/>
          <a:p>
            <a:pPr algn="ctr"/>
            <a:r>
              <a:rPr lang="en-AU" sz="4400" b="0" strike="noStrike" spc="-1">
                <a:solidFill>
                  <a:srgbClr val="000000"/>
                </a:solidFill>
                <a:uFill>
                  <a:solidFill>
                    <a:srgbClr val="FFFFFF"/>
                  </a:solidFill>
                </a:uFill>
                <a:latin typeface="Arial"/>
              </a:rPr>
              <a:t>Click to edit the title text format</a:t>
            </a:r>
          </a:p>
        </p:txBody>
      </p:sp>
      <p:sp>
        <p:nvSpPr>
          <p:cNvPr id="6" name="PlaceHolder 2"/>
          <p:cNvSpPr>
            <a:spLocks noGrp="1"/>
          </p:cNvSpPr>
          <p:nvPr>
            <p:ph type="body"/>
          </p:nvPr>
        </p:nvSpPr>
        <p:spPr>
          <a:xfrm>
            <a:off x="504000" y="1769040"/>
            <a:ext cx="9071640" cy="4384440"/>
          </a:xfrm>
          <a:prstGeom prst="rect">
            <a:avLst/>
          </a:prstGeom>
        </p:spPr>
        <p:txBody>
          <a:bodyPr lIns="0" tIns="0" rIns="0" bIns="0"/>
          <a:lstStyle/>
          <a:p>
            <a:pPr marL="432000" indent="-324000">
              <a:buClr>
                <a:srgbClr val="000000"/>
              </a:buClr>
              <a:buSzPct val="45000"/>
              <a:buFont typeface="Wingdings" charset="2"/>
              <a:buChar char=""/>
            </a:pPr>
            <a:r>
              <a:rPr lang="en-AU"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AU"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AU"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AU"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AU"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AU"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AU" sz="2000" b="0" strike="noStrike" spc="-1">
                <a:solidFill>
                  <a:srgbClr val="000000"/>
                </a:solidFill>
                <a:uFill>
                  <a:solidFill>
                    <a:srgbClr val="FFFFFF"/>
                  </a:solidFill>
                </a:uFill>
                <a:latin typeface="Arial"/>
              </a:rPr>
              <a:t>Seventh Outline Level</a:t>
            </a:r>
          </a:p>
        </p:txBody>
      </p:sp>
      <p:sp>
        <p:nvSpPr>
          <p:cNvPr id="2" name="PlaceHolder 3"/>
          <p:cNvSpPr>
            <a:spLocks noGrp="1"/>
          </p:cNvSpPr>
          <p:nvPr>
            <p:ph type="dt"/>
          </p:nvPr>
        </p:nvSpPr>
        <p:spPr>
          <a:xfrm>
            <a:off x="504000" y="6887160"/>
            <a:ext cx="2348280" cy="521280"/>
          </a:xfrm>
          <a:prstGeom prst="rect">
            <a:avLst/>
          </a:prstGeom>
        </p:spPr>
        <p:txBody>
          <a:bodyPr lIns="0" tIns="0" rIns="0" bIns="0"/>
          <a:lstStyle/>
          <a:p>
            <a:r>
              <a:rPr lang="en-AU" sz="1400" b="0" strike="noStrike" spc="-1">
                <a:solidFill>
                  <a:srgbClr val="000000"/>
                </a:solidFill>
                <a:uFill>
                  <a:solidFill>
                    <a:srgbClr val="FFFFFF"/>
                  </a:solidFill>
                </a:uFill>
                <a:latin typeface="Times New Roman"/>
              </a:rPr>
              <a:t>&lt;date/time&gt;</a:t>
            </a:r>
          </a:p>
        </p:txBody>
      </p:sp>
      <p:sp>
        <p:nvSpPr>
          <p:cNvPr id="3" name="PlaceHolder 4"/>
          <p:cNvSpPr>
            <a:spLocks noGrp="1"/>
          </p:cNvSpPr>
          <p:nvPr>
            <p:ph type="ftr"/>
          </p:nvPr>
        </p:nvSpPr>
        <p:spPr>
          <a:xfrm>
            <a:off x="3447360" y="6887160"/>
            <a:ext cx="3195000" cy="521280"/>
          </a:xfrm>
          <a:prstGeom prst="rect">
            <a:avLst/>
          </a:prstGeom>
        </p:spPr>
        <p:txBody>
          <a:bodyPr lIns="0" tIns="0" rIns="0" bIns="0"/>
          <a:lstStyle/>
          <a:p>
            <a:pPr algn="ctr"/>
            <a:r>
              <a:rPr lang="en-AU" sz="1400" b="0" strike="noStrike" spc="-1">
                <a:solidFill>
                  <a:srgbClr val="000000"/>
                </a:solidFill>
                <a:uFill>
                  <a:solidFill>
                    <a:srgbClr val="FFFFFF"/>
                  </a:solidFill>
                </a:uFill>
                <a:latin typeface="Times New Roman"/>
              </a:rPr>
              <a:t>&lt;footer&gt;</a:t>
            </a:r>
          </a:p>
        </p:txBody>
      </p:sp>
      <p:sp>
        <p:nvSpPr>
          <p:cNvPr id="4" name="PlaceHolder 5"/>
          <p:cNvSpPr>
            <a:spLocks noGrp="1"/>
          </p:cNvSpPr>
          <p:nvPr>
            <p:ph type="sldNum"/>
          </p:nvPr>
        </p:nvSpPr>
        <p:spPr>
          <a:xfrm>
            <a:off x="7227360" y="6887160"/>
            <a:ext cx="2348280" cy="521280"/>
          </a:xfrm>
          <a:prstGeom prst="rect">
            <a:avLst/>
          </a:prstGeom>
        </p:spPr>
        <p:txBody>
          <a:bodyPr lIns="0" tIns="0" rIns="0" bIns="0"/>
          <a:lstStyle/>
          <a:p>
            <a:pPr algn="r"/>
            <a:fld id="{D60C8D21-224F-4266-A680-72C776652C23}" type="slidenum">
              <a:rPr lang="en-AU" sz="1400" b="0" strike="noStrike" spc="-1">
                <a:solidFill>
                  <a:srgbClr val="000000"/>
                </a:solidFill>
                <a:uFill>
                  <a:solidFill>
                    <a:srgbClr val="FFFFFF"/>
                  </a:solidFill>
                </a:uFill>
                <a:latin typeface="Times New Roman"/>
              </a:rPr>
              <a:t>‹#›</a:t>
            </a:fld>
            <a:endParaRPr lang="en-AU"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jpeg"/><Relationship Id="rId5" Type="http://schemas.openxmlformats.org/officeDocument/2006/relationships/image" Target="../media/image18.jpe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2.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4" Type="http://schemas.openxmlformats.org/officeDocument/2006/relationships/image" Target="../media/image26.jpeg"/><Relationship Id="rId5"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4" Type="http://schemas.openxmlformats.org/officeDocument/2006/relationships/image" Target="../media/image26.jpeg"/><Relationship Id="rId5" Type="http://schemas.openxmlformats.org/officeDocument/2006/relationships/image" Target="../media/image28.png"/><Relationship Id="rId6" Type="http://schemas.openxmlformats.org/officeDocument/2006/relationships/image" Target="../media/image29.png"/><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1.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34.jpeg"/><Relationship Id="rId5" Type="http://schemas.openxmlformats.org/officeDocument/2006/relationships/image" Target="../media/image35.jpeg"/><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6.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7.jpe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3.xml"/><Relationship Id="rId2"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1" Type="http://schemas.openxmlformats.org/officeDocument/2006/relationships/slideLayout" Target="../slideLayouts/slideLayout3.xml"/><Relationship Id="rId2"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8" Type="http://schemas.openxmlformats.org/officeDocument/2006/relationships/image" Target="../media/image63.png"/><Relationship Id="rId9" Type="http://schemas.openxmlformats.org/officeDocument/2006/relationships/image" Target="../media/image64.png"/><Relationship Id="rId1" Type="http://schemas.openxmlformats.org/officeDocument/2006/relationships/slideLayout" Target="../slideLayouts/slideLayout3.xml"/><Relationship Id="rId2" Type="http://schemas.openxmlformats.org/officeDocument/2006/relationships/image" Target="../media/image5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1" Type="http://schemas.openxmlformats.org/officeDocument/2006/relationships/slideLayout" Target="../slideLayouts/slideLayout3.xml"/><Relationship Id="rId2" Type="http://schemas.openxmlformats.org/officeDocument/2006/relationships/image" Target="../media/image6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png"/><Relationship Id="rId5"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Shape 1"/>
          <p:cNvSpPr txBox="1"/>
          <p:nvPr/>
        </p:nvSpPr>
        <p:spPr>
          <a:xfrm>
            <a:off x="504000" y="301320"/>
            <a:ext cx="9071640" cy="1262160"/>
          </a:xfrm>
          <a:prstGeom prst="rect">
            <a:avLst/>
          </a:prstGeom>
          <a:noFill/>
          <a:ln>
            <a:noFill/>
          </a:ln>
        </p:spPr>
        <p:txBody>
          <a:bodyPr lIns="0" tIns="0" rIns="0" bIns="0" anchor="ctr"/>
          <a:lstStyle/>
          <a:p>
            <a:pPr algn="ctr"/>
            <a:r>
              <a:rPr lang="en-AU" sz="4400" b="0" strike="noStrike" spc="-1">
                <a:solidFill>
                  <a:srgbClr val="000000"/>
                </a:solidFill>
                <a:uFill>
                  <a:solidFill>
                    <a:srgbClr val="FFFFFF"/>
                  </a:solidFill>
                </a:uFill>
                <a:latin typeface="Arial"/>
              </a:rPr>
              <a:t>Correlation is not causation</a:t>
            </a:r>
          </a:p>
        </p:txBody>
      </p:sp>
      <p:pic>
        <p:nvPicPr>
          <p:cNvPr id="45" name="Picture 44"/>
          <p:cNvPicPr/>
          <p:nvPr/>
        </p:nvPicPr>
        <p:blipFill>
          <a:blip r:embed="rId3"/>
          <a:stretch/>
        </p:blipFill>
        <p:spPr>
          <a:xfrm>
            <a:off x="2448000" y="1728000"/>
            <a:ext cx="4968000" cy="4968000"/>
          </a:xfrm>
          <a:prstGeom prst="rect">
            <a:avLst/>
          </a:prstGeom>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504000" y="72000"/>
            <a:ext cx="9071640" cy="1728000"/>
          </a:xfrm>
          <a:prstGeom prst="rect">
            <a:avLst/>
          </a:prstGeom>
          <a:noFill/>
          <a:ln>
            <a:noFill/>
          </a:ln>
        </p:spPr>
        <p:txBody>
          <a:bodyPr lIns="0" tIns="0" rIns="0" bIns="0" anchor="ctr"/>
          <a:lstStyle/>
          <a:p>
            <a:pPr algn="ctr"/>
            <a:r>
              <a:rPr lang="en-AU" sz="4400" b="0" strike="noStrike" spc="-1">
                <a:solidFill>
                  <a:srgbClr val="000000"/>
                </a:solidFill>
                <a:uFill>
                  <a:solidFill>
                    <a:srgbClr val="FFFFFF"/>
                  </a:solidFill>
                </a:uFill>
                <a:latin typeface="Arial"/>
              </a:rPr>
              <a:t>A real life example
</a:t>
            </a:r>
          </a:p>
        </p:txBody>
      </p:sp>
      <p:sp>
        <p:nvSpPr>
          <p:cNvPr id="172" name="CustomShape 2"/>
          <p:cNvSpPr/>
          <p:nvPr/>
        </p:nvSpPr>
        <p:spPr>
          <a:xfrm>
            <a:off x="7848000" y="2808000"/>
            <a:ext cx="1368000" cy="504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Cancer</a:t>
            </a:r>
          </a:p>
        </p:txBody>
      </p:sp>
      <p:sp>
        <p:nvSpPr>
          <p:cNvPr id="173" name="CustomShape 3"/>
          <p:cNvSpPr/>
          <p:nvPr/>
        </p:nvSpPr>
        <p:spPr>
          <a:xfrm>
            <a:off x="5112000" y="2808000"/>
            <a:ext cx="1296000" cy="504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Smoking</a:t>
            </a:r>
          </a:p>
        </p:txBody>
      </p:sp>
      <p:sp>
        <p:nvSpPr>
          <p:cNvPr id="174" name="TextShape 4"/>
          <p:cNvSpPr txBox="1"/>
          <p:nvPr/>
        </p:nvSpPr>
        <p:spPr>
          <a:xfrm>
            <a:off x="360000" y="4766400"/>
            <a:ext cx="9000000" cy="849600"/>
          </a:xfrm>
          <a:prstGeom prst="rect">
            <a:avLst/>
          </a:prstGeom>
          <a:noFill/>
          <a:ln>
            <a:noFill/>
          </a:ln>
        </p:spPr>
        <p:txBody>
          <a:bodyPr lIns="90000" tIns="45000" rIns="90000" bIns="45000"/>
          <a:lstStyle/>
          <a:p>
            <a:r>
              <a:rPr lang="en-AU" sz="500" b="0" strike="noStrike" spc="-1">
                <a:solidFill>
                  <a:srgbClr val="000000"/>
                </a:solidFill>
                <a:uFill>
                  <a:solidFill>
                    <a:srgbClr val="FFFFFF"/>
                  </a:solidFill>
                </a:uFill>
                <a:latin typeface="Arial"/>
              </a:rPr>
              <a:t>  </a:t>
            </a:r>
            <a:endParaRPr lang="en-AU" sz="1800" b="0" strike="noStrike" spc="-1">
              <a:solidFill>
                <a:srgbClr val="000000"/>
              </a:solidFill>
              <a:uFill>
                <a:solidFill>
                  <a:srgbClr val="FFFFFF"/>
                </a:solidFill>
              </a:uFill>
              <a:latin typeface="Arial"/>
            </a:endParaRPr>
          </a:p>
          <a:p>
            <a:endParaRPr lang="en-AU" sz="1800" b="0" strike="noStrike" spc="-1">
              <a:solidFill>
                <a:srgbClr val="000000"/>
              </a:solidFill>
              <a:uFill>
                <a:solidFill>
                  <a:srgbClr val="FFFFFF"/>
                </a:solidFill>
              </a:uFill>
              <a:latin typeface="Arial"/>
            </a:endParaRPr>
          </a:p>
        </p:txBody>
      </p:sp>
      <p:sp>
        <p:nvSpPr>
          <p:cNvPr id="175" name="CustomShape 5"/>
          <p:cNvSpPr/>
          <p:nvPr/>
        </p:nvSpPr>
        <p:spPr>
          <a:xfrm>
            <a:off x="6336000" y="1512000"/>
            <a:ext cx="1368000" cy="504000"/>
          </a:xfrm>
          <a:prstGeom prst="ellipse">
            <a:avLst/>
          </a:prstGeom>
          <a:solidFill>
            <a:srgbClr val="CCCCCC"/>
          </a:solidFill>
          <a:ln>
            <a:solidFill>
              <a:srgbClr val="333333"/>
            </a:solidFill>
            <a:custDash/>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Genetics</a:t>
            </a:r>
          </a:p>
        </p:txBody>
      </p:sp>
      <p:sp>
        <p:nvSpPr>
          <p:cNvPr id="176" name="Line 6"/>
          <p:cNvSpPr/>
          <p:nvPr/>
        </p:nvSpPr>
        <p:spPr>
          <a:xfrm flipH="1">
            <a:off x="6048000" y="2016000"/>
            <a:ext cx="648000" cy="720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177" name="Line 7"/>
          <p:cNvSpPr/>
          <p:nvPr/>
        </p:nvSpPr>
        <p:spPr>
          <a:xfrm>
            <a:off x="7488000" y="2016000"/>
            <a:ext cx="648000" cy="720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pic>
        <p:nvPicPr>
          <p:cNvPr id="178" name="Picture 177"/>
          <p:cNvPicPr/>
          <p:nvPr/>
        </p:nvPicPr>
        <p:blipFill>
          <a:blip r:embed="rId3"/>
          <a:stretch/>
        </p:blipFill>
        <p:spPr>
          <a:xfrm>
            <a:off x="1080000" y="1316520"/>
            <a:ext cx="978840" cy="1275480"/>
          </a:xfrm>
          <a:prstGeom prst="rect">
            <a:avLst/>
          </a:prstGeom>
          <a:ln>
            <a:noFill/>
          </a:ln>
        </p:spPr>
      </p:pic>
      <p:pic>
        <p:nvPicPr>
          <p:cNvPr id="179" name="Picture 178"/>
          <p:cNvPicPr/>
          <p:nvPr/>
        </p:nvPicPr>
        <p:blipFill>
          <a:blip r:embed="rId4"/>
          <a:stretch/>
        </p:blipFill>
        <p:spPr>
          <a:xfrm>
            <a:off x="2237040" y="1296000"/>
            <a:ext cx="1002960" cy="1283760"/>
          </a:xfrm>
          <a:prstGeom prst="rect">
            <a:avLst/>
          </a:prstGeom>
          <a:ln>
            <a:noFill/>
          </a:ln>
        </p:spPr>
      </p:pic>
      <p:pic>
        <p:nvPicPr>
          <p:cNvPr id="180" name="Picture 179"/>
          <p:cNvPicPr/>
          <p:nvPr/>
        </p:nvPicPr>
        <p:blipFill>
          <a:blip r:embed="rId5"/>
          <a:stretch/>
        </p:blipFill>
        <p:spPr>
          <a:xfrm>
            <a:off x="8352000" y="1224000"/>
            <a:ext cx="966600" cy="1226160"/>
          </a:xfrm>
          <a:prstGeom prst="rect">
            <a:avLst/>
          </a:prstGeom>
          <a:ln>
            <a:noFill/>
          </a:ln>
        </p:spPr>
      </p:pic>
      <p:sp>
        <p:nvSpPr>
          <p:cNvPr id="181" name="CustomShape 8"/>
          <p:cNvSpPr/>
          <p:nvPr/>
        </p:nvSpPr>
        <p:spPr>
          <a:xfrm>
            <a:off x="3024000" y="2880000"/>
            <a:ext cx="1368000" cy="504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Cancer</a:t>
            </a:r>
          </a:p>
        </p:txBody>
      </p:sp>
      <p:sp>
        <p:nvSpPr>
          <p:cNvPr id="182" name="CustomShape 9"/>
          <p:cNvSpPr/>
          <p:nvPr/>
        </p:nvSpPr>
        <p:spPr>
          <a:xfrm>
            <a:off x="288000" y="2880000"/>
            <a:ext cx="1296000" cy="504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Smoking</a:t>
            </a:r>
          </a:p>
        </p:txBody>
      </p:sp>
      <p:sp>
        <p:nvSpPr>
          <p:cNvPr id="183" name="Line 10"/>
          <p:cNvSpPr/>
          <p:nvPr/>
        </p:nvSpPr>
        <p:spPr>
          <a:xfrm>
            <a:off x="1728000" y="3096000"/>
            <a:ext cx="1224000"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184" name="TextShape 11"/>
          <p:cNvSpPr txBox="1"/>
          <p:nvPr/>
        </p:nvSpPr>
        <p:spPr>
          <a:xfrm>
            <a:off x="504000" y="5920560"/>
            <a:ext cx="8640000" cy="1279440"/>
          </a:xfrm>
          <a:prstGeom prst="rect">
            <a:avLst/>
          </a:prstGeom>
          <a:noFill/>
          <a:ln>
            <a:noFill/>
          </a:ln>
        </p:spPr>
        <p:txBody>
          <a:bodyPr lIns="90000" tIns="45000" rIns="90000" bIns="45000"/>
          <a:lstStyle/>
          <a:p>
            <a:r>
              <a:rPr lang="en-AU" sz="2800" b="0" strike="noStrike" spc="-1">
                <a:solidFill>
                  <a:srgbClr val="000000"/>
                </a:solidFill>
                <a:uFill>
                  <a:solidFill>
                    <a:srgbClr val="FFFFFF"/>
                  </a:solidFill>
                </a:uFill>
                <a:latin typeface="Arial"/>
              </a:rPr>
              <a:t>heavy smokers 30 times more likely to die of lung cancer than non-smokers, but does smoking cause lung cancer?</a:t>
            </a:r>
            <a:endParaRPr lang="en-AU" sz="1800" b="0" strike="noStrike" spc="-1">
              <a:solidFill>
                <a:srgbClr val="000000"/>
              </a:solidFill>
              <a:uFill>
                <a:solidFill>
                  <a:srgbClr val="FFFFFF"/>
                </a:solidFill>
              </a:uFill>
              <a:latin typeface="Arial"/>
            </a:endParaRPr>
          </a:p>
        </p:txBody>
      </p:sp>
      <p:sp>
        <p:nvSpPr>
          <p:cNvPr id="185" name="CustomShape 12"/>
          <p:cNvSpPr/>
          <p:nvPr/>
        </p:nvSpPr>
        <p:spPr>
          <a:xfrm>
            <a:off x="5760000" y="5112000"/>
            <a:ext cx="1368000" cy="504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Cancer</a:t>
            </a:r>
          </a:p>
        </p:txBody>
      </p:sp>
      <p:sp>
        <p:nvSpPr>
          <p:cNvPr id="186" name="CustomShape 13"/>
          <p:cNvSpPr/>
          <p:nvPr/>
        </p:nvSpPr>
        <p:spPr>
          <a:xfrm>
            <a:off x="3024000" y="5112000"/>
            <a:ext cx="1296000" cy="504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Smoking</a:t>
            </a:r>
          </a:p>
        </p:txBody>
      </p:sp>
      <p:sp>
        <p:nvSpPr>
          <p:cNvPr id="187" name="CustomShape 14"/>
          <p:cNvSpPr/>
          <p:nvPr/>
        </p:nvSpPr>
        <p:spPr>
          <a:xfrm>
            <a:off x="4248000" y="3816000"/>
            <a:ext cx="1368000" cy="504000"/>
          </a:xfrm>
          <a:prstGeom prst="ellipse">
            <a:avLst/>
          </a:prstGeom>
          <a:solidFill>
            <a:srgbClr val="CCCCCC"/>
          </a:solidFill>
          <a:ln>
            <a:solidFill>
              <a:srgbClr val="333333"/>
            </a:solidFill>
            <a:custDash/>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Genetics</a:t>
            </a:r>
          </a:p>
        </p:txBody>
      </p:sp>
      <p:sp>
        <p:nvSpPr>
          <p:cNvPr id="188" name="Line 15"/>
          <p:cNvSpPr/>
          <p:nvPr/>
        </p:nvSpPr>
        <p:spPr>
          <a:xfrm flipH="1">
            <a:off x="3960000" y="4320000"/>
            <a:ext cx="648000" cy="720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189" name="Line 16"/>
          <p:cNvSpPr/>
          <p:nvPr/>
        </p:nvSpPr>
        <p:spPr>
          <a:xfrm>
            <a:off x="5400000" y="4320000"/>
            <a:ext cx="648000" cy="720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190" name="Line 17"/>
          <p:cNvSpPr/>
          <p:nvPr/>
        </p:nvSpPr>
        <p:spPr>
          <a:xfrm>
            <a:off x="4392000" y="5328000"/>
            <a:ext cx="1224000"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TextShape 1"/>
          <p:cNvSpPr txBox="1"/>
          <p:nvPr/>
        </p:nvSpPr>
        <p:spPr>
          <a:xfrm>
            <a:off x="504000" y="72000"/>
            <a:ext cx="9071640" cy="1728000"/>
          </a:xfrm>
          <a:prstGeom prst="rect">
            <a:avLst/>
          </a:prstGeom>
          <a:noFill/>
          <a:ln>
            <a:noFill/>
          </a:ln>
        </p:spPr>
        <p:txBody>
          <a:bodyPr lIns="0" tIns="0" rIns="0" bIns="0" anchor="ctr"/>
          <a:lstStyle/>
          <a:p>
            <a:pPr algn="ctr"/>
            <a:r>
              <a:rPr lang="en-AU" sz="4400" b="0" strike="noStrike" spc="-1">
                <a:solidFill>
                  <a:srgbClr val="000000"/>
                </a:solidFill>
                <a:uFill>
                  <a:solidFill>
                    <a:srgbClr val="FFFFFF"/>
                  </a:solidFill>
                </a:uFill>
                <a:latin typeface="Arial"/>
              </a:rPr>
              <a:t>The do calculus
</a:t>
            </a:r>
          </a:p>
        </p:txBody>
      </p:sp>
      <p:sp>
        <p:nvSpPr>
          <p:cNvPr id="192" name="CustomShape 2"/>
          <p:cNvSpPr/>
          <p:nvPr/>
        </p:nvSpPr>
        <p:spPr>
          <a:xfrm>
            <a:off x="4868280" y="2619720"/>
            <a:ext cx="504000" cy="504000"/>
          </a:xfrm>
          <a:prstGeom prst="ellipse">
            <a:avLst/>
          </a:prstGeom>
          <a:solidFill>
            <a:srgbClr val="CCCCCC"/>
          </a:solidFill>
          <a:ln>
            <a:solidFill>
              <a:srgbClr val="333333"/>
            </a:solidFill>
            <a:custDash/>
          </a:ln>
        </p:spPr>
        <p:style>
          <a:lnRef idx="0">
            <a:scrgbClr r="0" g="0" b="0"/>
          </a:lnRef>
          <a:fillRef idx="0">
            <a:scrgbClr r="0" g="0" b="0"/>
          </a:fillRef>
          <a:effectRef idx="0">
            <a:scrgbClr r="0" g="0" b="0"/>
          </a:effectRef>
          <a:fontRef idx="minor"/>
        </p:style>
      </p:sp>
      <p:sp>
        <p:nvSpPr>
          <p:cNvPr id="193" name="CustomShape 3"/>
          <p:cNvSpPr/>
          <p:nvPr/>
        </p:nvSpPr>
        <p:spPr>
          <a:xfrm>
            <a:off x="2520000" y="3600000"/>
            <a:ext cx="504000" cy="504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Y</a:t>
            </a:r>
          </a:p>
        </p:txBody>
      </p:sp>
      <p:sp>
        <p:nvSpPr>
          <p:cNvPr id="194" name="CustomShape 4"/>
          <p:cNvSpPr/>
          <p:nvPr/>
        </p:nvSpPr>
        <p:spPr>
          <a:xfrm>
            <a:off x="1008000" y="3600000"/>
            <a:ext cx="576000" cy="504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X</a:t>
            </a:r>
          </a:p>
        </p:txBody>
      </p:sp>
      <p:sp>
        <p:nvSpPr>
          <p:cNvPr id="195" name="Line 5"/>
          <p:cNvSpPr/>
          <p:nvPr/>
        </p:nvSpPr>
        <p:spPr>
          <a:xfrm>
            <a:off x="1656000" y="3816000"/>
            <a:ext cx="792000"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196" name="TextShape 6"/>
          <p:cNvSpPr txBox="1"/>
          <p:nvPr/>
        </p:nvSpPr>
        <p:spPr>
          <a:xfrm>
            <a:off x="576000" y="1008000"/>
            <a:ext cx="8640000" cy="883080"/>
          </a:xfrm>
          <a:prstGeom prst="rect">
            <a:avLst/>
          </a:prstGeom>
          <a:noFill/>
          <a:ln>
            <a:noFill/>
          </a:ln>
        </p:spPr>
        <p:txBody>
          <a:bodyPr lIns="90000" tIns="45000" rIns="90000" bIns="45000"/>
          <a:lstStyle/>
          <a:p>
            <a:r>
              <a:rPr lang="en-AU" sz="2800" b="0" strike="noStrike" spc="-1">
                <a:solidFill>
                  <a:srgbClr val="000000"/>
                </a:solidFill>
                <a:uFill>
                  <a:solidFill>
                    <a:srgbClr val="FFFFFF"/>
                  </a:solidFill>
                </a:uFill>
                <a:latin typeface="Arial"/>
              </a:rPr>
              <a:t>When can we estimate the effect of intervening on X on Y (from observational data)?</a:t>
            </a:r>
            <a:endParaRPr lang="en-AU" sz="1800" b="0" strike="noStrike" spc="-1">
              <a:solidFill>
                <a:srgbClr val="000000"/>
              </a:solidFill>
              <a:uFill>
                <a:solidFill>
                  <a:srgbClr val="FFFFFF"/>
                </a:solidFill>
              </a:uFill>
              <a:latin typeface="Arial"/>
            </a:endParaRPr>
          </a:p>
        </p:txBody>
      </p:sp>
      <p:sp>
        <p:nvSpPr>
          <p:cNvPr id="197" name="CustomShape 7"/>
          <p:cNvSpPr/>
          <p:nvPr/>
        </p:nvSpPr>
        <p:spPr>
          <a:xfrm>
            <a:off x="5588280" y="3555720"/>
            <a:ext cx="504000" cy="504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Y</a:t>
            </a:r>
          </a:p>
        </p:txBody>
      </p:sp>
      <p:sp>
        <p:nvSpPr>
          <p:cNvPr id="198" name="CustomShape 8"/>
          <p:cNvSpPr/>
          <p:nvPr/>
        </p:nvSpPr>
        <p:spPr>
          <a:xfrm>
            <a:off x="4076280" y="3555720"/>
            <a:ext cx="576000" cy="504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X</a:t>
            </a:r>
          </a:p>
        </p:txBody>
      </p:sp>
      <p:sp>
        <p:nvSpPr>
          <p:cNvPr id="199" name="Line 9"/>
          <p:cNvSpPr/>
          <p:nvPr/>
        </p:nvSpPr>
        <p:spPr>
          <a:xfrm>
            <a:off x="4724280" y="3771720"/>
            <a:ext cx="792000"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00" name="Line 10"/>
          <p:cNvSpPr/>
          <p:nvPr/>
        </p:nvSpPr>
        <p:spPr>
          <a:xfrm flipH="1">
            <a:off x="4508280" y="3123720"/>
            <a:ext cx="360000" cy="432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01" name="Line 11"/>
          <p:cNvSpPr/>
          <p:nvPr/>
        </p:nvSpPr>
        <p:spPr>
          <a:xfrm>
            <a:off x="5372280" y="3123720"/>
            <a:ext cx="288000" cy="432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pic>
        <p:nvPicPr>
          <p:cNvPr id="202" name="Picture 201"/>
          <p:cNvPicPr/>
          <p:nvPr/>
        </p:nvPicPr>
        <p:blipFill>
          <a:blip r:embed="rId3"/>
          <a:stretch/>
        </p:blipFill>
        <p:spPr>
          <a:xfrm>
            <a:off x="2448000" y="2736000"/>
            <a:ext cx="720000" cy="720000"/>
          </a:xfrm>
          <a:prstGeom prst="rect">
            <a:avLst/>
          </a:prstGeom>
          <a:ln>
            <a:noFill/>
          </a:ln>
        </p:spPr>
      </p:pic>
      <p:pic>
        <p:nvPicPr>
          <p:cNvPr id="203" name="Picture 202"/>
          <p:cNvPicPr/>
          <p:nvPr/>
        </p:nvPicPr>
        <p:blipFill>
          <a:blip r:embed="rId4"/>
          <a:stretch/>
        </p:blipFill>
        <p:spPr>
          <a:xfrm>
            <a:off x="5516280" y="2232000"/>
            <a:ext cx="675720" cy="675720"/>
          </a:xfrm>
          <a:prstGeom prst="rect">
            <a:avLst/>
          </a:prstGeom>
          <a:ln>
            <a:noFill/>
          </a:ln>
        </p:spPr>
      </p:pic>
      <p:sp>
        <p:nvSpPr>
          <p:cNvPr id="204" name="CustomShape 12"/>
          <p:cNvSpPr/>
          <p:nvPr/>
        </p:nvSpPr>
        <p:spPr>
          <a:xfrm>
            <a:off x="8640000" y="6264000"/>
            <a:ext cx="504000" cy="504000"/>
          </a:xfrm>
          <a:prstGeom prst="ellipse">
            <a:avLst/>
          </a:prstGeom>
          <a:solidFill>
            <a:srgbClr val="CCCCCC"/>
          </a:solidFill>
          <a:ln>
            <a:solidFill>
              <a:srgbClr val="333333"/>
            </a:solidFill>
            <a:custDash/>
          </a:ln>
        </p:spPr>
        <p:style>
          <a:lnRef idx="0">
            <a:scrgbClr r="0" g="0" b="0"/>
          </a:lnRef>
          <a:fillRef idx="0">
            <a:scrgbClr r="0" g="0" b="0"/>
          </a:fillRef>
          <a:effectRef idx="0">
            <a:scrgbClr r="0" g="0" b="0"/>
          </a:effectRef>
          <a:fontRef idx="minor"/>
        </p:style>
      </p:sp>
      <p:sp>
        <p:nvSpPr>
          <p:cNvPr id="205" name="CustomShape 13"/>
          <p:cNvSpPr/>
          <p:nvPr/>
        </p:nvSpPr>
        <p:spPr>
          <a:xfrm>
            <a:off x="2592000" y="5615640"/>
            <a:ext cx="504000" cy="504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Y</a:t>
            </a:r>
          </a:p>
        </p:txBody>
      </p:sp>
      <p:sp>
        <p:nvSpPr>
          <p:cNvPr id="206" name="CustomShape 14"/>
          <p:cNvSpPr/>
          <p:nvPr/>
        </p:nvSpPr>
        <p:spPr>
          <a:xfrm>
            <a:off x="1080000" y="5615640"/>
            <a:ext cx="576000" cy="504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X</a:t>
            </a:r>
          </a:p>
        </p:txBody>
      </p:sp>
      <p:sp>
        <p:nvSpPr>
          <p:cNvPr id="207" name="Line 15"/>
          <p:cNvSpPr/>
          <p:nvPr/>
        </p:nvSpPr>
        <p:spPr>
          <a:xfrm>
            <a:off x="1728000" y="5831640"/>
            <a:ext cx="792000"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08" name="Line 16"/>
          <p:cNvSpPr/>
          <p:nvPr/>
        </p:nvSpPr>
        <p:spPr>
          <a:xfrm flipH="1">
            <a:off x="1512000" y="5183640"/>
            <a:ext cx="360000" cy="432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09" name="Line 17"/>
          <p:cNvSpPr/>
          <p:nvPr/>
        </p:nvSpPr>
        <p:spPr>
          <a:xfrm>
            <a:off x="2376000" y="5183640"/>
            <a:ext cx="288000" cy="432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10" name="CustomShape 18"/>
          <p:cNvSpPr/>
          <p:nvPr/>
        </p:nvSpPr>
        <p:spPr>
          <a:xfrm>
            <a:off x="1080360" y="5616000"/>
            <a:ext cx="576000" cy="504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X</a:t>
            </a:r>
          </a:p>
        </p:txBody>
      </p:sp>
      <p:sp>
        <p:nvSpPr>
          <p:cNvPr id="211" name="CustomShape 19"/>
          <p:cNvSpPr/>
          <p:nvPr/>
        </p:nvSpPr>
        <p:spPr>
          <a:xfrm>
            <a:off x="1827720" y="4751640"/>
            <a:ext cx="576000" cy="504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Z</a:t>
            </a:r>
          </a:p>
        </p:txBody>
      </p:sp>
      <p:pic>
        <p:nvPicPr>
          <p:cNvPr id="212" name="Picture 211"/>
          <p:cNvPicPr/>
          <p:nvPr/>
        </p:nvPicPr>
        <p:blipFill>
          <a:blip r:embed="rId3"/>
          <a:stretch/>
        </p:blipFill>
        <p:spPr>
          <a:xfrm>
            <a:off x="2664000" y="4463640"/>
            <a:ext cx="720000" cy="720000"/>
          </a:xfrm>
          <a:prstGeom prst="rect">
            <a:avLst/>
          </a:prstGeom>
          <a:ln>
            <a:noFill/>
          </a:ln>
        </p:spPr>
      </p:pic>
      <p:sp>
        <p:nvSpPr>
          <p:cNvPr id="213" name="CustomShape 20"/>
          <p:cNvSpPr/>
          <p:nvPr/>
        </p:nvSpPr>
        <p:spPr>
          <a:xfrm>
            <a:off x="5904000" y="5643720"/>
            <a:ext cx="504000" cy="504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Y</a:t>
            </a:r>
          </a:p>
        </p:txBody>
      </p:sp>
      <p:sp>
        <p:nvSpPr>
          <p:cNvPr id="214" name="CustomShape 21"/>
          <p:cNvSpPr/>
          <p:nvPr/>
        </p:nvSpPr>
        <p:spPr>
          <a:xfrm>
            <a:off x="3888000" y="5643720"/>
            <a:ext cx="576000" cy="504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X</a:t>
            </a:r>
          </a:p>
        </p:txBody>
      </p:sp>
      <p:sp>
        <p:nvSpPr>
          <p:cNvPr id="215" name="Line 22"/>
          <p:cNvSpPr/>
          <p:nvPr/>
        </p:nvSpPr>
        <p:spPr>
          <a:xfrm>
            <a:off x="4536000" y="5904000"/>
            <a:ext cx="288000"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16" name="Line 23"/>
          <p:cNvSpPr/>
          <p:nvPr/>
        </p:nvSpPr>
        <p:spPr>
          <a:xfrm flipH="1">
            <a:off x="4464000" y="5211720"/>
            <a:ext cx="504000" cy="40428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17" name="Line 24"/>
          <p:cNvSpPr/>
          <p:nvPr/>
        </p:nvSpPr>
        <p:spPr>
          <a:xfrm>
            <a:off x="5472000" y="5211720"/>
            <a:ext cx="432000" cy="40428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18" name="CustomShape 25"/>
          <p:cNvSpPr/>
          <p:nvPr/>
        </p:nvSpPr>
        <p:spPr>
          <a:xfrm>
            <a:off x="4896000" y="5643720"/>
            <a:ext cx="576000" cy="504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Z</a:t>
            </a:r>
          </a:p>
        </p:txBody>
      </p:sp>
      <p:sp>
        <p:nvSpPr>
          <p:cNvPr id="219" name="Line 26"/>
          <p:cNvSpPr/>
          <p:nvPr/>
        </p:nvSpPr>
        <p:spPr>
          <a:xfrm>
            <a:off x="5544000" y="5904000"/>
            <a:ext cx="288000"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pic>
        <p:nvPicPr>
          <p:cNvPr id="220" name="Picture 219"/>
          <p:cNvPicPr/>
          <p:nvPr/>
        </p:nvPicPr>
        <p:blipFill>
          <a:blip r:embed="rId3"/>
          <a:stretch/>
        </p:blipFill>
        <p:spPr>
          <a:xfrm>
            <a:off x="5760000" y="4392000"/>
            <a:ext cx="720000" cy="720000"/>
          </a:xfrm>
          <a:prstGeom prst="rect">
            <a:avLst/>
          </a:prstGeom>
          <a:ln>
            <a:noFill/>
          </a:ln>
        </p:spPr>
      </p:pic>
      <p:sp>
        <p:nvSpPr>
          <p:cNvPr id="221" name="CustomShape 27"/>
          <p:cNvSpPr/>
          <p:nvPr/>
        </p:nvSpPr>
        <p:spPr>
          <a:xfrm>
            <a:off x="4968360" y="4708080"/>
            <a:ext cx="503640" cy="504000"/>
          </a:xfrm>
          <a:prstGeom prst="ellipse">
            <a:avLst/>
          </a:prstGeom>
          <a:solidFill>
            <a:srgbClr val="CCCCCC"/>
          </a:solidFill>
          <a:ln>
            <a:solidFill>
              <a:srgbClr val="333333"/>
            </a:solidFill>
            <a:custDash/>
          </a:ln>
        </p:spPr>
        <p:style>
          <a:lnRef idx="0">
            <a:scrgbClr r="0" g="0" b="0"/>
          </a:lnRef>
          <a:fillRef idx="0">
            <a:scrgbClr r="0" g="0" b="0"/>
          </a:fillRef>
          <a:effectRef idx="0">
            <a:scrgbClr r="0" g="0" b="0"/>
          </a:effectRef>
          <a:fontRef idx="minor"/>
        </p:style>
      </p:sp>
      <p:sp>
        <p:nvSpPr>
          <p:cNvPr id="222" name="CustomShape 28"/>
          <p:cNvSpPr/>
          <p:nvPr/>
        </p:nvSpPr>
        <p:spPr>
          <a:xfrm>
            <a:off x="5904360" y="5644080"/>
            <a:ext cx="504000" cy="504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Y</a:t>
            </a:r>
          </a:p>
        </p:txBody>
      </p:sp>
      <p:sp>
        <p:nvSpPr>
          <p:cNvPr id="223" name="CustomShape 29"/>
          <p:cNvSpPr/>
          <p:nvPr/>
        </p:nvSpPr>
        <p:spPr>
          <a:xfrm>
            <a:off x="3888360" y="5644080"/>
            <a:ext cx="576000" cy="504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X</a:t>
            </a:r>
          </a:p>
        </p:txBody>
      </p:sp>
      <p:sp>
        <p:nvSpPr>
          <p:cNvPr id="224" name="Line 30"/>
          <p:cNvSpPr/>
          <p:nvPr/>
        </p:nvSpPr>
        <p:spPr>
          <a:xfrm>
            <a:off x="4536360" y="5904360"/>
            <a:ext cx="288000"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25" name="Line 31"/>
          <p:cNvSpPr/>
          <p:nvPr/>
        </p:nvSpPr>
        <p:spPr>
          <a:xfrm flipH="1">
            <a:off x="4464360" y="5212080"/>
            <a:ext cx="504000" cy="40428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26" name="Line 32"/>
          <p:cNvSpPr/>
          <p:nvPr/>
        </p:nvSpPr>
        <p:spPr>
          <a:xfrm>
            <a:off x="5472360" y="5212080"/>
            <a:ext cx="432000" cy="40428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27" name="CustomShape 33"/>
          <p:cNvSpPr/>
          <p:nvPr/>
        </p:nvSpPr>
        <p:spPr>
          <a:xfrm>
            <a:off x="4896360" y="5644080"/>
            <a:ext cx="576000" cy="504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Z</a:t>
            </a:r>
          </a:p>
        </p:txBody>
      </p:sp>
      <p:sp>
        <p:nvSpPr>
          <p:cNvPr id="228" name="Line 34"/>
          <p:cNvSpPr/>
          <p:nvPr/>
        </p:nvSpPr>
        <p:spPr>
          <a:xfrm>
            <a:off x="5544360" y="5904360"/>
            <a:ext cx="288000"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29" name="CustomShape 35"/>
          <p:cNvSpPr/>
          <p:nvPr/>
        </p:nvSpPr>
        <p:spPr>
          <a:xfrm>
            <a:off x="9072000" y="5571720"/>
            <a:ext cx="504000" cy="504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Y</a:t>
            </a:r>
          </a:p>
        </p:txBody>
      </p:sp>
      <p:sp>
        <p:nvSpPr>
          <p:cNvPr id="230" name="CustomShape 36"/>
          <p:cNvSpPr/>
          <p:nvPr/>
        </p:nvSpPr>
        <p:spPr>
          <a:xfrm>
            <a:off x="7056000" y="5571720"/>
            <a:ext cx="576000" cy="504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X</a:t>
            </a:r>
          </a:p>
        </p:txBody>
      </p:sp>
      <p:sp>
        <p:nvSpPr>
          <p:cNvPr id="231" name="Line 37"/>
          <p:cNvSpPr/>
          <p:nvPr/>
        </p:nvSpPr>
        <p:spPr>
          <a:xfrm>
            <a:off x="7704000" y="5832000"/>
            <a:ext cx="288000"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32" name="Line 38"/>
          <p:cNvSpPr/>
          <p:nvPr/>
        </p:nvSpPr>
        <p:spPr>
          <a:xfrm flipH="1">
            <a:off x="7632000" y="5139720"/>
            <a:ext cx="504000" cy="40428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33" name="Line 39"/>
          <p:cNvSpPr/>
          <p:nvPr/>
        </p:nvSpPr>
        <p:spPr>
          <a:xfrm>
            <a:off x="8640000" y="5139720"/>
            <a:ext cx="432000" cy="40428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34" name="CustomShape 40"/>
          <p:cNvSpPr/>
          <p:nvPr/>
        </p:nvSpPr>
        <p:spPr>
          <a:xfrm>
            <a:off x="8064000" y="5571720"/>
            <a:ext cx="576000" cy="504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Z</a:t>
            </a:r>
          </a:p>
        </p:txBody>
      </p:sp>
      <p:sp>
        <p:nvSpPr>
          <p:cNvPr id="235" name="Line 41"/>
          <p:cNvSpPr/>
          <p:nvPr/>
        </p:nvSpPr>
        <p:spPr>
          <a:xfrm>
            <a:off x="8712000" y="5832000"/>
            <a:ext cx="288000"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36" name="CustomShape 42"/>
          <p:cNvSpPr/>
          <p:nvPr/>
        </p:nvSpPr>
        <p:spPr>
          <a:xfrm>
            <a:off x="8136360" y="4636080"/>
            <a:ext cx="503640" cy="504000"/>
          </a:xfrm>
          <a:prstGeom prst="ellipse">
            <a:avLst/>
          </a:prstGeom>
          <a:solidFill>
            <a:srgbClr val="CCCCCC"/>
          </a:solidFill>
          <a:ln>
            <a:solidFill>
              <a:srgbClr val="333333"/>
            </a:solidFill>
            <a:custDash/>
          </a:ln>
        </p:spPr>
        <p:style>
          <a:lnRef idx="0">
            <a:scrgbClr r="0" g="0" b="0"/>
          </a:lnRef>
          <a:fillRef idx="0">
            <a:scrgbClr r="0" g="0" b="0"/>
          </a:fillRef>
          <a:effectRef idx="0">
            <a:scrgbClr r="0" g="0" b="0"/>
          </a:effectRef>
          <a:fontRef idx="minor"/>
        </p:style>
      </p:sp>
      <p:sp>
        <p:nvSpPr>
          <p:cNvPr id="237" name="CustomShape 43"/>
          <p:cNvSpPr/>
          <p:nvPr/>
        </p:nvSpPr>
        <p:spPr>
          <a:xfrm>
            <a:off x="9072360" y="5572080"/>
            <a:ext cx="504000" cy="504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Y</a:t>
            </a:r>
          </a:p>
        </p:txBody>
      </p:sp>
      <p:sp>
        <p:nvSpPr>
          <p:cNvPr id="238" name="CustomShape 44"/>
          <p:cNvSpPr/>
          <p:nvPr/>
        </p:nvSpPr>
        <p:spPr>
          <a:xfrm>
            <a:off x="7056360" y="5572080"/>
            <a:ext cx="576000" cy="504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X</a:t>
            </a:r>
          </a:p>
        </p:txBody>
      </p:sp>
      <p:sp>
        <p:nvSpPr>
          <p:cNvPr id="239" name="Line 45"/>
          <p:cNvSpPr/>
          <p:nvPr/>
        </p:nvSpPr>
        <p:spPr>
          <a:xfrm>
            <a:off x="7704360" y="5832360"/>
            <a:ext cx="288000"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40" name="Line 46"/>
          <p:cNvSpPr/>
          <p:nvPr/>
        </p:nvSpPr>
        <p:spPr>
          <a:xfrm flipH="1">
            <a:off x="7632360" y="5140080"/>
            <a:ext cx="504000" cy="40428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41" name="Line 47"/>
          <p:cNvSpPr/>
          <p:nvPr/>
        </p:nvSpPr>
        <p:spPr>
          <a:xfrm>
            <a:off x="8640360" y="5140080"/>
            <a:ext cx="432000" cy="40428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42" name="CustomShape 48"/>
          <p:cNvSpPr/>
          <p:nvPr/>
        </p:nvSpPr>
        <p:spPr>
          <a:xfrm>
            <a:off x="8064360" y="5572080"/>
            <a:ext cx="576000" cy="504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Z</a:t>
            </a:r>
          </a:p>
        </p:txBody>
      </p:sp>
      <p:sp>
        <p:nvSpPr>
          <p:cNvPr id="243" name="Line 49"/>
          <p:cNvSpPr/>
          <p:nvPr/>
        </p:nvSpPr>
        <p:spPr>
          <a:xfrm>
            <a:off x="8712360" y="5832360"/>
            <a:ext cx="288000"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44" name="Line 50"/>
          <p:cNvSpPr/>
          <p:nvPr/>
        </p:nvSpPr>
        <p:spPr>
          <a:xfrm flipH="1" flipV="1">
            <a:off x="8496000" y="6075720"/>
            <a:ext cx="144000" cy="18828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45" name="Line 51"/>
          <p:cNvSpPr/>
          <p:nvPr/>
        </p:nvSpPr>
        <p:spPr>
          <a:xfrm flipV="1">
            <a:off x="9072000" y="6076080"/>
            <a:ext cx="144000" cy="18792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pic>
        <p:nvPicPr>
          <p:cNvPr id="246" name="Picture 245"/>
          <p:cNvPicPr/>
          <p:nvPr/>
        </p:nvPicPr>
        <p:blipFill>
          <a:blip r:embed="rId4"/>
          <a:stretch/>
        </p:blipFill>
        <p:spPr>
          <a:xfrm>
            <a:off x="9000000" y="4436280"/>
            <a:ext cx="675720" cy="675720"/>
          </a:xfrm>
          <a:prstGeom prst="rect">
            <a:avLst/>
          </a:prstGeom>
          <a:ln>
            <a:noFill/>
          </a:ln>
        </p:spPr>
      </p:pic>
      <p:sp>
        <p:nvSpPr>
          <p:cNvPr id="247" name="CustomShape 52"/>
          <p:cNvSpPr/>
          <p:nvPr/>
        </p:nvSpPr>
        <p:spPr>
          <a:xfrm>
            <a:off x="2520000" y="3600360"/>
            <a:ext cx="504000" cy="504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Y</a:t>
            </a:r>
          </a:p>
        </p:txBody>
      </p:sp>
      <p:sp>
        <p:nvSpPr>
          <p:cNvPr id="248" name="CustomShape 53"/>
          <p:cNvSpPr/>
          <p:nvPr/>
        </p:nvSpPr>
        <p:spPr>
          <a:xfrm>
            <a:off x="1008000" y="3600360"/>
            <a:ext cx="576000" cy="504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X</a:t>
            </a:r>
          </a:p>
        </p:txBody>
      </p:sp>
      <p:sp>
        <p:nvSpPr>
          <p:cNvPr id="249" name="Line 54"/>
          <p:cNvSpPr/>
          <p:nvPr/>
        </p:nvSpPr>
        <p:spPr>
          <a:xfrm>
            <a:off x="1656000" y="3816360"/>
            <a:ext cx="792000"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pic>
        <p:nvPicPr>
          <p:cNvPr id="250" name="Picture 249"/>
          <p:cNvPicPr/>
          <p:nvPr/>
        </p:nvPicPr>
        <p:blipFill>
          <a:blip r:embed="rId3"/>
          <a:stretch/>
        </p:blipFill>
        <p:spPr>
          <a:xfrm>
            <a:off x="2448000" y="2736360"/>
            <a:ext cx="720000" cy="720000"/>
          </a:xfrm>
          <a:prstGeom prst="rect">
            <a:avLst/>
          </a:prstGeom>
          <a:ln>
            <a:noFill/>
          </a:ln>
        </p:spPr>
      </p:pic>
      <p:sp>
        <p:nvSpPr>
          <p:cNvPr id="251" name="CustomShape 55"/>
          <p:cNvSpPr/>
          <p:nvPr/>
        </p:nvSpPr>
        <p:spPr>
          <a:xfrm>
            <a:off x="8108280" y="2619720"/>
            <a:ext cx="504000" cy="504000"/>
          </a:xfrm>
          <a:prstGeom prst="ellipse">
            <a:avLst/>
          </a:prstGeom>
          <a:solidFill>
            <a:srgbClr val="CCCCCC"/>
          </a:solidFill>
          <a:ln>
            <a:solidFill>
              <a:srgbClr val="333333"/>
            </a:solidFill>
            <a:custDash/>
          </a:ln>
        </p:spPr>
        <p:style>
          <a:lnRef idx="0">
            <a:scrgbClr r="0" g="0" b="0"/>
          </a:lnRef>
          <a:fillRef idx="0">
            <a:scrgbClr r="0" g="0" b="0"/>
          </a:fillRef>
          <a:effectRef idx="0">
            <a:scrgbClr r="0" g="0" b="0"/>
          </a:effectRef>
          <a:fontRef idx="minor"/>
        </p:style>
      </p:sp>
      <p:sp>
        <p:nvSpPr>
          <p:cNvPr id="252" name="CustomShape 56"/>
          <p:cNvSpPr/>
          <p:nvPr/>
        </p:nvSpPr>
        <p:spPr>
          <a:xfrm>
            <a:off x="8828280" y="3555720"/>
            <a:ext cx="504000" cy="504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Y</a:t>
            </a:r>
          </a:p>
        </p:txBody>
      </p:sp>
      <p:sp>
        <p:nvSpPr>
          <p:cNvPr id="253" name="CustomShape 57"/>
          <p:cNvSpPr/>
          <p:nvPr/>
        </p:nvSpPr>
        <p:spPr>
          <a:xfrm>
            <a:off x="7316280" y="3555720"/>
            <a:ext cx="576000" cy="504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X</a:t>
            </a:r>
          </a:p>
        </p:txBody>
      </p:sp>
      <p:sp>
        <p:nvSpPr>
          <p:cNvPr id="254" name="Line 58"/>
          <p:cNvSpPr/>
          <p:nvPr/>
        </p:nvSpPr>
        <p:spPr>
          <a:xfrm>
            <a:off x="7964280" y="3771720"/>
            <a:ext cx="792000"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55" name="Line 59"/>
          <p:cNvSpPr/>
          <p:nvPr/>
        </p:nvSpPr>
        <p:spPr>
          <a:xfrm flipH="1">
            <a:off x="7748280" y="3123720"/>
            <a:ext cx="360000" cy="432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56" name="Line 60"/>
          <p:cNvSpPr/>
          <p:nvPr/>
        </p:nvSpPr>
        <p:spPr>
          <a:xfrm>
            <a:off x="8612280" y="3123720"/>
            <a:ext cx="288000" cy="432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pic>
        <p:nvPicPr>
          <p:cNvPr id="257" name="Picture 256"/>
          <p:cNvPicPr/>
          <p:nvPr/>
        </p:nvPicPr>
        <p:blipFill>
          <a:blip r:embed="rId4"/>
          <a:stretch/>
        </p:blipFill>
        <p:spPr>
          <a:xfrm>
            <a:off x="8756280" y="2232000"/>
            <a:ext cx="675720" cy="675720"/>
          </a:xfrm>
          <a:prstGeom prst="rect">
            <a:avLst/>
          </a:prstGeom>
          <a:ln>
            <a:noFill/>
          </a:ln>
        </p:spPr>
      </p:pic>
      <p:sp>
        <p:nvSpPr>
          <p:cNvPr id="258" name="CustomShape 61"/>
          <p:cNvSpPr/>
          <p:nvPr/>
        </p:nvSpPr>
        <p:spPr>
          <a:xfrm>
            <a:off x="6768000" y="2736000"/>
            <a:ext cx="576000" cy="504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Z</a:t>
            </a:r>
          </a:p>
        </p:txBody>
      </p:sp>
      <p:sp>
        <p:nvSpPr>
          <p:cNvPr id="259" name="Line 62"/>
          <p:cNvSpPr/>
          <p:nvPr/>
        </p:nvSpPr>
        <p:spPr>
          <a:xfrm>
            <a:off x="7200000" y="3240000"/>
            <a:ext cx="216000" cy="31572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TextShape 1"/>
          <p:cNvSpPr txBox="1"/>
          <p:nvPr/>
        </p:nvSpPr>
        <p:spPr>
          <a:xfrm>
            <a:off x="504000" y="72000"/>
            <a:ext cx="9071640" cy="1728000"/>
          </a:xfrm>
          <a:prstGeom prst="rect">
            <a:avLst/>
          </a:prstGeom>
          <a:noFill/>
          <a:ln>
            <a:noFill/>
          </a:ln>
        </p:spPr>
        <p:txBody>
          <a:bodyPr lIns="0" tIns="0" rIns="0" bIns="0" anchor="ctr"/>
          <a:lstStyle/>
          <a:p>
            <a:pPr algn="ctr"/>
            <a:r>
              <a:rPr lang="en-AU" sz="4400" b="0" strike="noStrike" spc="-1">
                <a:solidFill>
                  <a:srgbClr val="000000"/>
                </a:solidFill>
                <a:uFill>
                  <a:solidFill>
                    <a:srgbClr val="FFFFFF"/>
                  </a:solidFill>
                </a:uFill>
                <a:latin typeface="Arial"/>
              </a:rPr>
              <a:t>Estimating causal effects
</a:t>
            </a:r>
          </a:p>
        </p:txBody>
      </p:sp>
      <p:sp>
        <p:nvSpPr>
          <p:cNvPr id="261" name="CustomShape 2"/>
          <p:cNvSpPr/>
          <p:nvPr/>
        </p:nvSpPr>
        <p:spPr>
          <a:xfrm>
            <a:off x="3168000" y="5363640"/>
            <a:ext cx="1368000" cy="504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Cancer</a:t>
            </a:r>
          </a:p>
        </p:txBody>
      </p:sp>
      <p:sp>
        <p:nvSpPr>
          <p:cNvPr id="262" name="CustomShape 3"/>
          <p:cNvSpPr/>
          <p:nvPr/>
        </p:nvSpPr>
        <p:spPr>
          <a:xfrm>
            <a:off x="432000" y="5363640"/>
            <a:ext cx="1296000" cy="504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Smoking</a:t>
            </a:r>
          </a:p>
        </p:txBody>
      </p:sp>
      <p:sp>
        <p:nvSpPr>
          <p:cNvPr id="263" name="CustomShape 4"/>
          <p:cNvSpPr/>
          <p:nvPr/>
        </p:nvSpPr>
        <p:spPr>
          <a:xfrm>
            <a:off x="1656000" y="4067640"/>
            <a:ext cx="1368000" cy="504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Genetics</a:t>
            </a:r>
          </a:p>
        </p:txBody>
      </p:sp>
      <p:sp>
        <p:nvSpPr>
          <p:cNvPr id="264" name="Line 5"/>
          <p:cNvSpPr/>
          <p:nvPr/>
        </p:nvSpPr>
        <p:spPr>
          <a:xfrm flipH="1">
            <a:off x="1368000" y="4571640"/>
            <a:ext cx="648000" cy="720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65" name="Line 6"/>
          <p:cNvSpPr/>
          <p:nvPr/>
        </p:nvSpPr>
        <p:spPr>
          <a:xfrm>
            <a:off x="2808000" y="4571640"/>
            <a:ext cx="648000" cy="720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66" name="Line 7"/>
          <p:cNvSpPr/>
          <p:nvPr/>
        </p:nvSpPr>
        <p:spPr>
          <a:xfrm>
            <a:off x="1800000" y="5579640"/>
            <a:ext cx="1224000"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67" name="CustomShape 8"/>
          <p:cNvSpPr/>
          <p:nvPr/>
        </p:nvSpPr>
        <p:spPr>
          <a:xfrm>
            <a:off x="8280000" y="5291640"/>
            <a:ext cx="1368000" cy="504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Cancer</a:t>
            </a:r>
          </a:p>
        </p:txBody>
      </p:sp>
      <p:sp>
        <p:nvSpPr>
          <p:cNvPr id="268" name="CustomShape 9"/>
          <p:cNvSpPr/>
          <p:nvPr/>
        </p:nvSpPr>
        <p:spPr>
          <a:xfrm>
            <a:off x="5544000" y="5291640"/>
            <a:ext cx="1296000" cy="504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Smoking</a:t>
            </a:r>
          </a:p>
        </p:txBody>
      </p:sp>
      <p:sp>
        <p:nvSpPr>
          <p:cNvPr id="269" name="CustomShape 10"/>
          <p:cNvSpPr/>
          <p:nvPr/>
        </p:nvSpPr>
        <p:spPr>
          <a:xfrm>
            <a:off x="6768000" y="3995640"/>
            <a:ext cx="1368000" cy="504000"/>
          </a:xfrm>
          <a:prstGeom prst="ellipse">
            <a:avLst/>
          </a:prstGeom>
          <a:solidFill>
            <a:srgbClr val="CCCCCC"/>
          </a:solidFill>
          <a:ln>
            <a:solidFill>
              <a:srgbClr val="333333"/>
            </a:solidFill>
            <a:custDash/>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Genetics</a:t>
            </a:r>
          </a:p>
        </p:txBody>
      </p:sp>
      <p:sp>
        <p:nvSpPr>
          <p:cNvPr id="270" name="Line 11"/>
          <p:cNvSpPr/>
          <p:nvPr/>
        </p:nvSpPr>
        <p:spPr>
          <a:xfrm>
            <a:off x="7920000" y="4499640"/>
            <a:ext cx="648000" cy="720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71" name="Line 12"/>
          <p:cNvSpPr/>
          <p:nvPr/>
        </p:nvSpPr>
        <p:spPr>
          <a:xfrm>
            <a:off x="6912000" y="5507640"/>
            <a:ext cx="1224000"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72" name="TextShape 13"/>
          <p:cNvSpPr txBox="1"/>
          <p:nvPr/>
        </p:nvSpPr>
        <p:spPr>
          <a:xfrm>
            <a:off x="216000" y="6227640"/>
            <a:ext cx="5688000" cy="828360"/>
          </a:xfrm>
          <a:prstGeom prst="rect">
            <a:avLst/>
          </a:prstGeom>
          <a:noFill/>
          <a:ln>
            <a:noFill/>
          </a:ln>
        </p:spPr>
        <p:txBody>
          <a:bodyPr lIns="90000" tIns="45000" rIns="90000" bIns="45000"/>
          <a:lstStyle/>
          <a:p>
            <a:r>
              <a:rPr lang="en-AU" sz="2200" b="0" strike="noStrike" spc="-1">
                <a:solidFill>
                  <a:srgbClr val="000000"/>
                </a:solidFill>
                <a:uFill>
                  <a:solidFill>
                    <a:srgbClr val="FFFFFF"/>
                  </a:solidFill>
                </a:uFill>
                <a:latin typeface="Arial"/>
              </a:rPr>
              <a:t>Observational (adjust for genetics)</a:t>
            </a:r>
            <a:endParaRPr lang="en-AU" sz="1800" b="0" strike="noStrike" spc="-1">
              <a:solidFill>
                <a:srgbClr val="000000"/>
              </a:solidFill>
              <a:uFill>
                <a:solidFill>
                  <a:srgbClr val="FFFFFF"/>
                </a:solidFill>
              </a:uFill>
              <a:latin typeface="Arial"/>
            </a:endParaRPr>
          </a:p>
        </p:txBody>
      </p:sp>
      <p:sp>
        <p:nvSpPr>
          <p:cNvPr id="273" name="TextShape 14"/>
          <p:cNvSpPr txBox="1"/>
          <p:nvPr/>
        </p:nvSpPr>
        <p:spPr>
          <a:xfrm>
            <a:off x="5544000" y="6227640"/>
            <a:ext cx="3600000" cy="828360"/>
          </a:xfrm>
          <a:prstGeom prst="rect">
            <a:avLst/>
          </a:prstGeom>
          <a:noFill/>
          <a:ln>
            <a:noFill/>
          </a:ln>
        </p:spPr>
        <p:txBody>
          <a:bodyPr lIns="90000" tIns="45000" rIns="90000" bIns="45000"/>
          <a:lstStyle/>
          <a:p>
            <a:r>
              <a:rPr lang="en-AU" sz="2200" b="0" strike="noStrike" spc="-1">
                <a:solidFill>
                  <a:srgbClr val="000000"/>
                </a:solidFill>
                <a:uFill>
                  <a:solidFill>
                    <a:srgbClr val="FFFFFF"/>
                  </a:solidFill>
                </a:uFill>
                <a:latin typeface="Arial"/>
              </a:rPr>
              <a:t>Randomised experiment</a:t>
            </a:r>
            <a:endParaRPr lang="en-AU" sz="1800" b="0" strike="noStrike" spc="-1">
              <a:solidFill>
                <a:srgbClr val="000000"/>
              </a:solidFill>
              <a:uFill>
                <a:solidFill>
                  <a:srgbClr val="FFFFFF"/>
                </a:solidFill>
              </a:uFill>
              <a:latin typeface="Arial"/>
            </a:endParaRPr>
          </a:p>
        </p:txBody>
      </p:sp>
      <p:pic>
        <p:nvPicPr>
          <p:cNvPr id="274" name="Picture 273"/>
          <p:cNvPicPr/>
          <p:nvPr/>
        </p:nvPicPr>
        <p:blipFill>
          <a:blip r:embed="rId3"/>
          <a:stretch/>
        </p:blipFill>
        <p:spPr>
          <a:xfrm>
            <a:off x="4896000" y="3851640"/>
            <a:ext cx="1008000" cy="1008000"/>
          </a:xfrm>
          <a:prstGeom prst="rect">
            <a:avLst/>
          </a:prstGeom>
          <a:ln>
            <a:noFill/>
          </a:ln>
        </p:spPr>
      </p:pic>
      <p:sp>
        <p:nvSpPr>
          <p:cNvPr id="275" name="Line 15"/>
          <p:cNvSpPr/>
          <p:nvPr/>
        </p:nvSpPr>
        <p:spPr>
          <a:xfrm>
            <a:off x="5616000" y="4643640"/>
            <a:ext cx="432000" cy="576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76" name="CustomShape 16"/>
          <p:cNvSpPr/>
          <p:nvPr/>
        </p:nvSpPr>
        <p:spPr>
          <a:xfrm>
            <a:off x="8471520" y="2188800"/>
            <a:ext cx="1104120" cy="4032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Cancer</a:t>
            </a:r>
          </a:p>
        </p:txBody>
      </p:sp>
      <p:sp>
        <p:nvSpPr>
          <p:cNvPr id="277" name="CustomShape 17"/>
          <p:cNvSpPr/>
          <p:nvPr/>
        </p:nvSpPr>
        <p:spPr>
          <a:xfrm>
            <a:off x="6263640" y="2188800"/>
            <a:ext cx="1045800" cy="4032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Smoking</a:t>
            </a:r>
          </a:p>
        </p:txBody>
      </p:sp>
      <p:sp>
        <p:nvSpPr>
          <p:cNvPr id="278" name="CustomShape 18"/>
          <p:cNvSpPr/>
          <p:nvPr/>
        </p:nvSpPr>
        <p:spPr>
          <a:xfrm>
            <a:off x="7251480" y="1152000"/>
            <a:ext cx="1104120" cy="403200"/>
          </a:xfrm>
          <a:prstGeom prst="ellipse">
            <a:avLst/>
          </a:prstGeom>
          <a:solidFill>
            <a:srgbClr val="CCCCCC"/>
          </a:solidFill>
          <a:ln>
            <a:solidFill>
              <a:srgbClr val="333333"/>
            </a:solidFill>
            <a:custDash/>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Genetics</a:t>
            </a:r>
          </a:p>
        </p:txBody>
      </p:sp>
      <p:sp>
        <p:nvSpPr>
          <p:cNvPr id="279" name="Line 19"/>
          <p:cNvSpPr/>
          <p:nvPr/>
        </p:nvSpPr>
        <p:spPr>
          <a:xfrm flipH="1">
            <a:off x="7018920" y="1555200"/>
            <a:ext cx="523080" cy="576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80" name="Line 20"/>
          <p:cNvSpPr/>
          <p:nvPr/>
        </p:nvSpPr>
        <p:spPr>
          <a:xfrm>
            <a:off x="8181000" y="1555200"/>
            <a:ext cx="523080" cy="576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81" name="Line 21"/>
          <p:cNvSpPr/>
          <p:nvPr/>
        </p:nvSpPr>
        <p:spPr>
          <a:xfrm>
            <a:off x="7367760" y="2361600"/>
            <a:ext cx="987840"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82" name="TextShape 22"/>
          <p:cNvSpPr txBox="1"/>
          <p:nvPr/>
        </p:nvSpPr>
        <p:spPr>
          <a:xfrm>
            <a:off x="306720" y="1542960"/>
            <a:ext cx="6048000" cy="770040"/>
          </a:xfrm>
          <a:prstGeom prst="rect">
            <a:avLst/>
          </a:prstGeom>
          <a:noFill/>
          <a:ln>
            <a:noFill/>
          </a:ln>
        </p:spPr>
        <p:txBody>
          <a:bodyPr lIns="90000" tIns="45000" rIns="90000" bIns="45000"/>
          <a:lstStyle/>
          <a:p>
            <a:r>
              <a:rPr lang="en-AU" sz="2400" b="0" strike="noStrike" spc="-1">
                <a:solidFill>
                  <a:srgbClr val="000000"/>
                </a:solidFill>
                <a:uFill>
                  <a:solidFill>
                    <a:srgbClr val="FFFFFF"/>
                  </a:solidFill>
                </a:uFill>
                <a:latin typeface="Arial"/>
              </a:rPr>
              <a:t>How can we solve this smoking problem?</a:t>
            </a:r>
            <a:endParaRPr lang="en-AU" sz="1800" b="0" strike="noStrike" spc="-1">
              <a:solidFill>
                <a:srgbClr val="000000"/>
              </a:solidFill>
              <a:uFill>
                <a:solidFill>
                  <a:srgbClr val="FFFFFF"/>
                </a:solidFill>
              </a:uFill>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TextShape 1"/>
          <p:cNvSpPr txBox="1"/>
          <p:nvPr/>
        </p:nvSpPr>
        <p:spPr>
          <a:xfrm>
            <a:off x="504000" y="72000"/>
            <a:ext cx="9071640" cy="1728000"/>
          </a:xfrm>
          <a:prstGeom prst="rect">
            <a:avLst/>
          </a:prstGeom>
          <a:noFill/>
          <a:ln>
            <a:noFill/>
          </a:ln>
        </p:spPr>
        <p:txBody>
          <a:bodyPr lIns="0" tIns="0" rIns="0" bIns="0" anchor="ctr"/>
          <a:lstStyle/>
          <a:p>
            <a:pPr algn="ctr"/>
            <a:r>
              <a:rPr lang="en-AU" sz="4400" b="0" strike="noStrike" spc="-1">
                <a:solidFill>
                  <a:srgbClr val="000000"/>
                </a:solidFill>
                <a:uFill>
                  <a:solidFill>
                    <a:srgbClr val="FFFFFF"/>
                  </a:solidFill>
                </a:uFill>
                <a:latin typeface="Arial"/>
              </a:rPr>
              <a:t>Estimating causal effects
</a:t>
            </a:r>
          </a:p>
        </p:txBody>
      </p:sp>
      <p:sp>
        <p:nvSpPr>
          <p:cNvPr id="284" name="CustomShape 2"/>
          <p:cNvSpPr/>
          <p:nvPr/>
        </p:nvSpPr>
        <p:spPr>
          <a:xfrm>
            <a:off x="3168000" y="5363640"/>
            <a:ext cx="1368000" cy="504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Cancer</a:t>
            </a:r>
          </a:p>
        </p:txBody>
      </p:sp>
      <p:sp>
        <p:nvSpPr>
          <p:cNvPr id="285" name="CustomShape 3"/>
          <p:cNvSpPr/>
          <p:nvPr/>
        </p:nvSpPr>
        <p:spPr>
          <a:xfrm>
            <a:off x="432000" y="5363640"/>
            <a:ext cx="1296000" cy="504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Smoking</a:t>
            </a:r>
          </a:p>
        </p:txBody>
      </p:sp>
      <p:sp>
        <p:nvSpPr>
          <p:cNvPr id="286" name="CustomShape 4"/>
          <p:cNvSpPr/>
          <p:nvPr/>
        </p:nvSpPr>
        <p:spPr>
          <a:xfrm>
            <a:off x="1656000" y="4067640"/>
            <a:ext cx="1368000" cy="504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Genetics</a:t>
            </a:r>
          </a:p>
        </p:txBody>
      </p:sp>
      <p:sp>
        <p:nvSpPr>
          <p:cNvPr id="287" name="Line 5"/>
          <p:cNvSpPr/>
          <p:nvPr/>
        </p:nvSpPr>
        <p:spPr>
          <a:xfrm flipH="1">
            <a:off x="1368000" y="4571640"/>
            <a:ext cx="648000" cy="720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88" name="Line 6"/>
          <p:cNvSpPr/>
          <p:nvPr/>
        </p:nvSpPr>
        <p:spPr>
          <a:xfrm>
            <a:off x="2808000" y="4571640"/>
            <a:ext cx="648000" cy="720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89" name="Line 7"/>
          <p:cNvSpPr/>
          <p:nvPr/>
        </p:nvSpPr>
        <p:spPr>
          <a:xfrm>
            <a:off x="1800000" y="5579640"/>
            <a:ext cx="1224000"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90" name="CustomShape 8"/>
          <p:cNvSpPr/>
          <p:nvPr/>
        </p:nvSpPr>
        <p:spPr>
          <a:xfrm>
            <a:off x="8280000" y="5291640"/>
            <a:ext cx="1368000" cy="504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Cancer</a:t>
            </a:r>
          </a:p>
        </p:txBody>
      </p:sp>
      <p:sp>
        <p:nvSpPr>
          <p:cNvPr id="291" name="CustomShape 9"/>
          <p:cNvSpPr/>
          <p:nvPr/>
        </p:nvSpPr>
        <p:spPr>
          <a:xfrm>
            <a:off x="5544000" y="5291640"/>
            <a:ext cx="1296000" cy="504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Smoking</a:t>
            </a:r>
          </a:p>
        </p:txBody>
      </p:sp>
      <p:sp>
        <p:nvSpPr>
          <p:cNvPr id="292" name="CustomShape 10"/>
          <p:cNvSpPr/>
          <p:nvPr/>
        </p:nvSpPr>
        <p:spPr>
          <a:xfrm>
            <a:off x="6768000" y="3995640"/>
            <a:ext cx="1368000" cy="504000"/>
          </a:xfrm>
          <a:prstGeom prst="ellipse">
            <a:avLst/>
          </a:prstGeom>
          <a:solidFill>
            <a:srgbClr val="CCCCCC"/>
          </a:solidFill>
          <a:ln>
            <a:solidFill>
              <a:srgbClr val="333333"/>
            </a:solidFill>
            <a:custDash/>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Genetics</a:t>
            </a:r>
          </a:p>
        </p:txBody>
      </p:sp>
      <p:sp>
        <p:nvSpPr>
          <p:cNvPr id="293" name="Line 11"/>
          <p:cNvSpPr/>
          <p:nvPr/>
        </p:nvSpPr>
        <p:spPr>
          <a:xfrm>
            <a:off x="7920000" y="4499640"/>
            <a:ext cx="648000" cy="720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94" name="Line 12"/>
          <p:cNvSpPr/>
          <p:nvPr/>
        </p:nvSpPr>
        <p:spPr>
          <a:xfrm>
            <a:off x="6912000" y="5507640"/>
            <a:ext cx="1224000"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95" name="TextShape 13"/>
          <p:cNvSpPr txBox="1"/>
          <p:nvPr/>
        </p:nvSpPr>
        <p:spPr>
          <a:xfrm>
            <a:off x="216000" y="6227640"/>
            <a:ext cx="5688000" cy="828360"/>
          </a:xfrm>
          <a:prstGeom prst="rect">
            <a:avLst/>
          </a:prstGeom>
          <a:noFill/>
          <a:ln>
            <a:noFill/>
          </a:ln>
        </p:spPr>
        <p:txBody>
          <a:bodyPr lIns="90000" tIns="45000" rIns="90000" bIns="45000"/>
          <a:lstStyle/>
          <a:p>
            <a:r>
              <a:rPr lang="en-AU" sz="2200" b="0" strike="noStrike" spc="-1">
                <a:solidFill>
                  <a:srgbClr val="000000"/>
                </a:solidFill>
                <a:uFill>
                  <a:solidFill>
                    <a:srgbClr val="FFFFFF"/>
                  </a:solidFill>
                </a:uFill>
                <a:latin typeface="Arial"/>
              </a:rPr>
              <a:t>Observational (adjust for genetics)</a:t>
            </a:r>
            <a:endParaRPr lang="en-AU" sz="1800" b="0" strike="noStrike" spc="-1">
              <a:solidFill>
                <a:srgbClr val="000000"/>
              </a:solidFill>
              <a:uFill>
                <a:solidFill>
                  <a:srgbClr val="FFFFFF"/>
                </a:solidFill>
              </a:uFill>
              <a:latin typeface="Arial"/>
            </a:endParaRPr>
          </a:p>
        </p:txBody>
      </p:sp>
      <p:sp>
        <p:nvSpPr>
          <p:cNvPr id="296" name="TextShape 14"/>
          <p:cNvSpPr txBox="1"/>
          <p:nvPr/>
        </p:nvSpPr>
        <p:spPr>
          <a:xfrm>
            <a:off x="5544000" y="6227640"/>
            <a:ext cx="3600000" cy="828360"/>
          </a:xfrm>
          <a:prstGeom prst="rect">
            <a:avLst/>
          </a:prstGeom>
          <a:noFill/>
          <a:ln>
            <a:noFill/>
          </a:ln>
        </p:spPr>
        <p:txBody>
          <a:bodyPr lIns="90000" tIns="45000" rIns="90000" bIns="45000"/>
          <a:lstStyle/>
          <a:p>
            <a:r>
              <a:rPr lang="en-AU" sz="2200" b="0" strike="noStrike" spc="-1">
                <a:solidFill>
                  <a:srgbClr val="000000"/>
                </a:solidFill>
                <a:uFill>
                  <a:solidFill>
                    <a:srgbClr val="FFFFFF"/>
                  </a:solidFill>
                </a:uFill>
                <a:latin typeface="Arial"/>
              </a:rPr>
              <a:t>Randomised experiment</a:t>
            </a:r>
            <a:endParaRPr lang="en-AU" sz="1800" b="0" strike="noStrike" spc="-1">
              <a:solidFill>
                <a:srgbClr val="000000"/>
              </a:solidFill>
              <a:uFill>
                <a:solidFill>
                  <a:srgbClr val="FFFFFF"/>
                </a:solidFill>
              </a:uFill>
              <a:latin typeface="Arial"/>
            </a:endParaRPr>
          </a:p>
        </p:txBody>
      </p:sp>
      <p:pic>
        <p:nvPicPr>
          <p:cNvPr id="297" name="Picture 296"/>
          <p:cNvPicPr/>
          <p:nvPr/>
        </p:nvPicPr>
        <p:blipFill>
          <a:blip r:embed="rId3"/>
          <a:stretch/>
        </p:blipFill>
        <p:spPr>
          <a:xfrm>
            <a:off x="4896000" y="3851640"/>
            <a:ext cx="1008000" cy="1008000"/>
          </a:xfrm>
          <a:prstGeom prst="rect">
            <a:avLst/>
          </a:prstGeom>
          <a:ln>
            <a:noFill/>
          </a:ln>
        </p:spPr>
      </p:pic>
      <p:sp>
        <p:nvSpPr>
          <p:cNvPr id="298" name="Line 15"/>
          <p:cNvSpPr/>
          <p:nvPr/>
        </p:nvSpPr>
        <p:spPr>
          <a:xfrm>
            <a:off x="5616000" y="4643640"/>
            <a:ext cx="432000" cy="576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299" name="CustomShape 16"/>
          <p:cNvSpPr/>
          <p:nvPr/>
        </p:nvSpPr>
        <p:spPr>
          <a:xfrm>
            <a:off x="8471520" y="2188800"/>
            <a:ext cx="1104120" cy="4032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Cancer</a:t>
            </a:r>
          </a:p>
        </p:txBody>
      </p:sp>
      <p:sp>
        <p:nvSpPr>
          <p:cNvPr id="300" name="CustomShape 17"/>
          <p:cNvSpPr/>
          <p:nvPr/>
        </p:nvSpPr>
        <p:spPr>
          <a:xfrm>
            <a:off x="6263640" y="2188800"/>
            <a:ext cx="1045800" cy="4032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Smoking</a:t>
            </a:r>
          </a:p>
        </p:txBody>
      </p:sp>
      <p:sp>
        <p:nvSpPr>
          <p:cNvPr id="301" name="CustomShape 18"/>
          <p:cNvSpPr/>
          <p:nvPr/>
        </p:nvSpPr>
        <p:spPr>
          <a:xfrm>
            <a:off x="7251480" y="1152000"/>
            <a:ext cx="1104120" cy="403200"/>
          </a:xfrm>
          <a:prstGeom prst="ellipse">
            <a:avLst/>
          </a:prstGeom>
          <a:solidFill>
            <a:srgbClr val="CCCCCC"/>
          </a:solidFill>
          <a:ln>
            <a:solidFill>
              <a:srgbClr val="333333"/>
            </a:solidFill>
            <a:custDash/>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Genetics</a:t>
            </a:r>
          </a:p>
        </p:txBody>
      </p:sp>
      <p:sp>
        <p:nvSpPr>
          <p:cNvPr id="302" name="Line 19"/>
          <p:cNvSpPr/>
          <p:nvPr/>
        </p:nvSpPr>
        <p:spPr>
          <a:xfrm flipH="1">
            <a:off x="7018920" y="1555200"/>
            <a:ext cx="523080" cy="576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03" name="Line 20"/>
          <p:cNvSpPr/>
          <p:nvPr/>
        </p:nvSpPr>
        <p:spPr>
          <a:xfrm>
            <a:off x="8181000" y="1555200"/>
            <a:ext cx="523080" cy="576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04" name="Line 21"/>
          <p:cNvSpPr/>
          <p:nvPr/>
        </p:nvSpPr>
        <p:spPr>
          <a:xfrm>
            <a:off x="7367760" y="2361600"/>
            <a:ext cx="987840"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05" name="TextShape 22"/>
          <p:cNvSpPr txBox="1"/>
          <p:nvPr/>
        </p:nvSpPr>
        <p:spPr>
          <a:xfrm>
            <a:off x="306720" y="1542960"/>
            <a:ext cx="6048000" cy="770040"/>
          </a:xfrm>
          <a:prstGeom prst="rect">
            <a:avLst/>
          </a:prstGeom>
          <a:noFill/>
          <a:ln>
            <a:noFill/>
          </a:ln>
        </p:spPr>
        <p:txBody>
          <a:bodyPr lIns="90000" tIns="45000" rIns="90000" bIns="45000"/>
          <a:lstStyle/>
          <a:p>
            <a:r>
              <a:rPr lang="en-AU" sz="2400" b="0" strike="noStrike" spc="-1">
                <a:solidFill>
                  <a:srgbClr val="000000"/>
                </a:solidFill>
                <a:uFill>
                  <a:solidFill>
                    <a:srgbClr val="FFFFFF"/>
                  </a:solidFill>
                </a:uFill>
                <a:latin typeface="Arial"/>
              </a:rPr>
              <a:t>How can we solve this smoking problem?</a:t>
            </a:r>
            <a:endParaRPr lang="en-AU" sz="1800" b="0" strike="noStrike" spc="-1">
              <a:solidFill>
                <a:srgbClr val="000000"/>
              </a:solidFill>
              <a:uFill>
                <a:solidFill>
                  <a:srgbClr val="FFFFFF"/>
                </a:solidFill>
              </a:uFill>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TextShape 1"/>
          <p:cNvSpPr txBox="1"/>
          <p:nvPr/>
        </p:nvSpPr>
        <p:spPr>
          <a:xfrm>
            <a:off x="504000" y="361440"/>
            <a:ext cx="9071640" cy="1728000"/>
          </a:xfrm>
          <a:prstGeom prst="rect">
            <a:avLst/>
          </a:prstGeom>
          <a:noFill/>
          <a:ln>
            <a:noFill/>
          </a:ln>
        </p:spPr>
        <p:txBody>
          <a:bodyPr lIns="0" tIns="0" rIns="0" bIns="0" anchor="ctr"/>
          <a:lstStyle/>
          <a:p>
            <a:pPr algn="ctr"/>
            <a:r>
              <a:rPr lang="en-AU" sz="4400" b="0" strike="noStrike" spc="-1">
                <a:solidFill>
                  <a:srgbClr val="000000"/>
                </a:solidFill>
                <a:uFill>
                  <a:solidFill>
                    <a:srgbClr val="FFFFFF"/>
                  </a:solidFill>
                </a:uFill>
                <a:latin typeface="Arial"/>
              </a:rPr>
              <a:t>Experiments 
</a:t>
            </a:r>
          </a:p>
        </p:txBody>
      </p:sp>
      <p:sp>
        <p:nvSpPr>
          <p:cNvPr id="307" name="TextShape 2"/>
          <p:cNvSpPr txBox="1"/>
          <p:nvPr/>
        </p:nvSpPr>
        <p:spPr>
          <a:xfrm>
            <a:off x="126720" y="2664000"/>
            <a:ext cx="3329280" cy="3828600"/>
          </a:xfrm>
          <a:prstGeom prst="rect">
            <a:avLst/>
          </a:prstGeom>
          <a:noFill/>
          <a:ln>
            <a:noFill/>
          </a:ln>
        </p:spPr>
        <p:txBody>
          <a:bodyPr lIns="90000" tIns="45000" rIns="90000" bIns="45000"/>
          <a:lstStyle/>
          <a:p>
            <a:r>
              <a:rPr lang="en-AU" sz="2400" b="0" i="1" strike="noStrike" spc="-1">
                <a:solidFill>
                  <a:srgbClr val="000000"/>
                </a:solidFill>
                <a:uFill>
                  <a:solidFill>
                    <a:srgbClr val="FFFFFF"/>
                  </a:solidFill>
                </a:uFill>
                <a:latin typeface="Arial"/>
              </a:rPr>
              <a:t>“We think that everyone might benefit if the most radical protagonists of evidence based medicine organised and participated in a double blind, randomised, placebo controlled, crossover trial of the parachute.”</a:t>
            </a:r>
            <a:endParaRPr lang="en-AU" sz="1800" b="0" strike="noStrike" spc="-1">
              <a:solidFill>
                <a:srgbClr val="000000"/>
              </a:solidFill>
              <a:uFill>
                <a:solidFill>
                  <a:srgbClr val="FFFFFF"/>
                </a:solidFill>
              </a:uFill>
              <a:latin typeface="Arial"/>
            </a:endParaRPr>
          </a:p>
        </p:txBody>
      </p:sp>
      <p:sp>
        <p:nvSpPr>
          <p:cNvPr id="308" name="TextShape 3"/>
          <p:cNvSpPr txBox="1"/>
          <p:nvPr/>
        </p:nvSpPr>
        <p:spPr>
          <a:xfrm>
            <a:off x="144000" y="1584000"/>
            <a:ext cx="10008000" cy="1008360"/>
          </a:xfrm>
          <a:prstGeom prst="rect">
            <a:avLst/>
          </a:prstGeom>
          <a:noFill/>
          <a:ln>
            <a:noFill/>
          </a:ln>
        </p:spPr>
        <p:txBody>
          <a:bodyPr lIns="90000" tIns="45000" rIns="90000" bIns="45000"/>
          <a:lstStyle/>
          <a:p>
            <a:r>
              <a:rPr lang="en-AU" sz="2200" b="1" strike="noStrike" spc="-1">
                <a:solidFill>
                  <a:srgbClr val="000000"/>
                </a:solidFill>
                <a:uFill>
                  <a:solidFill>
                    <a:srgbClr val="FFFFFF"/>
                  </a:solidFill>
                </a:uFill>
                <a:latin typeface="Arial"/>
              </a:rPr>
              <a:t>Parachute use to prevent death and major trauma related to gravitational challenge: systematic review of randomised controlled trials</a:t>
            </a:r>
            <a:endParaRPr lang="en-AU" sz="1800" b="0" strike="noStrike" spc="-1">
              <a:solidFill>
                <a:srgbClr val="000000"/>
              </a:solidFill>
              <a:uFill>
                <a:solidFill>
                  <a:srgbClr val="FFFFFF"/>
                </a:solidFill>
              </a:uFill>
              <a:latin typeface="Arial"/>
            </a:endParaRPr>
          </a:p>
          <a:p>
            <a:endParaRPr lang="en-AU" sz="1800" b="0" strike="noStrike" spc="-1">
              <a:solidFill>
                <a:srgbClr val="000000"/>
              </a:solidFill>
              <a:uFill>
                <a:solidFill>
                  <a:srgbClr val="FFFFFF"/>
                </a:solidFill>
              </a:uFill>
              <a:latin typeface="Arial"/>
            </a:endParaRPr>
          </a:p>
        </p:txBody>
      </p:sp>
      <p:pic>
        <p:nvPicPr>
          <p:cNvPr id="309" name="Picture 308"/>
          <p:cNvPicPr/>
          <p:nvPr/>
        </p:nvPicPr>
        <p:blipFill>
          <a:blip r:embed="rId3"/>
          <a:stretch/>
        </p:blipFill>
        <p:spPr>
          <a:xfrm>
            <a:off x="3528000" y="2592000"/>
            <a:ext cx="6229440" cy="4468680"/>
          </a:xfrm>
          <a:prstGeom prst="rect">
            <a:avLst/>
          </a:prstGeom>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TextShape 1"/>
          <p:cNvSpPr txBox="1"/>
          <p:nvPr/>
        </p:nvSpPr>
        <p:spPr>
          <a:xfrm>
            <a:off x="504000" y="72000"/>
            <a:ext cx="9071640" cy="1728000"/>
          </a:xfrm>
          <a:prstGeom prst="rect">
            <a:avLst/>
          </a:prstGeom>
          <a:noFill/>
          <a:ln>
            <a:noFill/>
          </a:ln>
        </p:spPr>
        <p:txBody>
          <a:bodyPr lIns="0" tIns="0" rIns="0" bIns="0" anchor="ctr"/>
          <a:lstStyle/>
          <a:p>
            <a:pPr algn="ctr"/>
            <a:r>
              <a:rPr lang="en-AU" sz="4400" b="0" strike="noStrike" spc="-1">
                <a:solidFill>
                  <a:srgbClr val="000000"/>
                </a:solidFill>
                <a:uFill>
                  <a:solidFill>
                    <a:srgbClr val="FFFFFF"/>
                  </a:solidFill>
                </a:uFill>
                <a:latin typeface="Arial"/>
              </a:rPr>
              <a:t>Adjusting for confounding
</a:t>
            </a:r>
          </a:p>
        </p:txBody>
      </p:sp>
      <p:sp>
        <p:nvSpPr>
          <p:cNvPr id="311" name="CustomShape 2"/>
          <p:cNvSpPr/>
          <p:nvPr/>
        </p:nvSpPr>
        <p:spPr>
          <a:xfrm>
            <a:off x="5184000" y="2157120"/>
            <a:ext cx="1008000" cy="36288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Cancer</a:t>
            </a:r>
          </a:p>
        </p:txBody>
      </p:sp>
      <p:sp>
        <p:nvSpPr>
          <p:cNvPr id="312" name="CustomShape 3"/>
          <p:cNvSpPr/>
          <p:nvPr/>
        </p:nvSpPr>
        <p:spPr>
          <a:xfrm>
            <a:off x="3168000" y="2157120"/>
            <a:ext cx="955080" cy="36288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Smoking</a:t>
            </a:r>
          </a:p>
        </p:txBody>
      </p:sp>
      <p:sp>
        <p:nvSpPr>
          <p:cNvPr id="313" name="CustomShape 4"/>
          <p:cNvSpPr/>
          <p:nvPr/>
        </p:nvSpPr>
        <p:spPr>
          <a:xfrm>
            <a:off x="4069800" y="1224000"/>
            <a:ext cx="1008000" cy="36288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Genetics</a:t>
            </a:r>
          </a:p>
        </p:txBody>
      </p:sp>
      <p:sp>
        <p:nvSpPr>
          <p:cNvPr id="314" name="Line 5"/>
          <p:cNvSpPr/>
          <p:nvPr/>
        </p:nvSpPr>
        <p:spPr>
          <a:xfrm flipH="1">
            <a:off x="3857760" y="1586880"/>
            <a:ext cx="477360" cy="5184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15" name="Line 6"/>
          <p:cNvSpPr/>
          <p:nvPr/>
        </p:nvSpPr>
        <p:spPr>
          <a:xfrm>
            <a:off x="4918680" y="1586880"/>
            <a:ext cx="477360" cy="5184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16" name="Line 7"/>
          <p:cNvSpPr/>
          <p:nvPr/>
        </p:nvSpPr>
        <p:spPr>
          <a:xfrm>
            <a:off x="4176000" y="2312640"/>
            <a:ext cx="901800"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pic>
        <p:nvPicPr>
          <p:cNvPr id="317" name="Picture 316"/>
          <p:cNvPicPr/>
          <p:nvPr/>
        </p:nvPicPr>
        <p:blipFill>
          <a:blip r:embed="rId3"/>
          <a:stretch/>
        </p:blipFill>
        <p:spPr>
          <a:xfrm>
            <a:off x="860040" y="3096000"/>
            <a:ext cx="8643960" cy="4163400"/>
          </a:xfrm>
          <a:prstGeom prst="rect">
            <a:avLst/>
          </a:prstGeom>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TextShape 1"/>
          <p:cNvSpPr txBox="1"/>
          <p:nvPr/>
        </p:nvSpPr>
        <p:spPr>
          <a:xfrm>
            <a:off x="504000" y="72000"/>
            <a:ext cx="9071640" cy="1728000"/>
          </a:xfrm>
          <a:prstGeom prst="rect">
            <a:avLst/>
          </a:prstGeom>
          <a:noFill/>
          <a:ln>
            <a:noFill/>
          </a:ln>
        </p:spPr>
        <p:txBody>
          <a:bodyPr lIns="0" tIns="0" rIns="0" bIns="0" anchor="ctr"/>
          <a:lstStyle/>
          <a:p>
            <a:pPr algn="ctr"/>
            <a:r>
              <a:rPr lang="en-AU" sz="4400" b="0" strike="noStrike" spc="-1">
                <a:solidFill>
                  <a:srgbClr val="000000"/>
                </a:solidFill>
                <a:uFill>
                  <a:solidFill>
                    <a:srgbClr val="FFFFFF"/>
                  </a:solidFill>
                </a:uFill>
                <a:latin typeface="Arial"/>
              </a:rPr>
              <a:t>Adjusting for confounding variables
</a:t>
            </a:r>
          </a:p>
        </p:txBody>
      </p:sp>
      <p:pic>
        <p:nvPicPr>
          <p:cNvPr id="319" name="Picture 318"/>
          <p:cNvPicPr/>
          <p:nvPr/>
        </p:nvPicPr>
        <p:blipFill>
          <a:blip r:embed="rId3"/>
          <a:stretch/>
        </p:blipFill>
        <p:spPr>
          <a:xfrm>
            <a:off x="576000" y="924480"/>
            <a:ext cx="8856000" cy="6563520"/>
          </a:xfrm>
          <a:prstGeom prst="rect">
            <a:avLst/>
          </a:prstGeom>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TextShape 1"/>
          <p:cNvSpPr txBox="1"/>
          <p:nvPr/>
        </p:nvSpPr>
        <p:spPr>
          <a:xfrm>
            <a:off x="504000" y="72000"/>
            <a:ext cx="9071640" cy="1728000"/>
          </a:xfrm>
          <a:prstGeom prst="rect">
            <a:avLst/>
          </a:prstGeom>
          <a:noFill/>
          <a:ln>
            <a:noFill/>
          </a:ln>
        </p:spPr>
        <p:txBody>
          <a:bodyPr lIns="0" tIns="0" rIns="0" bIns="0" anchor="ctr"/>
          <a:lstStyle/>
          <a:p>
            <a:pPr algn="ctr"/>
            <a:r>
              <a:rPr lang="en-AU" sz="4400" b="0" strike="noStrike" spc="-1">
                <a:solidFill>
                  <a:srgbClr val="000000"/>
                </a:solidFill>
                <a:uFill>
                  <a:solidFill>
                    <a:srgbClr val="FFFFFF"/>
                  </a:solidFill>
                </a:uFill>
                <a:latin typeface="Arial"/>
              </a:rPr>
              <a:t>Which variables do you adjust for?
</a:t>
            </a:r>
          </a:p>
        </p:txBody>
      </p:sp>
      <p:sp>
        <p:nvSpPr>
          <p:cNvPr id="321" name="CustomShape 2"/>
          <p:cNvSpPr/>
          <p:nvPr/>
        </p:nvSpPr>
        <p:spPr>
          <a:xfrm>
            <a:off x="7200000" y="3816000"/>
            <a:ext cx="504000" cy="504000"/>
          </a:xfrm>
          <a:prstGeom prst="ellipse">
            <a:avLst/>
          </a:prstGeom>
          <a:solidFill>
            <a:srgbClr val="000000"/>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Y</a:t>
            </a:r>
          </a:p>
        </p:txBody>
      </p:sp>
      <p:sp>
        <p:nvSpPr>
          <p:cNvPr id="322" name="CustomShape 3"/>
          <p:cNvSpPr/>
          <p:nvPr/>
        </p:nvSpPr>
        <p:spPr>
          <a:xfrm>
            <a:off x="3672000" y="3816000"/>
            <a:ext cx="576000" cy="504000"/>
          </a:xfrm>
          <a:prstGeom prst="ellipse">
            <a:avLst/>
          </a:prstGeom>
          <a:solidFill>
            <a:srgbClr val="000000"/>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X</a:t>
            </a:r>
          </a:p>
        </p:txBody>
      </p:sp>
      <p:sp>
        <p:nvSpPr>
          <p:cNvPr id="323" name="Line 4"/>
          <p:cNvSpPr/>
          <p:nvPr/>
        </p:nvSpPr>
        <p:spPr>
          <a:xfrm>
            <a:off x="4392000" y="4104000"/>
            <a:ext cx="792000"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24" name="CustomShape 5"/>
          <p:cNvSpPr/>
          <p:nvPr/>
        </p:nvSpPr>
        <p:spPr>
          <a:xfrm>
            <a:off x="5328000" y="2592000"/>
            <a:ext cx="576000" cy="504000"/>
          </a:xfrm>
          <a:prstGeom prst="ellipse">
            <a:avLst/>
          </a:prstGeom>
          <a:solidFill>
            <a:srgbClr val="66FF00"/>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D</a:t>
            </a:r>
          </a:p>
        </p:txBody>
      </p:sp>
      <p:sp>
        <p:nvSpPr>
          <p:cNvPr id="325" name="Line 6"/>
          <p:cNvSpPr/>
          <p:nvPr/>
        </p:nvSpPr>
        <p:spPr>
          <a:xfrm flipH="1">
            <a:off x="4248000" y="3024000"/>
            <a:ext cx="1080000" cy="792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26" name="Line 7"/>
          <p:cNvSpPr/>
          <p:nvPr/>
        </p:nvSpPr>
        <p:spPr>
          <a:xfrm>
            <a:off x="5904000" y="3024000"/>
            <a:ext cx="1224000" cy="936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27" name="CustomShape 8"/>
          <p:cNvSpPr/>
          <p:nvPr/>
        </p:nvSpPr>
        <p:spPr>
          <a:xfrm>
            <a:off x="7632000" y="2952000"/>
            <a:ext cx="576000" cy="504000"/>
          </a:xfrm>
          <a:prstGeom prst="ellipse">
            <a:avLst/>
          </a:prstGeom>
          <a:solidFill>
            <a:srgbClr val="00CCCC"/>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E</a:t>
            </a:r>
          </a:p>
        </p:txBody>
      </p:sp>
      <p:sp>
        <p:nvSpPr>
          <p:cNvPr id="328" name="Line 9"/>
          <p:cNvSpPr/>
          <p:nvPr/>
        </p:nvSpPr>
        <p:spPr>
          <a:xfrm flipH="1">
            <a:off x="7560000" y="3456000"/>
            <a:ext cx="216000" cy="360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29" name="CustomShape 10"/>
          <p:cNvSpPr/>
          <p:nvPr/>
        </p:nvSpPr>
        <p:spPr>
          <a:xfrm>
            <a:off x="2952000" y="2952000"/>
            <a:ext cx="576000" cy="504000"/>
          </a:xfrm>
          <a:prstGeom prst="ellipse">
            <a:avLst/>
          </a:prstGeom>
          <a:solidFill>
            <a:srgbClr val="FF9900"/>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F</a:t>
            </a:r>
          </a:p>
        </p:txBody>
      </p:sp>
      <p:sp>
        <p:nvSpPr>
          <p:cNvPr id="330" name="Line 11"/>
          <p:cNvSpPr/>
          <p:nvPr/>
        </p:nvSpPr>
        <p:spPr>
          <a:xfrm>
            <a:off x="3456000" y="3456000"/>
            <a:ext cx="288000" cy="360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31" name="CustomShape 12"/>
          <p:cNvSpPr/>
          <p:nvPr/>
        </p:nvSpPr>
        <p:spPr>
          <a:xfrm>
            <a:off x="5256000" y="3816000"/>
            <a:ext cx="576000" cy="504000"/>
          </a:xfrm>
          <a:prstGeom prst="ellipse">
            <a:avLst/>
          </a:prstGeom>
          <a:solidFill>
            <a:srgbClr val="FF3333"/>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G</a:t>
            </a:r>
          </a:p>
        </p:txBody>
      </p:sp>
      <p:sp>
        <p:nvSpPr>
          <p:cNvPr id="332" name="Line 13"/>
          <p:cNvSpPr/>
          <p:nvPr/>
        </p:nvSpPr>
        <p:spPr>
          <a:xfrm>
            <a:off x="5976000" y="4104000"/>
            <a:ext cx="1080000"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33" name="TextShape 14"/>
          <p:cNvSpPr txBox="1"/>
          <p:nvPr/>
        </p:nvSpPr>
        <p:spPr>
          <a:xfrm>
            <a:off x="576000" y="1656000"/>
            <a:ext cx="2808000" cy="1626120"/>
          </a:xfrm>
          <a:prstGeom prst="rect">
            <a:avLst/>
          </a:prstGeom>
          <a:noFill/>
          <a:ln>
            <a:noFill/>
          </a:ln>
        </p:spPr>
        <p:txBody>
          <a:bodyPr lIns="90000" tIns="45000" rIns="90000" bIns="45000"/>
          <a:lstStyle/>
          <a:p>
            <a:r>
              <a:rPr lang="en-AU" sz="1800" b="1" u="sng" strike="noStrike" spc="-1">
                <a:solidFill>
                  <a:srgbClr val="000000"/>
                </a:solidFill>
                <a:uFill>
                  <a:solidFill>
                    <a:srgbClr val="FFFFFF"/>
                  </a:solidFill>
                </a:uFill>
                <a:latin typeface="Arial"/>
              </a:rPr>
              <a:t>Should you adjust?</a:t>
            </a:r>
            <a:endParaRPr lang="en-AU" sz="1800" b="0" strike="noStrike" spc="-1">
              <a:solidFill>
                <a:srgbClr val="000000"/>
              </a:solidFill>
              <a:uFill>
                <a:solidFill>
                  <a:srgbClr val="FFFFFF"/>
                </a:solidFill>
              </a:uFill>
              <a:latin typeface="Arial"/>
            </a:endParaRPr>
          </a:p>
          <a:p>
            <a:r>
              <a:rPr lang="en-AU" sz="1800" b="0" strike="noStrike" spc="-1">
                <a:solidFill>
                  <a:srgbClr val="66FF00"/>
                </a:solidFill>
                <a:uFill>
                  <a:solidFill>
                    <a:srgbClr val="FFFFFF"/>
                  </a:solidFill>
                </a:uFill>
                <a:latin typeface="Arial"/>
              </a:rPr>
              <a:t>Yes definitely</a:t>
            </a:r>
            <a:endParaRPr lang="en-AU" sz="1800" b="0" strike="noStrike" spc="-1">
              <a:solidFill>
                <a:srgbClr val="000000"/>
              </a:solidFill>
              <a:uFill>
                <a:solidFill>
                  <a:srgbClr val="FFFFFF"/>
                </a:solidFill>
              </a:uFill>
              <a:latin typeface="Arial"/>
            </a:endParaRPr>
          </a:p>
          <a:p>
            <a:r>
              <a:rPr lang="en-AU" sz="1800" b="0" strike="noStrike" spc="-1">
                <a:solidFill>
                  <a:srgbClr val="00CCCC"/>
                </a:solidFill>
                <a:uFill>
                  <a:solidFill>
                    <a:srgbClr val="FFFFFF"/>
                  </a:solidFill>
                </a:uFill>
                <a:latin typeface="Arial"/>
              </a:rPr>
              <a:t>Probably</a:t>
            </a:r>
            <a:endParaRPr lang="en-AU" sz="1800" b="0" strike="noStrike" spc="-1">
              <a:solidFill>
                <a:srgbClr val="000000"/>
              </a:solidFill>
              <a:uFill>
                <a:solidFill>
                  <a:srgbClr val="FFFFFF"/>
                </a:solidFill>
              </a:uFill>
              <a:latin typeface="Arial"/>
            </a:endParaRPr>
          </a:p>
          <a:p>
            <a:r>
              <a:rPr lang="en-AU" sz="1800" b="0" strike="noStrike" spc="-1">
                <a:solidFill>
                  <a:srgbClr val="FF9900"/>
                </a:solidFill>
                <a:uFill>
                  <a:solidFill>
                    <a:srgbClr val="FFFFFF"/>
                  </a:solidFill>
                </a:uFill>
                <a:latin typeface="Arial"/>
              </a:rPr>
              <a:t>Probably not</a:t>
            </a:r>
            <a:endParaRPr lang="en-AU" sz="1800" b="0" strike="noStrike" spc="-1">
              <a:solidFill>
                <a:srgbClr val="000000"/>
              </a:solidFill>
              <a:uFill>
                <a:solidFill>
                  <a:srgbClr val="FFFFFF"/>
                </a:solidFill>
              </a:uFill>
              <a:latin typeface="Arial"/>
            </a:endParaRPr>
          </a:p>
          <a:p>
            <a:r>
              <a:rPr lang="en-AU" sz="1800" b="0" strike="noStrike" spc="-1">
                <a:solidFill>
                  <a:srgbClr val="FF0000"/>
                </a:solidFill>
                <a:uFill>
                  <a:solidFill>
                    <a:srgbClr val="FFFFFF"/>
                  </a:solidFill>
                </a:uFill>
                <a:latin typeface="Arial"/>
              </a:rPr>
              <a:t>Definitely not</a:t>
            </a:r>
            <a:endParaRPr lang="en-AU" sz="1800" b="0" strike="noStrike" spc="-1">
              <a:solidFill>
                <a:srgbClr val="000000"/>
              </a:solidFill>
              <a:uFill>
                <a:solidFill>
                  <a:srgbClr val="FFFFFF"/>
                </a:solidFill>
              </a:uFill>
              <a:latin typeface="Arial"/>
            </a:endParaRPr>
          </a:p>
          <a:p>
            <a:endParaRPr lang="en-AU" sz="1800" b="0" strike="noStrike" spc="-1">
              <a:solidFill>
                <a:srgbClr val="000000"/>
              </a:solidFill>
              <a:uFill>
                <a:solidFill>
                  <a:srgbClr val="FFFFFF"/>
                </a:solidFill>
              </a:uFill>
              <a:latin typeface="Arial"/>
            </a:endParaRPr>
          </a:p>
        </p:txBody>
      </p:sp>
      <p:sp>
        <p:nvSpPr>
          <p:cNvPr id="334" name="CustomShape 15"/>
          <p:cNvSpPr/>
          <p:nvPr/>
        </p:nvSpPr>
        <p:spPr>
          <a:xfrm>
            <a:off x="5976000" y="4752000"/>
            <a:ext cx="576000" cy="504000"/>
          </a:xfrm>
          <a:prstGeom prst="ellipse">
            <a:avLst/>
          </a:prstGeom>
          <a:solidFill>
            <a:srgbClr val="FF3333"/>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H</a:t>
            </a:r>
          </a:p>
        </p:txBody>
      </p:sp>
      <p:sp>
        <p:nvSpPr>
          <p:cNvPr id="335" name="Line 16"/>
          <p:cNvSpPr/>
          <p:nvPr/>
        </p:nvSpPr>
        <p:spPr>
          <a:xfrm>
            <a:off x="5760000" y="4320000"/>
            <a:ext cx="360000" cy="432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TextShape 1"/>
          <p:cNvSpPr txBox="1"/>
          <p:nvPr/>
        </p:nvSpPr>
        <p:spPr>
          <a:xfrm>
            <a:off x="504000" y="0"/>
            <a:ext cx="9071640" cy="1728000"/>
          </a:xfrm>
          <a:prstGeom prst="rect">
            <a:avLst/>
          </a:prstGeom>
          <a:noFill/>
          <a:ln>
            <a:noFill/>
          </a:ln>
        </p:spPr>
        <p:txBody>
          <a:bodyPr lIns="0" tIns="0" rIns="0" bIns="0" anchor="ctr"/>
          <a:lstStyle/>
          <a:p>
            <a:pPr algn="ctr"/>
            <a:r>
              <a:rPr lang="en-AU" sz="4400" b="0" strike="noStrike" spc="-1">
                <a:solidFill>
                  <a:srgbClr val="000000"/>
                </a:solidFill>
                <a:uFill>
                  <a:solidFill>
                    <a:srgbClr val="FFFFFF"/>
                  </a:solidFill>
                </a:uFill>
                <a:latin typeface="Arial"/>
              </a:rPr>
              <a:t>Marketing mixed model example 
</a:t>
            </a:r>
          </a:p>
        </p:txBody>
      </p:sp>
      <p:sp>
        <p:nvSpPr>
          <p:cNvPr id="337" name="CustomShape 2"/>
          <p:cNvSpPr/>
          <p:nvPr/>
        </p:nvSpPr>
        <p:spPr>
          <a:xfrm>
            <a:off x="2232000" y="3384000"/>
            <a:ext cx="1368000" cy="648000"/>
          </a:xfrm>
          <a:prstGeom prst="ellipse">
            <a:avLst/>
          </a:prstGeom>
          <a:solidFill>
            <a:srgbClr val="B2B2B2"/>
          </a:solidFill>
          <a:ln>
            <a:solidFill>
              <a:srgbClr val="333333"/>
            </a:solidFill>
            <a:custDash/>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Creative</a:t>
            </a:r>
          </a:p>
          <a:p>
            <a:pPr algn="ctr"/>
            <a:r>
              <a:rPr lang="en-AU" sz="1800" b="0" strike="noStrike" spc="-1">
                <a:solidFill>
                  <a:srgbClr val="000000"/>
                </a:solidFill>
                <a:uFill>
                  <a:solidFill>
                    <a:srgbClr val="FFFFFF"/>
                  </a:solidFill>
                </a:uFill>
                <a:latin typeface="Arial"/>
              </a:rPr>
              <a:t>quality</a:t>
            </a:r>
          </a:p>
        </p:txBody>
      </p:sp>
      <p:sp>
        <p:nvSpPr>
          <p:cNvPr id="338" name="CustomShape 3"/>
          <p:cNvSpPr/>
          <p:nvPr/>
        </p:nvSpPr>
        <p:spPr>
          <a:xfrm>
            <a:off x="3672000" y="2664000"/>
            <a:ext cx="2880000" cy="504000"/>
          </a:xfrm>
          <a:prstGeom prst="ellipse">
            <a:avLst/>
          </a:prstGeom>
          <a:solidFill>
            <a:srgbClr val="B2B2B2"/>
          </a:solidFill>
          <a:ln>
            <a:solidFill>
              <a:srgbClr val="B2B2B2"/>
            </a:solidFill>
            <a:custDash/>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people exposed to ads</a:t>
            </a:r>
          </a:p>
        </p:txBody>
      </p:sp>
      <p:sp>
        <p:nvSpPr>
          <p:cNvPr id="339" name="CustomShape 4"/>
          <p:cNvSpPr/>
          <p:nvPr/>
        </p:nvSpPr>
        <p:spPr>
          <a:xfrm>
            <a:off x="3744000" y="1368000"/>
            <a:ext cx="2736000" cy="864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Media spend $</a:t>
            </a:r>
          </a:p>
          <a:p>
            <a:pPr algn="ctr"/>
            <a:r>
              <a:rPr lang="en-AU" sz="1800" b="0" strike="noStrike" spc="-1">
                <a:solidFill>
                  <a:srgbClr val="000000"/>
                </a:solidFill>
                <a:uFill>
                  <a:solidFill>
                    <a:srgbClr val="FFFFFF"/>
                  </a:solidFill>
                </a:uFill>
                <a:latin typeface="Arial"/>
              </a:rPr>
              <a:t>(excl. branded search)</a:t>
            </a:r>
          </a:p>
        </p:txBody>
      </p:sp>
      <p:sp>
        <p:nvSpPr>
          <p:cNvPr id="340" name="Line 5"/>
          <p:cNvSpPr/>
          <p:nvPr/>
        </p:nvSpPr>
        <p:spPr>
          <a:xfrm>
            <a:off x="5112000" y="2304000"/>
            <a:ext cx="0" cy="288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41" name="Line 6"/>
          <p:cNvSpPr/>
          <p:nvPr/>
        </p:nvSpPr>
        <p:spPr>
          <a:xfrm>
            <a:off x="5112000" y="3168000"/>
            <a:ext cx="0" cy="504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42" name="Line 7"/>
          <p:cNvSpPr/>
          <p:nvPr/>
        </p:nvSpPr>
        <p:spPr>
          <a:xfrm>
            <a:off x="3600000" y="3816000"/>
            <a:ext cx="288000" cy="216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43" name="CustomShape 8"/>
          <p:cNvSpPr/>
          <p:nvPr/>
        </p:nvSpPr>
        <p:spPr>
          <a:xfrm>
            <a:off x="6984000" y="2448000"/>
            <a:ext cx="1944000" cy="936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Tarps, GRPs, </a:t>
            </a:r>
          </a:p>
          <a:p>
            <a:pPr algn="ctr"/>
            <a:r>
              <a:rPr lang="en-AU" sz="1800" b="0" strike="noStrike" spc="-1">
                <a:solidFill>
                  <a:srgbClr val="000000"/>
                </a:solidFill>
                <a:uFill>
                  <a:solidFill>
                    <a:srgbClr val="FFFFFF"/>
                  </a:solidFill>
                </a:uFill>
                <a:latin typeface="Arial"/>
              </a:rPr>
              <a:t>impressions,...</a:t>
            </a:r>
          </a:p>
        </p:txBody>
      </p:sp>
      <p:sp>
        <p:nvSpPr>
          <p:cNvPr id="344" name="CustomShape 9"/>
          <p:cNvSpPr/>
          <p:nvPr/>
        </p:nvSpPr>
        <p:spPr>
          <a:xfrm>
            <a:off x="3888000" y="3672000"/>
            <a:ext cx="2448000" cy="1008000"/>
          </a:xfrm>
          <a:prstGeom prst="ellipse">
            <a:avLst/>
          </a:prstGeom>
          <a:solidFill>
            <a:srgbClr val="B2B2B2"/>
          </a:solidFill>
          <a:ln>
            <a:solidFill>
              <a:srgbClr val="333333"/>
            </a:solidFill>
            <a:custDash/>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peoples awareness</a:t>
            </a:r>
          </a:p>
          <a:p>
            <a:pPr algn="ctr"/>
            <a:r>
              <a:rPr lang="en-AU" sz="1800" b="0" strike="noStrike" spc="-1">
                <a:solidFill>
                  <a:srgbClr val="000000"/>
                </a:solidFill>
                <a:uFill>
                  <a:solidFill>
                    <a:srgbClr val="FFFFFF"/>
                  </a:solidFill>
                </a:uFill>
                <a:latin typeface="Arial"/>
              </a:rPr>
              <a:t>&amp; attitude to brand</a:t>
            </a:r>
          </a:p>
        </p:txBody>
      </p:sp>
      <p:sp>
        <p:nvSpPr>
          <p:cNvPr id="345" name="CustomShape 10"/>
          <p:cNvSpPr/>
          <p:nvPr/>
        </p:nvSpPr>
        <p:spPr>
          <a:xfrm>
            <a:off x="7128000" y="3888000"/>
            <a:ext cx="1800000" cy="576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Brand metrics</a:t>
            </a:r>
          </a:p>
        </p:txBody>
      </p:sp>
      <p:sp>
        <p:nvSpPr>
          <p:cNvPr id="346" name="Line 11"/>
          <p:cNvSpPr/>
          <p:nvPr/>
        </p:nvSpPr>
        <p:spPr>
          <a:xfrm>
            <a:off x="6408000" y="4176000"/>
            <a:ext cx="648000"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47" name="Line 12"/>
          <p:cNvSpPr/>
          <p:nvPr/>
        </p:nvSpPr>
        <p:spPr>
          <a:xfrm>
            <a:off x="6624000" y="2952000"/>
            <a:ext cx="360000"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48" name="CustomShape 13"/>
          <p:cNvSpPr/>
          <p:nvPr/>
        </p:nvSpPr>
        <p:spPr>
          <a:xfrm>
            <a:off x="3888000" y="4896000"/>
            <a:ext cx="2448000" cy="720000"/>
          </a:xfrm>
          <a:prstGeom prst="ellipse">
            <a:avLst/>
          </a:prstGeom>
          <a:solidFill>
            <a:srgbClr val="B2B2B2"/>
          </a:solidFill>
          <a:ln>
            <a:solidFill>
              <a:srgbClr val="333333"/>
            </a:solidFill>
            <a:custDash/>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people </a:t>
            </a:r>
          </a:p>
          <a:p>
            <a:pPr algn="ctr"/>
            <a:r>
              <a:rPr lang="en-AU" sz="1800" b="0" strike="noStrike" spc="-1">
                <a:solidFill>
                  <a:srgbClr val="000000"/>
                </a:solidFill>
                <a:uFill>
                  <a:solidFill>
                    <a:srgbClr val="FFFFFF"/>
                  </a:solidFill>
                </a:uFill>
                <a:latin typeface="Arial"/>
              </a:rPr>
              <a:t>considering buy</a:t>
            </a:r>
          </a:p>
        </p:txBody>
      </p:sp>
      <p:sp>
        <p:nvSpPr>
          <p:cNvPr id="349" name="CustomShape 14"/>
          <p:cNvSpPr/>
          <p:nvPr/>
        </p:nvSpPr>
        <p:spPr>
          <a:xfrm>
            <a:off x="4248000" y="5904000"/>
            <a:ext cx="1800000" cy="576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People quoting</a:t>
            </a:r>
          </a:p>
        </p:txBody>
      </p:sp>
      <p:sp>
        <p:nvSpPr>
          <p:cNvPr id="350" name="CustomShape 15"/>
          <p:cNvSpPr/>
          <p:nvPr/>
        </p:nvSpPr>
        <p:spPr>
          <a:xfrm>
            <a:off x="4248000" y="6768000"/>
            <a:ext cx="1800000" cy="576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Sales</a:t>
            </a:r>
          </a:p>
        </p:txBody>
      </p:sp>
      <p:sp>
        <p:nvSpPr>
          <p:cNvPr id="351" name="Line 16"/>
          <p:cNvSpPr/>
          <p:nvPr/>
        </p:nvSpPr>
        <p:spPr>
          <a:xfrm>
            <a:off x="6408000" y="5256000"/>
            <a:ext cx="432000"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52" name="CustomShape 17"/>
          <p:cNvSpPr/>
          <p:nvPr/>
        </p:nvSpPr>
        <p:spPr>
          <a:xfrm>
            <a:off x="6912000" y="4896000"/>
            <a:ext cx="1800000" cy="720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Consideration</a:t>
            </a:r>
          </a:p>
          <a:p>
            <a:pPr algn="ctr"/>
            <a:r>
              <a:rPr lang="en-AU" sz="1800" b="0" strike="noStrike" spc="-1">
                <a:solidFill>
                  <a:srgbClr val="000000"/>
                </a:solidFill>
                <a:uFill>
                  <a:solidFill>
                    <a:srgbClr val="FFFFFF"/>
                  </a:solidFill>
                </a:uFill>
                <a:latin typeface="Arial"/>
              </a:rPr>
              <a:t>metrics</a:t>
            </a:r>
          </a:p>
        </p:txBody>
      </p:sp>
      <p:sp>
        <p:nvSpPr>
          <p:cNvPr id="353" name="CustomShape 18"/>
          <p:cNvSpPr/>
          <p:nvPr/>
        </p:nvSpPr>
        <p:spPr>
          <a:xfrm>
            <a:off x="1944000" y="5760000"/>
            <a:ext cx="1800000" cy="720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Branded</a:t>
            </a:r>
          </a:p>
          <a:p>
            <a:pPr algn="ctr"/>
            <a:r>
              <a:rPr lang="en-AU" sz="1800" b="0" strike="noStrike" spc="-1">
                <a:solidFill>
                  <a:srgbClr val="000000"/>
                </a:solidFill>
                <a:uFill>
                  <a:solidFill>
                    <a:srgbClr val="FFFFFF"/>
                  </a:solidFill>
                </a:uFill>
                <a:latin typeface="Arial"/>
              </a:rPr>
              <a:t>Search $</a:t>
            </a:r>
          </a:p>
        </p:txBody>
      </p:sp>
      <p:sp>
        <p:nvSpPr>
          <p:cNvPr id="354" name="Line 19"/>
          <p:cNvSpPr/>
          <p:nvPr/>
        </p:nvSpPr>
        <p:spPr>
          <a:xfrm flipH="1">
            <a:off x="3528000" y="5400000"/>
            <a:ext cx="360000" cy="432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55" name="Line 20"/>
          <p:cNvSpPr/>
          <p:nvPr/>
        </p:nvSpPr>
        <p:spPr>
          <a:xfrm>
            <a:off x="5112000" y="5616000"/>
            <a:ext cx="0" cy="288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56" name="Line 21"/>
          <p:cNvSpPr/>
          <p:nvPr/>
        </p:nvSpPr>
        <p:spPr>
          <a:xfrm>
            <a:off x="5184000" y="6480000"/>
            <a:ext cx="0" cy="288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57" name="Line 22"/>
          <p:cNvSpPr/>
          <p:nvPr/>
        </p:nvSpPr>
        <p:spPr>
          <a:xfrm>
            <a:off x="5112000" y="4680000"/>
            <a:ext cx="0" cy="216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58" name="Line 23"/>
          <p:cNvSpPr/>
          <p:nvPr/>
        </p:nvSpPr>
        <p:spPr>
          <a:xfrm>
            <a:off x="3744000" y="6192000"/>
            <a:ext cx="432000"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59" name="CustomShape 24"/>
          <p:cNvSpPr/>
          <p:nvPr/>
        </p:nvSpPr>
        <p:spPr>
          <a:xfrm>
            <a:off x="6480000" y="6264000"/>
            <a:ext cx="1800000" cy="432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Relative pricing</a:t>
            </a:r>
          </a:p>
        </p:txBody>
      </p:sp>
      <p:sp>
        <p:nvSpPr>
          <p:cNvPr id="360" name="Line 25"/>
          <p:cNvSpPr/>
          <p:nvPr/>
        </p:nvSpPr>
        <p:spPr>
          <a:xfrm flipH="1">
            <a:off x="6048000" y="6624000"/>
            <a:ext cx="432000" cy="288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61" name="CustomShape 26"/>
          <p:cNvSpPr/>
          <p:nvPr/>
        </p:nvSpPr>
        <p:spPr>
          <a:xfrm>
            <a:off x="6912360" y="4896360"/>
            <a:ext cx="1800000" cy="720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Consideration</a:t>
            </a:r>
          </a:p>
          <a:p>
            <a:pPr algn="ctr"/>
            <a:r>
              <a:rPr lang="en-AU" sz="1800" b="0" strike="noStrike" spc="-1">
                <a:solidFill>
                  <a:srgbClr val="000000"/>
                </a:solidFill>
                <a:uFill>
                  <a:solidFill>
                    <a:srgbClr val="FFFFFF"/>
                  </a:solidFill>
                </a:uFill>
                <a:latin typeface="Arial"/>
              </a:rPr>
              <a:t>metrics</a:t>
            </a:r>
          </a:p>
        </p:txBody>
      </p:sp>
      <p:sp>
        <p:nvSpPr>
          <p:cNvPr id="362" name="CustomShape 27"/>
          <p:cNvSpPr/>
          <p:nvPr/>
        </p:nvSpPr>
        <p:spPr>
          <a:xfrm>
            <a:off x="1584000" y="4464000"/>
            <a:ext cx="1944000" cy="864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Unemployment</a:t>
            </a:r>
          </a:p>
          <a:p>
            <a:pPr algn="ctr"/>
            <a:r>
              <a:rPr lang="en-AU" sz="1800" b="0" strike="noStrike" spc="-1">
                <a:solidFill>
                  <a:srgbClr val="000000"/>
                </a:solidFill>
                <a:uFill>
                  <a:solidFill>
                    <a:srgbClr val="FFFFFF"/>
                  </a:solidFill>
                </a:uFill>
                <a:latin typeface="Arial"/>
              </a:rPr>
              <a:t>etc,</a:t>
            </a:r>
          </a:p>
        </p:txBody>
      </p:sp>
      <p:sp>
        <p:nvSpPr>
          <p:cNvPr id="363" name="Line 28"/>
          <p:cNvSpPr/>
          <p:nvPr/>
        </p:nvSpPr>
        <p:spPr>
          <a:xfrm>
            <a:off x="3528000" y="4968000"/>
            <a:ext cx="432000" cy="144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64" name="CustomShape 29"/>
          <p:cNvSpPr/>
          <p:nvPr/>
        </p:nvSpPr>
        <p:spPr>
          <a:xfrm>
            <a:off x="1152000" y="2376000"/>
            <a:ext cx="2232000" cy="576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Competitor spend $</a:t>
            </a:r>
          </a:p>
        </p:txBody>
      </p:sp>
      <p:sp>
        <p:nvSpPr>
          <p:cNvPr id="365" name="Line 30"/>
          <p:cNvSpPr/>
          <p:nvPr/>
        </p:nvSpPr>
        <p:spPr>
          <a:xfrm>
            <a:off x="3456000" y="2664000"/>
            <a:ext cx="504000" cy="72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66" name="Line 31"/>
          <p:cNvSpPr/>
          <p:nvPr/>
        </p:nvSpPr>
        <p:spPr>
          <a:xfrm>
            <a:off x="3240000" y="2952000"/>
            <a:ext cx="936000" cy="864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67" name="CustomShape 32"/>
          <p:cNvSpPr/>
          <p:nvPr/>
        </p:nvSpPr>
        <p:spPr>
          <a:xfrm>
            <a:off x="2088000" y="1080000"/>
            <a:ext cx="1080000" cy="504000"/>
          </a:xfrm>
          <a:prstGeom prst="ellipse">
            <a:avLst/>
          </a:prstGeom>
          <a:solidFill>
            <a:srgbClr val="B2B2B2"/>
          </a:solidFill>
          <a:ln>
            <a:solidFill>
              <a:srgbClr val="B2B2B2"/>
            </a:solidFill>
            <a:custDash/>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a:t>
            </a:r>
          </a:p>
        </p:txBody>
      </p:sp>
      <p:sp>
        <p:nvSpPr>
          <p:cNvPr id="368" name="Line 33"/>
          <p:cNvSpPr/>
          <p:nvPr/>
        </p:nvSpPr>
        <p:spPr>
          <a:xfrm>
            <a:off x="3240000" y="1368000"/>
            <a:ext cx="576000" cy="216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69" name="Line 34"/>
          <p:cNvSpPr/>
          <p:nvPr/>
        </p:nvSpPr>
        <p:spPr>
          <a:xfrm flipV="1">
            <a:off x="1800000" y="1368000"/>
            <a:ext cx="216000" cy="360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370" name="Line 35"/>
          <p:cNvSpPr/>
          <p:nvPr/>
        </p:nvSpPr>
        <p:spPr>
          <a:xfrm flipH="1">
            <a:off x="1944000" y="1512000"/>
            <a:ext cx="216000" cy="360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TextShape 1"/>
          <p:cNvSpPr txBox="1"/>
          <p:nvPr/>
        </p:nvSpPr>
        <p:spPr>
          <a:xfrm>
            <a:off x="504000" y="72000"/>
            <a:ext cx="9071640" cy="1728000"/>
          </a:xfrm>
          <a:prstGeom prst="rect">
            <a:avLst/>
          </a:prstGeom>
          <a:noFill/>
          <a:ln>
            <a:noFill/>
          </a:ln>
        </p:spPr>
        <p:txBody>
          <a:bodyPr lIns="0" tIns="0" rIns="0" bIns="0" anchor="ctr"/>
          <a:lstStyle/>
          <a:p>
            <a:pPr algn="ctr"/>
            <a:r>
              <a:rPr lang="en-AU" sz="4400" b="0" strike="noStrike" spc="-1">
                <a:solidFill>
                  <a:srgbClr val="000000"/>
                </a:solidFill>
                <a:uFill>
                  <a:solidFill>
                    <a:srgbClr val="FFFFFF"/>
                  </a:solidFill>
                </a:uFill>
                <a:latin typeface="Arial"/>
              </a:rPr>
              <a:t>Regression is causal inference?
</a:t>
            </a:r>
          </a:p>
        </p:txBody>
      </p:sp>
      <p:sp>
        <p:nvSpPr>
          <p:cNvPr id="372" name="Freeform 2"/>
          <p:cNvSpPr/>
          <p:nvPr/>
        </p:nvSpPr>
        <p:spPr>
          <a:xfrm>
            <a:off x="1236240" y="1663920"/>
            <a:ext cx="259560" cy="243360"/>
          </a:xfrm>
          <a:custGeom>
            <a:avLst/>
            <a:gdLst/>
            <a:ahLst/>
            <a:cxnLst/>
            <a:rect l="0" t="0" r="r" b="b"/>
            <a:pathLst>
              <a:path w="721" h="676">
                <a:moveTo>
                  <a:pt x="554" y="112"/>
                </a:moveTo>
                <a:lnTo>
                  <a:pt x="568" y="98"/>
                </a:lnTo>
                <a:cubicBezTo>
                  <a:pt x="599" y="70"/>
                  <a:pt x="630" y="36"/>
                  <a:pt x="697" y="31"/>
                </a:cubicBezTo>
                <a:cubicBezTo>
                  <a:pt x="708" y="31"/>
                  <a:pt x="720" y="31"/>
                  <a:pt x="720" y="11"/>
                </a:cubicBezTo>
                <a:cubicBezTo>
                  <a:pt x="720" y="3"/>
                  <a:pt x="714" y="0"/>
                  <a:pt x="706" y="0"/>
                </a:cubicBezTo>
                <a:cubicBezTo>
                  <a:pt x="680" y="0"/>
                  <a:pt x="652" y="3"/>
                  <a:pt x="624" y="3"/>
                </a:cubicBezTo>
                <a:cubicBezTo>
                  <a:pt x="591" y="3"/>
                  <a:pt x="557" y="0"/>
                  <a:pt x="526" y="0"/>
                </a:cubicBezTo>
                <a:cubicBezTo>
                  <a:pt x="521" y="0"/>
                  <a:pt x="507" y="0"/>
                  <a:pt x="507" y="20"/>
                </a:cubicBezTo>
                <a:cubicBezTo>
                  <a:pt x="507" y="31"/>
                  <a:pt x="518" y="31"/>
                  <a:pt x="521" y="31"/>
                </a:cubicBezTo>
                <a:cubicBezTo>
                  <a:pt x="529" y="31"/>
                  <a:pt x="557" y="34"/>
                  <a:pt x="557" y="53"/>
                </a:cubicBezTo>
                <a:cubicBezTo>
                  <a:pt x="557" y="70"/>
                  <a:pt x="535" y="95"/>
                  <a:pt x="529" y="101"/>
                </a:cubicBezTo>
                <a:lnTo>
                  <a:pt x="302" y="364"/>
                </a:lnTo>
                <a:lnTo>
                  <a:pt x="193" y="70"/>
                </a:lnTo>
                <a:cubicBezTo>
                  <a:pt x="188" y="56"/>
                  <a:pt x="188" y="56"/>
                  <a:pt x="188" y="53"/>
                </a:cubicBezTo>
                <a:cubicBezTo>
                  <a:pt x="188" y="31"/>
                  <a:pt x="235" y="31"/>
                  <a:pt x="246" y="31"/>
                </a:cubicBezTo>
                <a:cubicBezTo>
                  <a:pt x="258" y="31"/>
                  <a:pt x="269" y="31"/>
                  <a:pt x="269" y="11"/>
                </a:cubicBezTo>
                <a:cubicBezTo>
                  <a:pt x="269" y="0"/>
                  <a:pt x="258" y="0"/>
                  <a:pt x="255" y="0"/>
                </a:cubicBezTo>
                <a:cubicBezTo>
                  <a:pt x="227" y="0"/>
                  <a:pt x="157" y="3"/>
                  <a:pt x="129" y="3"/>
                </a:cubicBezTo>
                <a:cubicBezTo>
                  <a:pt x="104" y="3"/>
                  <a:pt x="45" y="0"/>
                  <a:pt x="20" y="0"/>
                </a:cubicBezTo>
                <a:cubicBezTo>
                  <a:pt x="14" y="0"/>
                  <a:pt x="0" y="0"/>
                  <a:pt x="0" y="20"/>
                </a:cubicBezTo>
                <a:cubicBezTo>
                  <a:pt x="0" y="31"/>
                  <a:pt x="11" y="31"/>
                  <a:pt x="22" y="31"/>
                </a:cubicBezTo>
                <a:cubicBezTo>
                  <a:pt x="81" y="31"/>
                  <a:pt x="87" y="39"/>
                  <a:pt x="95" y="64"/>
                </a:cubicBezTo>
                <a:lnTo>
                  <a:pt x="216" y="389"/>
                </a:lnTo>
                <a:cubicBezTo>
                  <a:pt x="218" y="392"/>
                  <a:pt x="221" y="403"/>
                  <a:pt x="221" y="406"/>
                </a:cubicBezTo>
                <a:cubicBezTo>
                  <a:pt x="221" y="409"/>
                  <a:pt x="182" y="569"/>
                  <a:pt x="176" y="585"/>
                </a:cubicBezTo>
                <a:cubicBezTo>
                  <a:pt x="162" y="641"/>
                  <a:pt x="162" y="644"/>
                  <a:pt x="84" y="644"/>
                </a:cubicBezTo>
                <a:cubicBezTo>
                  <a:pt x="64" y="644"/>
                  <a:pt x="56" y="644"/>
                  <a:pt x="56" y="664"/>
                </a:cubicBezTo>
                <a:cubicBezTo>
                  <a:pt x="56" y="675"/>
                  <a:pt x="67" y="675"/>
                  <a:pt x="70" y="675"/>
                </a:cubicBezTo>
                <a:cubicBezTo>
                  <a:pt x="98" y="675"/>
                  <a:pt x="168" y="672"/>
                  <a:pt x="196" y="672"/>
                </a:cubicBezTo>
                <a:cubicBezTo>
                  <a:pt x="221" y="672"/>
                  <a:pt x="294" y="675"/>
                  <a:pt x="322" y="675"/>
                </a:cubicBezTo>
                <a:cubicBezTo>
                  <a:pt x="328" y="675"/>
                  <a:pt x="339" y="675"/>
                  <a:pt x="339" y="655"/>
                </a:cubicBezTo>
                <a:cubicBezTo>
                  <a:pt x="339" y="644"/>
                  <a:pt x="330" y="644"/>
                  <a:pt x="311" y="644"/>
                </a:cubicBezTo>
                <a:cubicBezTo>
                  <a:pt x="311" y="644"/>
                  <a:pt x="291" y="644"/>
                  <a:pt x="274" y="641"/>
                </a:cubicBezTo>
                <a:cubicBezTo>
                  <a:pt x="255" y="641"/>
                  <a:pt x="249" y="639"/>
                  <a:pt x="249" y="627"/>
                </a:cubicBezTo>
                <a:cubicBezTo>
                  <a:pt x="249" y="619"/>
                  <a:pt x="258" y="585"/>
                  <a:pt x="263" y="566"/>
                </a:cubicBezTo>
                <a:lnTo>
                  <a:pt x="297" y="426"/>
                </a:lnTo>
                <a:cubicBezTo>
                  <a:pt x="302" y="406"/>
                  <a:pt x="302" y="403"/>
                  <a:pt x="311" y="395"/>
                </a:cubicBezTo>
                <a:lnTo>
                  <a:pt x="554" y="112"/>
                </a:lnTo>
              </a:path>
            </a:pathLst>
          </a:custGeom>
          <a:solidFill>
            <a:srgbClr val="000000"/>
          </a:solidFill>
          <a:ln w="12600">
            <a:noFill/>
          </a:ln>
        </p:spPr>
      </p:sp>
      <p:sp>
        <p:nvSpPr>
          <p:cNvPr id="373" name="Freeform 3"/>
          <p:cNvSpPr/>
          <p:nvPr/>
        </p:nvSpPr>
        <p:spPr>
          <a:xfrm>
            <a:off x="1626120" y="1775880"/>
            <a:ext cx="237240" cy="84240"/>
          </a:xfrm>
          <a:custGeom>
            <a:avLst/>
            <a:gdLst/>
            <a:ahLst/>
            <a:cxnLst/>
            <a:rect l="0" t="0" r="r" b="b"/>
            <a:pathLst>
              <a:path w="659" h="40">
                <a:moveTo>
                  <a:pt x="624" y="39"/>
                </a:moveTo>
                <a:cubicBezTo>
                  <a:pt x="638" y="39"/>
                  <a:pt x="658" y="39"/>
                  <a:pt x="658" y="20"/>
                </a:cubicBezTo>
                <a:cubicBezTo>
                  <a:pt x="658" y="0"/>
                  <a:pt x="638" y="0"/>
                  <a:pt x="624" y="0"/>
                </a:cubicBezTo>
                <a:lnTo>
                  <a:pt x="34" y="0"/>
                </a:lnTo>
                <a:cubicBezTo>
                  <a:pt x="20" y="0"/>
                  <a:pt x="0" y="0"/>
                  <a:pt x="0" y="20"/>
                </a:cubicBezTo>
                <a:cubicBezTo>
                  <a:pt x="0" y="39"/>
                  <a:pt x="20" y="39"/>
                  <a:pt x="34" y="39"/>
                </a:cubicBezTo>
                <a:lnTo>
                  <a:pt x="624" y="39"/>
                </a:lnTo>
              </a:path>
              <a:path w="659" h="41">
                <a:moveTo>
                  <a:pt x="624" y="40"/>
                </a:moveTo>
                <a:cubicBezTo>
                  <a:pt x="638" y="40"/>
                  <a:pt x="658" y="40"/>
                  <a:pt x="658" y="20"/>
                </a:cubicBezTo>
                <a:cubicBezTo>
                  <a:pt x="658" y="0"/>
                  <a:pt x="638" y="0"/>
                  <a:pt x="624" y="0"/>
                </a:cubicBezTo>
                <a:lnTo>
                  <a:pt x="34" y="0"/>
                </a:lnTo>
                <a:cubicBezTo>
                  <a:pt x="20" y="0"/>
                  <a:pt x="0" y="0"/>
                  <a:pt x="0" y="20"/>
                </a:cubicBezTo>
                <a:cubicBezTo>
                  <a:pt x="0" y="40"/>
                  <a:pt x="20" y="40"/>
                  <a:pt x="34" y="40"/>
                </a:cubicBezTo>
                <a:lnTo>
                  <a:pt x="624" y="40"/>
                </a:lnTo>
              </a:path>
            </a:pathLst>
          </a:custGeom>
          <a:solidFill>
            <a:srgbClr val="000000"/>
          </a:solidFill>
          <a:ln w="12600">
            <a:noFill/>
          </a:ln>
        </p:spPr>
      </p:sp>
      <p:sp>
        <p:nvSpPr>
          <p:cNvPr id="374" name="Freeform 4"/>
          <p:cNvSpPr/>
          <p:nvPr/>
        </p:nvSpPr>
        <p:spPr>
          <a:xfrm>
            <a:off x="1989000" y="1656000"/>
            <a:ext cx="194760" cy="320040"/>
          </a:xfrm>
          <a:custGeom>
            <a:avLst/>
            <a:gdLst/>
            <a:ahLst/>
            <a:cxnLst/>
            <a:rect l="0" t="0" r="r" b="b"/>
            <a:pathLst>
              <a:path w="541" h="889">
                <a:moveTo>
                  <a:pt x="540" y="134"/>
                </a:moveTo>
                <a:cubicBezTo>
                  <a:pt x="540" y="62"/>
                  <a:pt x="484" y="0"/>
                  <a:pt x="406" y="0"/>
                </a:cubicBezTo>
                <a:cubicBezTo>
                  <a:pt x="347" y="0"/>
                  <a:pt x="319" y="17"/>
                  <a:pt x="286" y="42"/>
                </a:cubicBezTo>
                <a:cubicBezTo>
                  <a:pt x="230" y="81"/>
                  <a:pt x="176" y="176"/>
                  <a:pt x="157" y="252"/>
                </a:cubicBezTo>
                <a:lnTo>
                  <a:pt x="0" y="880"/>
                </a:lnTo>
                <a:cubicBezTo>
                  <a:pt x="0" y="882"/>
                  <a:pt x="3" y="888"/>
                  <a:pt x="11" y="888"/>
                </a:cubicBezTo>
                <a:cubicBezTo>
                  <a:pt x="20" y="888"/>
                  <a:pt x="22" y="888"/>
                  <a:pt x="25" y="885"/>
                </a:cubicBezTo>
                <a:lnTo>
                  <a:pt x="92" y="611"/>
                </a:lnTo>
                <a:cubicBezTo>
                  <a:pt x="112" y="670"/>
                  <a:pt x="157" y="706"/>
                  <a:pt x="227" y="706"/>
                </a:cubicBezTo>
                <a:cubicBezTo>
                  <a:pt x="300" y="706"/>
                  <a:pt x="375" y="672"/>
                  <a:pt x="417" y="630"/>
                </a:cubicBezTo>
                <a:cubicBezTo>
                  <a:pt x="465" y="583"/>
                  <a:pt x="498" y="521"/>
                  <a:pt x="498" y="448"/>
                </a:cubicBezTo>
                <a:cubicBezTo>
                  <a:pt x="498" y="375"/>
                  <a:pt x="462" y="325"/>
                  <a:pt x="426" y="300"/>
                </a:cubicBezTo>
                <a:cubicBezTo>
                  <a:pt x="482" y="269"/>
                  <a:pt x="540" y="207"/>
                  <a:pt x="540" y="134"/>
                </a:cubicBezTo>
              </a:path>
              <a:path w="90" h="18">
                <a:moveTo>
                  <a:pt x="89" y="9"/>
                </a:moveTo>
                <a:cubicBezTo>
                  <a:pt x="75" y="14"/>
                  <a:pt x="67" y="14"/>
                  <a:pt x="42" y="14"/>
                </a:cubicBezTo>
                <a:cubicBezTo>
                  <a:pt x="28" y="14"/>
                  <a:pt x="8" y="17"/>
                  <a:pt x="0" y="12"/>
                </a:cubicBezTo>
                <a:cubicBezTo>
                  <a:pt x="0" y="0"/>
                  <a:pt x="36" y="3"/>
                  <a:pt x="47" y="3"/>
                </a:cubicBezTo>
                <a:cubicBezTo>
                  <a:pt x="67" y="3"/>
                  <a:pt x="75" y="3"/>
                  <a:pt x="89" y="9"/>
                </a:cubicBezTo>
              </a:path>
              <a:path w="373" h="665">
                <a:moveTo>
                  <a:pt x="372" y="90"/>
                </a:moveTo>
                <a:cubicBezTo>
                  <a:pt x="372" y="160"/>
                  <a:pt x="333" y="230"/>
                  <a:pt x="283" y="261"/>
                </a:cubicBezTo>
                <a:cubicBezTo>
                  <a:pt x="255" y="253"/>
                  <a:pt x="235" y="250"/>
                  <a:pt x="207" y="250"/>
                </a:cubicBezTo>
                <a:cubicBezTo>
                  <a:pt x="185" y="250"/>
                  <a:pt x="132" y="250"/>
                  <a:pt x="132" y="281"/>
                </a:cubicBezTo>
                <a:cubicBezTo>
                  <a:pt x="129" y="309"/>
                  <a:pt x="182" y="306"/>
                  <a:pt x="199" y="306"/>
                </a:cubicBezTo>
                <a:cubicBezTo>
                  <a:pt x="235" y="306"/>
                  <a:pt x="249" y="306"/>
                  <a:pt x="280" y="292"/>
                </a:cubicBezTo>
                <a:cubicBezTo>
                  <a:pt x="316" y="328"/>
                  <a:pt x="322" y="359"/>
                  <a:pt x="322" y="404"/>
                </a:cubicBezTo>
                <a:cubicBezTo>
                  <a:pt x="325" y="463"/>
                  <a:pt x="302" y="535"/>
                  <a:pt x="274" y="575"/>
                </a:cubicBezTo>
                <a:cubicBezTo>
                  <a:pt x="235" y="628"/>
                  <a:pt x="168" y="664"/>
                  <a:pt x="112" y="664"/>
                </a:cubicBezTo>
                <a:cubicBezTo>
                  <a:pt x="36" y="664"/>
                  <a:pt x="0" y="605"/>
                  <a:pt x="0" y="535"/>
                </a:cubicBezTo>
                <a:cubicBezTo>
                  <a:pt x="0" y="527"/>
                  <a:pt x="0" y="510"/>
                  <a:pt x="6" y="493"/>
                </a:cubicBezTo>
                <a:lnTo>
                  <a:pt x="67" y="241"/>
                </a:lnTo>
                <a:cubicBezTo>
                  <a:pt x="90" y="157"/>
                  <a:pt x="162" y="0"/>
                  <a:pt x="280" y="0"/>
                </a:cubicBezTo>
                <a:cubicBezTo>
                  <a:pt x="336" y="0"/>
                  <a:pt x="372" y="31"/>
                  <a:pt x="372" y="90"/>
                </a:cubicBezTo>
              </a:path>
            </a:pathLst>
          </a:custGeom>
          <a:solidFill>
            <a:srgbClr val="000000"/>
          </a:solidFill>
          <a:ln w="12600">
            <a:noFill/>
          </a:ln>
        </p:spPr>
      </p:sp>
      <p:sp>
        <p:nvSpPr>
          <p:cNvPr id="375" name="Freeform 5"/>
          <p:cNvSpPr/>
          <p:nvPr/>
        </p:nvSpPr>
        <p:spPr>
          <a:xfrm>
            <a:off x="2191680" y="1795320"/>
            <a:ext cx="116280" cy="170640"/>
          </a:xfrm>
          <a:custGeom>
            <a:avLst/>
            <a:gdLst/>
            <a:ahLst/>
            <a:cxnLst/>
            <a:rect l="0" t="0" r="r" b="b"/>
            <a:pathLst>
              <a:path w="323" h="474">
                <a:moveTo>
                  <a:pt x="322" y="238"/>
                </a:moveTo>
                <a:cubicBezTo>
                  <a:pt x="322" y="162"/>
                  <a:pt x="314" y="109"/>
                  <a:pt x="280" y="59"/>
                </a:cubicBezTo>
                <a:cubicBezTo>
                  <a:pt x="260" y="28"/>
                  <a:pt x="216" y="0"/>
                  <a:pt x="162" y="0"/>
                </a:cubicBezTo>
                <a:cubicBezTo>
                  <a:pt x="0" y="0"/>
                  <a:pt x="0" y="190"/>
                  <a:pt x="0" y="238"/>
                </a:cubicBezTo>
                <a:cubicBezTo>
                  <a:pt x="0" y="289"/>
                  <a:pt x="0" y="473"/>
                  <a:pt x="162" y="473"/>
                </a:cubicBezTo>
                <a:cubicBezTo>
                  <a:pt x="322" y="473"/>
                  <a:pt x="322" y="289"/>
                  <a:pt x="322" y="238"/>
                </a:cubicBezTo>
              </a:path>
              <a:path w="197" h="435">
                <a:moveTo>
                  <a:pt x="98" y="434"/>
                </a:moveTo>
                <a:cubicBezTo>
                  <a:pt x="65" y="434"/>
                  <a:pt x="23" y="417"/>
                  <a:pt x="9" y="358"/>
                </a:cubicBezTo>
                <a:cubicBezTo>
                  <a:pt x="0" y="319"/>
                  <a:pt x="0" y="260"/>
                  <a:pt x="0" y="210"/>
                </a:cubicBezTo>
                <a:cubicBezTo>
                  <a:pt x="0" y="159"/>
                  <a:pt x="0" y="106"/>
                  <a:pt x="9" y="70"/>
                </a:cubicBezTo>
                <a:cubicBezTo>
                  <a:pt x="23" y="14"/>
                  <a:pt x="68" y="0"/>
                  <a:pt x="98" y="0"/>
                </a:cubicBezTo>
                <a:cubicBezTo>
                  <a:pt x="135" y="0"/>
                  <a:pt x="171" y="22"/>
                  <a:pt x="182" y="61"/>
                </a:cubicBezTo>
                <a:cubicBezTo>
                  <a:pt x="194" y="100"/>
                  <a:pt x="196" y="151"/>
                  <a:pt x="196" y="210"/>
                </a:cubicBezTo>
                <a:cubicBezTo>
                  <a:pt x="196" y="260"/>
                  <a:pt x="196" y="313"/>
                  <a:pt x="185" y="355"/>
                </a:cubicBezTo>
                <a:cubicBezTo>
                  <a:pt x="171" y="420"/>
                  <a:pt x="126" y="434"/>
                  <a:pt x="98" y="434"/>
                </a:cubicBezTo>
              </a:path>
            </a:pathLst>
          </a:custGeom>
          <a:solidFill>
            <a:srgbClr val="000000"/>
          </a:solidFill>
          <a:ln w="12600">
            <a:noFill/>
          </a:ln>
        </p:spPr>
      </p:sp>
      <p:sp>
        <p:nvSpPr>
          <p:cNvPr id="376" name="Freeform 6"/>
          <p:cNvSpPr/>
          <p:nvPr/>
        </p:nvSpPr>
        <p:spPr>
          <a:xfrm>
            <a:off x="2435760" y="1699200"/>
            <a:ext cx="237240" cy="237240"/>
          </a:xfrm>
          <a:custGeom>
            <a:avLst/>
            <a:gdLst/>
            <a:ahLst/>
            <a:cxnLst/>
            <a:rect l="0" t="0" r="r" b="b"/>
            <a:pathLst>
              <a:path w="659" h="659">
                <a:moveTo>
                  <a:pt x="350" y="350"/>
                </a:moveTo>
                <a:lnTo>
                  <a:pt x="624" y="350"/>
                </a:lnTo>
                <a:cubicBezTo>
                  <a:pt x="638" y="350"/>
                  <a:pt x="658" y="350"/>
                  <a:pt x="658" y="331"/>
                </a:cubicBezTo>
                <a:cubicBezTo>
                  <a:pt x="658" y="308"/>
                  <a:pt x="638" y="308"/>
                  <a:pt x="624" y="308"/>
                </a:cubicBezTo>
                <a:lnTo>
                  <a:pt x="350" y="308"/>
                </a:lnTo>
                <a:lnTo>
                  <a:pt x="350" y="34"/>
                </a:lnTo>
                <a:cubicBezTo>
                  <a:pt x="350" y="20"/>
                  <a:pt x="350" y="0"/>
                  <a:pt x="330" y="0"/>
                </a:cubicBezTo>
                <a:cubicBezTo>
                  <a:pt x="311" y="0"/>
                  <a:pt x="311" y="20"/>
                  <a:pt x="311" y="34"/>
                </a:cubicBezTo>
                <a:lnTo>
                  <a:pt x="311" y="308"/>
                </a:lnTo>
                <a:lnTo>
                  <a:pt x="34" y="308"/>
                </a:lnTo>
                <a:cubicBezTo>
                  <a:pt x="20" y="308"/>
                  <a:pt x="0" y="308"/>
                  <a:pt x="0" y="331"/>
                </a:cubicBezTo>
                <a:cubicBezTo>
                  <a:pt x="0" y="350"/>
                  <a:pt x="20" y="350"/>
                  <a:pt x="34" y="350"/>
                </a:cubicBezTo>
                <a:lnTo>
                  <a:pt x="311" y="350"/>
                </a:lnTo>
                <a:lnTo>
                  <a:pt x="311" y="625"/>
                </a:lnTo>
                <a:cubicBezTo>
                  <a:pt x="311" y="639"/>
                  <a:pt x="311" y="658"/>
                  <a:pt x="330" y="658"/>
                </a:cubicBezTo>
                <a:cubicBezTo>
                  <a:pt x="350" y="658"/>
                  <a:pt x="350" y="639"/>
                  <a:pt x="350" y="625"/>
                </a:cubicBezTo>
                <a:lnTo>
                  <a:pt x="350" y="350"/>
                </a:lnTo>
              </a:path>
            </a:pathLst>
          </a:custGeom>
          <a:solidFill>
            <a:srgbClr val="000000"/>
          </a:solidFill>
          <a:ln w="12600">
            <a:noFill/>
          </a:ln>
        </p:spPr>
      </p:sp>
      <p:sp>
        <p:nvSpPr>
          <p:cNvPr id="377" name="Freeform 7"/>
          <p:cNvSpPr/>
          <p:nvPr/>
        </p:nvSpPr>
        <p:spPr>
          <a:xfrm>
            <a:off x="2780280" y="1656000"/>
            <a:ext cx="194760" cy="320040"/>
          </a:xfrm>
          <a:custGeom>
            <a:avLst/>
            <a:gdLst/>
            <a:ahLst/>
            <a:cxnLst/>
            <a:rect l="0" t="0" r="r" b="b"/>
            <a:pathLst>
              <a:path w="541" h="889">
                <a:moveTo>
                  <a:pt x="540" y="134"/>
                </a:moveTo>
                <a:cubicBezTo>
                  <a:pt x="540" y="62"/>
                  <a:pt x="484" y="0"/>
                  <a:pt x="406" y="0"/>
                </a:cubicBezTo>
                <a:cubicBezTo>
                  <a:pt x="347" y="0"/>
                  <a:pt x="319" y="17"/>
                  <a:pt x="286" y="42"/>
                </a:cubicBezTo>
                <a:cubicBezTo>
                  <a:pt x="230" y="81"/>
                  <a:pt x="176" y="176"/>
                  <a:pt x="157" y="252"/>
                </a:cubicBezTo>
                <a:lnTo>
                  <a:pt x="0" y="880"/>
                </a:lnTo>
                <a:cubicBezTo>
                  <a:pt x="0" y="882"/>
                  <a:pt x="3" y="888"/>
                  <a:pt x="11" y="888"/>
                </a:cubicBezTo>
                <a:cubicBezTo>
                  <a:pt x="20" y="888"/>
                  <a:pt x="22" y="888"/>
                  <a:pt x="25" y="885"/>
                </a:cubicBezTo>
                <a:lnTo>
                  <a:pt x="92" y="611"/>
                </a:lnTo>
                <a:cubicBezTo>
                  <a:pt x="112" y="670"/>
                  <a:pt x="157" y="706"/>
                  <a:pt x="227" y="706"/>
                </a:cubicBezTo>
                <a:cubicBezTo>
                  <a:pt x="300" y="706"/>
                  <a:pt x="375" y="672"/>
                  <a:pt x="417" y="630"/>
                </a:cubicBezTo>
                <a:cubicBezTo>
                  <a:pt x="465" y="583"/>
                  <a:pt x="498" y="521"/>
                  <a:pt x="498" y="448"/>
                </a:cubicBezTo>
                <a:cubicBezTo>
                  <a:pt x="498" y="375"/>
                  <a:pt x="462" y="325"/>
                  <a:pt x="426" y="300"/>
                </a:cubicBezTo>
                <a:cubicBezTo>
                  <a:pt x="482" y="269"/>
                  <a:pt x="540" y="207"/>
                  <a:pt x="540" y="134"/>
                </a:cubicBezTo>
              </a:path>
              <a:path w="93" h="18">
                <a:moveTo>
                  <a:pt x="92" y="9"/>
                </a:moveTo>
                <a:cubicBezTo>
                  <a:pt x="78" y="14"/>
                  <a:pt x="70" y="14"/>
                  <a:pt x="45" y="14"/>
                </a:cubicBezTo>
                <a:cubicBezTo>
                  <a:pt x="31" y="14"/>
                  <a:pt x="11" y="17"/>
                  <a:pt x="0" y="12"/>
                </a:cubicBezTo>
                <a:cubicBezTo>
                  <a:pt x="3" y="0"/>
                  <a:pt x="39" y="3"/>
                  <a:pt x="50" y="3"/>
                </a:cubicBezTo>
                <a:cubicBezTo>
                  <a:pt x="70" y="3"/>
                  <a:pt x="78" y="3"/>
                  <a:pt x="92" y="9"/>
                </a:cubicBezTo>
              </a:path>
              <a:path w="373" h="665">
                <a:moveTo>
                  <a:pt x="372" y="90"/>
                </a:moveTo>
                <a:cubicBezTo>
                  <a:pt x="372" y="160"/>
                  <a:pt x="333" y="230"/>
                  <a:pt x="283" y="261"/>
                </a:cubicBezTo>
                <a:cubicBezTo>
                  <a:pt x="255" y="253"/>
                  <a:pt x="235" y="250"/>
                  <a:pt x="207" y="250"/>
                </a:cubicBezTo>
                <a:cubicBezTo>
                  <a:pt x="185" y="250"/>
                  <a:pt x="132" y="250"/>
                  <a:pt x="132" y="281"/>
                </a:cubicBezTo>
                <a:cubicBezTo>
                  <a:pt x="129" y="309"/>
                  <a:pt x="182" y="306"/>
                  <a:pt x="199" y="306"/>
                </a:cubicBezTo>
                <a:cubicBezTo>
                  <a:pt x="235" y="306"/>
                  <a:pt x="249" y="306"/>
                  <a:pt x="280" y="292"/>
                </a:cubicBezTo>
                <a:cubicBezTo>
                  <a:pt x="316" y="328"/>
                  <a:pt x="322" y="359"/>
                  <a:pt x="322" y="404"/>
                </a:cubicBezTo>
                <a:cubicBezTo>
                  <a:pt x="325" y="463"/>
                  <a:pt x="302" y="535"/>
                  <a:pt x="274" y="575"/>
                </a:cubicBezTo>
                <a:cubicBezTo>
                  <a:pt x="235" y="628"/>
                  <a:pt x="168" y="664"/>
                  <a:pt x="112" y="664"/>
                </a:cubicBezTo>
                <a:cubicBezTo>
                  <a:pt x="36" y="664"/>
                  <a:pt x="0" y="605"/>
                  <a:pt x="0" y="535"/>
                </a:cubicBezTo>
                <a:cubicBezTo>
                  <a:pt x="0" y="527"/>
                  <a:pt x="0" y="510"/>
                  <a:pt x="6" y="493"/>
                </a:cubicBezTo>
                <a:lnTo>
                  <a:pt x="67" y="241"/>
                </a:lnTo>
                <a:cubicBezTo>
                  <a:pt x="90" y="157"/>
                  <a:pt x="162" y="0"/>
                  <a:pt x="280" y="0"/>
                </a:cubicBezTo>
                <a:cubicBezTo>
                  <a:pt x="336" y="0"/>
                  <a:pt x="372" y="31"/>
                  <a:pt x="372" y="90"/>
                </a:cubicBezTo>
              </a:path>
            </a:pathLst>
          </a:custGeom>
          <a:solidFill>
            <a:srgbClr val="000000"/>
          </a:solidFill>
          <a:ln w="12600">
            <a:noFill/>
          </a:ln>
        </p:spPr>
      </p:sp>
      <p:sp>
        <p:nvSpPr>
          <p:cNvPr id="378" name="Freeform 8"/>
          <p:cNvSpPr/>
          <p:nvPr/>
        </p:nvSpPr>
        <p:spPr>
          <a:xfrm>
            <a:off x="2995920" y="1795320"/>
            <a:ext cx="92160" cy="165600"/>
          </a:xfrm>
          <a:custGeom>
            <a:avLst/>
            <a:gdLst/>
            <a:ahLst/>
            <a:cxnLst/>
            <a:rect l="0" t="0" r="r" b="b"/>
            <a:pathLst>
              <a:path w="256" h="460">
                <a:moveTo>
                  <a:pt x="157" y="20"/>
                </a:moveTo>
                <a:cubicBezTo>
                  <a:pt x="157" y="0"/>
                  <a:pt x="157" y="0"/>
                  <a:pt x="137" y="0"/>
                </a:cubicBezTo>
                <a:cubicBezTo>
                  <a:pt x="92" y="45"/>
                  <a:pt x="28" y="45"/>
                  <a:pt x="0" y="45"/>
                </a:cubicBezTo>
                <a:lnTo>
                  <a:pt x="0" y="70"/>
                </a:lnTo>
                <a:cubicBezTo>
                  <a:pt x="17" y="70"/>
                  <a:pt x="62" y="70"/>
                  <a:pt x="101" y="50"/>
                </a:cubicBezTo>
                <a:lnTo>
                  <a:pt x="101" y="403"/>
                </a:lnTo>
                <a:cubicBezTo>
                  <a:pt x="101" y="426"/>
                  <a:pt x="101" y="434"/>
                  <a:pt x="31" y="434"/>
                </a:cubicBezTo>
                <a:lnTo>
                  <a:pt x="6" y="434"/>
                </a:lnTo>
                <a:lnTo>
                  <a:pt x="6" y="459"/>
                </a:lnTo>
                <a:cubicBezTo>
                  <a:pt x="17" y="459"/>
                  <a:pt x="104" y="457"/>
                  <a:pt x="129" y="457"/>
                </a:cubicBezTo>
                <a:cubicBezTo>
                  <a:pt x="151" y="457"/>
                  <a:pt x="238" y="459"/>
                  <a:pt x="255" y="459"/>
                </a:cubicBezTo>
                <a:lnTo>
                  <a:pt x="255" y="434"/>
                </a:lnTo>
                <a:lnTo>
                  <a:pt x="227" y="434"/>
                </a:lnTo>
                <a:cubicBezTo>
                  <a:pt x="157" y="434"/>
                  <a:pt x="157" y="426"/>
                  <a:pt x="157" y="403"/>
                </a:cubicBezTo>
                <a:lnTo>
                  <a:pt x="157" y="20"/>
                </a:lnTo>
              </a:path>
            </a:pathLst>
          </a:custGeom>
          <a:solidFill>
            <a:srgbClr val="000000"/>
          </a:solidFill>
          <a:ln w="12600">
            <a:noFill/>
          </a:ln>
        </p:spPr>
      </p:sp>
      <p:sp>
        <p:nvSpPr>
          <p:cNvPr id="379" name="Freeform 9"/>
          <p:cNvSpPr/>
          <p:nvPr/>
        </p:nvSpPr>
        <p:spPr>
          <a:xfrm>
            <a:off x="3137040" y="1663920"/>
            <a:ext cx="293760" cy="243360"/>
          </a:xfrm>
          <a:custGeom>
            <a:avLst/>
            <a:gdLst/>
            <a:ahLst/>
            <a:cxnLst/>
            <a:rect l="0" t="0" r="r" b="b"/>
            <a:pathLst>
              <a:path w="816" h="676">
                <a:moveTo>
                  <a:pt x="454" y="269"/>
                </a:moveTo>
                <a:lnTo>
                  <a:pt x="370" y="73"/>
                </a:lnTo>
                <a:cubicBezTo>
                  <a:pt x="367" y="64"/>
                  <a:pt x="364" y="62"/>
                  <a:pt x="364" y="59"/>
                </a:cubicBezTo>
                <a:cubicBezTo>
                  <a:pt x="364" y="53"/>
                  <a:pt x="381" y="34"/>
                  <a:pt x="423" y="31"/>
                </a:cubicBezTo>
                <a:cubicBezTo>
                  <a:pt x="431" y="31"/>
                  <a:pt x="442" y="28"/>
                  <a:pt x="442" y="11"/>
                </a:cubicBezTo>
                <a:cubicBezTo>
                  <a:pt x="442" y="0"/>
                  <a:pt x="431" y="0"/>
                  <a:pt x="428" y="0"/>
                </a:cubicBezTo>
                <a:cubicBezTo>
                  <a:pt x="386" y="0"/>
                  <a:pt x="344" y="3"/>
                  <a:pt x="302" y="3"/>
                </a:cubicBezTo>
                <a:cubicBezTo>
                  <a:pt x="277" y="3"/>
                  <a:pt x="218" y="0"/>
                  <a:pt x="193" y="0"/>
                </a:cubicBezTo>
                <a:cubicBezTo>
                  <a:pt x="188" y="0"/>
                  <a:pt x="174" y="0"/>
                  <a:pt x="174" y="20"/>
                </a:cubicBezTo>
                <a:cubicBezTo>
                  <a:pt x="174" y="31"/>
                  <a:pt x="185" y="31"/>
                  <a:pt x="199" y="31"/>
                </a:cubicBezTo>
                <a:cubicBezTo>
                  <a:pt x="258" y="31"/>
                  <a:pt x="263" y="39"/>
                  <a:pt x="272" y="62"/>
                </a:cubicBezTo>
                <a:lnTo>
                  <a:pt x="389" y="339"/>
                </a:lnTo>
                <a:lnTo>
                  <a:pt x="179" y="563"/>
                </a:lnTo>
                <a:lnTo>
                  <a:pt x="168" y="574"/>
                </a:lnTo>
                <a:cubicBezTo>
                  <a:pt x="118" y="625"/>
                  <a:pt x="73" y="641"/>
                  <a:pt x="22" y="644"/>
                </a:cubicBezTo>
                <a:cubicBezTo>
                  <a:pt x="8" y="644"/>
                  <a:pt x="0" y="644"/>
                  <a:pt x="0" y="664"/>
                </a:cubicBezTo>
                <a:cubicBezTo>
                  <a:pt x="0" y="667"/>
                  <a:pt x="0" y="675"/>
                  <a:pt x="14" y="675"/>
                </a:cubicBezTo>
                <a:cubicBezTo>
                  <a:pt x="42" y="675"/>
                  <a:pt x="76" y="672"/>
                  <a:pt x="106" y="672"/>
                </a:cubicBezTo>
                <a:cubicBezTo>
                  <a:pt x="143" y="672"/>
                  <a:pt x="182" y="675"/>
                  <a:pt x="216" y="675"/>
                </a:cubicBezTo>
                <a:cubicBezTo>
                  <a:pt x="221" y="675"/>
                  <a:pt x="235" y="675"/>
                  <a:pt x="235" y="655"/>
                </a:cubicBezTo>
                <a:cubicBezTo>
                  <a:pt x="235" y="644"/>
                  <a:pt x="224" y="644"/>
                  <a:pt x="221" y="644"/>
                </a:cubicBezTo>
                <a:cubicBezTo>
                  <a:pt x="213" y="644"/>
                  <a:pt x="182" y="641"/>
                  <a:pt x="182" y="613"/>
                </a:cubicBezTo>
                <a:cubicBezTo>
                  <a:pt x="182" y="599"/>
                  <a:pt x="199" y="583"/>
                  <a:pt x="210" y="569"/>
                </a:cubicBezTo>
                <a:lnTo>
                  <a:pt x="311" y="462"/>
                </a:lnTo>
                <a:lnTo>
                  <a:pt x="398" y="367"/>
                </a:lnTo>
                <a:lnTo>
                  <a:pt x="498" y="602"/>
                </a:lnTo>
                <a:cubicBezTo>
                  <a:pt x="504" y="613"/>
                  <a:pt x="504" y="613"/>
                  <a:pt x="504" y="616"/>
                </a:cubicBezTo>
                <a:cubicBezTo>
                  <a:pt x="504" y="625"/>
                  <a:pt x="484" y="641"/>
                  <a:pt x="445" y="644"/>
                </a:cubicBezTo>
                <a:cubicBezTo>
                  <a:pt x="437" y="644"/>
                  <a:pt x="426" y="647"/>
                  <a:pt x="426" y="664"/>
                </a:cubicBezTo>
                <a:cubicBezTo>
                  <a:pt x="426" y="675"/>
                  <a:pt x="437" y="675"/>
                  <a:pt x="442" y="675"/>
                </a:cubicBezTo>
                <a:cubicBezTo>
                  <a:pt x="470" y="675"/>
                  <a:pt x="538" y="672"/>
                  <a:pt x="566" y="672"/>
                </a:cubicBezTo>
                <a:cubicBezTo>
                  <a:pt x="591" y="672"/>
                  <a:pt x="650" y="675"/>
                  <a:pt x="675" y="675"/>
                </a:cubicBezTo>
                <a:cubicBezTo>
                  <a:pt x="683" y="675"/>
                  <a:pt x="694" y="675"/>
                  <a:pt x="694" y="655"/>
                </a:cubicBezTo>
                <a:cubicBezTo>
                  <a:pt x="694" y="644"/>
                  <a:pt x="683" y="644"/>
                  <a:pt x="678" y="644"/>
                </a:cubicBezTo>
                <a:cubicBezTo>
                  <a:pt x="610" y="644"/>
                  <a:pt x="608" y="641"/>
                  <a:pt x="591" y="602"/>
                </a:cubicBezTo>
                <a:cubicBezTo>
                  <a:pt x="552" y="510"/>
                  <a:pt x="487" y="356"/>
                  <a:pt x="465" y="297"/>
                </a:cubicBezTo>
                <a:cubicBezTo>
                  <a:pt x="532" y="227"/>
                  <a:pt x="636" y="109"/>
                  <a:pt x="666" y="81"/>
                </a:cubicBezTo>
                <a:cubicBezTo>
                  <a:pt x="694" y="56"/>
                  <a:pt x="734" y="34"/>
                  <a:pt x="792" y="31"/>
                </a:cubicBezTo>
                <a:cubicBezTo>
                  <a:pt x="804" y="31"/>
                  <a:pt x="815" y="31"/>
                  <a:pt x="815" y="11"/>
                </a:cubicBezTo>
                <a:cubicBezTo>
                  <a:pt x="815" y="11"/>
                  <a:pt x="815" y="0"/>
                  <a:pt x="801" y="0"/>
                </a:cubicBezTo>
                <a:cubicBezTo>
                  <a:pt x="770" y="0"/>
                  <a:pt x="739" y="3"/>
                  <a:pt x="708" y="3"/>
                </a:cubicBezTo>
                <a:cubicBezTo>
                  <a:pt x="672" y="3"/>
                  <a:pt x="633" y="0"/>
                  <a:pt x="599" y="0"/>
                </a:cubicBezTo>
                <a:cubicBezTo>
                  <a:pt x="594" y="0"/>
                  <a:pt x="580" y="0"/>
                  <a:pt x="580" y="20"/>
                </a:cubicBezTo>
                <a:cubicBezTo>
                  <a:pt x="580" y="28"/>
                  <a:pt x="585" y="31"/>
                  <a:pt x="591" y="31"/>
                </a:cubicBezTo>
                <a:cubicBezTo>
                  <a:pt x="599" y="31"/>
                  <a:pt x="630" y="34"/>
                  <a:pt x="630" y="62"/>
                </a:cubicBezTo>
                <a:cubicBezTo>
                  <a:pt x="630" y="76"/>
                  <a:pt x="619" y="87"/>
                  <a:pt x="613" y="98"/>
                </a:cubicBezTo>
                <a:lnTo>
                  <a:pt x="454" y="269"/>
                </a:lnTo>
              </a:path>
            </a:pathLst>
          </a:custGeom>
          <a:solidFill>
            <a:srgbClr val="000000"/>
          </a:solidFill>
          <a:ln w="12600">
            <a:noFill/>
          </a:ln>
        </p:spPr>
      </p:sp>
      <p:sp>
        <p:nvSpPr>
          <p:cNvPr id="380" name="Freeform 10"/>
          <p:cNvSpPr/>
          <p:nvPr/>
        </p:nvSpPr>
        <p:spPr>
          <a:xfrm>
            <a:off x="3447720" y="1795320"/>
            <a:ext cx="92160" cy="165600"/>
          </a:xfrm>
          <a:custGeom>
            <a:avLst/>
            <a:gdLst/>
            <a:ahLst/>
            <a:cxnLst/>
            <a:rect l="0" t="0" r="r" b="b"/>
            <a:pathLst>
              <a:path w="256" h="460">
                <a:moveTo>
                  <a:pt x="157" y="20"/>
                </a:moveTo>
                <a:cubicBezTo>
                  <a:pt x="157" y="0"/>
                  <a:pt x="157" y="0"/>
                  <a:pt x="137" y="0"/>
                </a:cubicBezTo>
                <a:cubicBezTo>
                  <a:pt x="92" y="45"/>
                  <a:pt x="28" y="45"/>
                  <a:pt x="0" y="45"/>
                </a:cubicBezTo>
                <a:lnTo>
                  <a:pt x="0" y="70"/>
                </a:lnTo>
                <a:cubicBezTo>
                  <a:pt x="17" y="70"/>
                  <a:pt x="62" y="70"/>
                  <a:pt x="101" y="50"/>
                </a:cubicBezTo>
                <a:lnTo>
                  <a:pt x="101" y="403"/>
                </a:lnTo>
                <a:cubicBezTo>
                  <a:pt x="101" y="426"/>
                  <a:pt x="101" y="434"/>
                  <a:pt x="31" y="434"/>
                </a:cubicBezTo>
                <a:lnTo>
                  <a:pt x="6" y="434"/>
                </a:lnTo>
                <a:lnTo>
                  <a:pt x="6" y="459"/>
                </a:lnTo>
                <a:cubicBezTo>
                  <a:pt x="17" y="459"/>
                  <a:pt x="104" y="457"/>
                  <a:pt x="129" y="457"/>
                </a:cubicBezTo>
                <a:cubicBezTo>
                  <a:pt x="151" y="457"/>
                  <a:pt x="238" y="459"/>
                  <a:pt x="255" y="459"/>
                </a:cubicBezTo>
                <a:lnTo>
                  <a:pt x="255" y="434"/>
                </a:lnTo>
                <a:lnTo>
                  <a:pt x="227" y="434"/>
                </a:lnTo>
                <a:cubicBezTo>
                  <a:pt x="157" y="434"/>
                  <a:pt x="157" y="426"/>
                  <a:pt x="157" y="403"/>
                </a:cubicBezTo>
                <a:lnTo>
                  <a:pt x="157" y="20"/>
                </a:lnTo>
              </a:path>
            </a:pathLst>
          </a:custGeom>
          <a:solidFill>
            <a:srgbClr val="000000"/>
          </a:solidFill>
          <a:ln w="12600">
            <a:noFill/>
          </a:ln>
        </p:spPr>
      </p:sp>
      <p:sp>
        <p:nvSpPr>
          <p:cNvPr id="381" name="Freeform 11"/>
          <p:cNvSpPr/>
          <p:nvPr/>
        </p:nvSpPr>
        <p:spPr>
          <a:xfrm>
            <a:off x="3678480" y="1699200"/>
            <a:ext cx="237240" cy="237240"/>
          </a:xfrm>
          <a:custGeom>
            <a:avLst/>
            <a:gdLst/>
            <a:ahLst/>
            <a:cxnLst/>
            <a:rect l="0" t="0" r="r" b="b"/>
            <a:pathLst>
              <a:path w="659" h="659">
                <a:moveTo>
                  <a:pt x="350" y="350"/>
                </a:moveTo>
                <a:lnTo>
                  <a:pt x="624" y="350"/>
                </a:lnTo>
                <a:cubicBezTo>
                  <a:pt x="638" y="350"/>
                  <a:pt x="658" y="350"/>
                  <a:pt x="658" y="331"/>
                </a:cubicBezTo>
                <a:cubicBezTo>
                  <a:pt x="658" y="308"/>
                  <a:pt x="638" y="308"/>
                  <a:pt x="624" y="308"/>
                </a:cubicBezTo>
                <a:lnTo>
                  <a:pt x="350" y="308"/>
                </a:lnTo>
                <a:lnTo>
                  <a:pt x="350" y="34"/>
                </a:lnTo>
                <a:cubicBezTo>
                  <a:pt x="350" y="20"/>
                  <a:pt x="350" y="0"/>
                  <a:pt x="330" y="0"/>
                </a:cubicBezTo>
                <a:cubicBezTo>
                  <a:pt x="308" y="0"/>
                  <a:pt x="308" y="20"/>
                  <a:pt x="308" y="34"/>
                </a:cubicBezTo>
                <a:lnTo>
                  <a:pt x="308" y="308"/>
                </a:lnTo>
                <a:lnTo>
                  <a:pt x="34" y="308"/>
                </a:lnTo>
                <a:cubicBezTo>
                  <a:pt x="20" y="308"/>
                  <a:pt x="0" y="308"/>
                  <a:pt x="0" y="331"/>
                </a:cubicBezTo>
                <a:cubicBezTo>
                  <a:pt x="0" y="350"/>
                  <a:pt x="20" y="350"/>
                  <a:pt x="34" y="350"/>
                </a:cubicBezTo>
                <a:lnTo>
                  <a:pt x="308" y="350"/>
                </a:lnTo>
                <a:lnTo>
                  <a:pt x="308" y="625"/>
                </a:lnTo>
                <a:cubicBezTo>
                  <a:pt x="308" y="639"/>
                  <a:pt x="308" y="658"/>
                  <a:pt x="330" y="658"/>
                </a:cubicBezTo>
                <a:cubicBezTo>
                  <a:pt x="350" y="658"/>
                  <a:pt x="350" y="639"/>
                  <a:pt x="350" y="625"/>
                </a:cubicBezTo>
                <a:lnTo>
                  <a:pt x="350" y="350"/>
                </a:lnTo>
              </a:path>
            </a:pathLst>
          </a:custGeom>
          <a:solidFill>
            <a:srgbClr val="000000"/>
          </a:solidFill>
          <a:ln w="12600">
            <a:noFill/>
          </a:ln>
        </p:spPr>
      </p:sp>
      <p:sp>
        <p:nvSpPr>
          <p:cNvPr id="382" name="Freeform 12"/>
          <p:cNvSpPr/>
          <p:nvPr/>
        </p:nvSpPr>
        <p:spPr>
          <a:xfrm>
            <a:off x="4022280" y="1656000"/>
            <a:ext cx="194760" cy="320040"/>
          </a:xfrm>
          <a:custGeom>
            <a:avLst/>
            <a:gdLst/>
            <a:ahLst/>
            <a:cxnLst/>
            <a:rect l="0" t="0" r="r" b="b"/>
            <a:pathLst>
              <a:path w="541" h="889">
                <a:moveTo>
                  <a:pt x="540" y="134"/>
                </a:moveTo>
                <a:cubicBezTo>
                  <a:pt x="540" y="62"/>
                  <a:pt x="484" y="0"/>
                  <a:pt x="406" y="0"/>
                </a:cubicBezTo>
                <a:cubicBezTo>
                  <a:pt x="347" y="0"/>
                  <a:pt x="319" y="17"/>
                  <a:pt x="286" y="42"/>
                </a:cubicBezTo>
                <a:cubicBezTo>
                  <a:pt x="230" y="81"/>
                  <a:pt x="176" y="176"/>
                  <a:pt x="157" y="252"/>
                </a:cubicBezTo>
                <a:lnTo>
                  <a:pt x="0" y="880"/>
                </a:lnTo>
                <a:cubicBezTo>
                  <a:pt x="0" y="882"/>
                  <a:pt x="3" y="888"/>
                  <a:pt x="11" y="888"/>
                </a:cubicBezTo>
                <a:cubicBezTo>
                  <a:pt x="20" y="888"/>
                  <a:pt x="22" y="888"/>
                  <a:pt x="25" y="885"/>
                </a:cubicBezTo>
                <a:lnTo>
                  <a:pt x="92" y="611"/>
                </a:lnTo>
                <a:cubicBezTo>
                  <a:pt x="112" y="670"/>
                  <a:pt x="157" y="706"/>
                  <a:pt x="227" y="706"/>
                </a:cubicBezTo>
                <a:cubicBezTo>
                  <a:pt x="300" y="706"/>
                  <a:pt x="375" y="672"/>
                  <a:pt x="417" y="630"/>
                </a:cubicBezTo>
                <a:cubicBezTo>
                  <a:pt x="465" y="583"/>
                  <a:pt x="498" y="521"/>
                  <a:pt x="498" y="448"/>
                </a:cubicBezTo>
                <a:cubicBezTo>
                  <a:pt x="498" y="375"/>
                  <a:pt x="462" y="325"/>
                  <a:pt x="426" y="300"/>
                </a:cubicBezTo>
                <a:cubicBezTo>
                  <a:pt x="482" y="269"/>
                  <a:pt x="540" y="207"/>
                  <a:pt x="540" y="134"/>
                </a:cubicBezTo>
              </a:path>
              <a:path w="93" h="18">
                <a:moveTo>
                  <a:pt x="92" y="9"/>
                </a:moveTo>
                <a:cubicBezTo>
                  <a:pt x="78" y="14"/>
                  <a:pt x="70" y="14"/>
                  <a:pt x="45" y="14"/>
                </a:cubicBezTo>
                <a:cubicBezTo>
                  <a:pt x="31" y="14"/>
                  <a:pt x="11" y="17"/>
                  <a:pt x="0" y="12"/>
                </a:cubicBezTo>
                <a:cubicBezTo>
                  <a:pt x="3" y="0"/>
                  <a:pt x="39" y="3"/>
                  <a:pt x="50" y="3"/>
                </a:cubicBezTo>
                <a:cubicBezTo>
                  <a:pt x="70" y="3"/>
                  <a:pt x="78" y="3"/>
                  <a:pt x="92" y="9"/>
                </a:cubicBezTo>
              </a:path>
              <a:path w="373" h="665">
                <a:moveTo>
                  <a:pt x="372" y="90"/>
                </a:moveTo>
                <a:cubicBezTo>
                  <a:pt x="372" y="160"/>
                  <a:pt x="333" y="230"/>
                  <a:pt x="283" y="261"/>
                </a:cubicBezTo>
                <a:cubicBezTo>
                  <a:pt x="255" y="253"/>
                  <a:pt x="235" y="250"/>
                  <a:pt x="207" y="250"/>
                </a:cubicBezTo>
                <a:cubicBezTo>
                  <a:pt x="185" y="250"/>
                  <a:pt x="132" y="250"/>
                  <a:pt x="132" y="281"/>
                </a:cubicBezTo>
                <a:cubicBezTo>
                  <a:pt x="129" y="309"/>
                  <a:pt x="182" y="306"/>
                  <a:pt x="199" y="306"/>
                </a:cubicBezTo>
                <a:cubicBezTo>
                  <a:pt x="235" y="306"/>
                  <a:pt x="249" y="306"/>
                  <a:pt x="280" y="292"/>
                </a:cubicBezTo>
                <a:cubicBezTo>
                  <a:pt x="316" y="328"/>
                  <a:pt x="322" y="359"/>
                  <a:pt x="325" y="404"/>
                </a:cubicBezTo>
                <a:cubicBezTo>
                  <a:pt x="325" y="463"/>
                  <a:pt x="302" y="535"/>
                  <a:pt x="274" y="575"/>
                </a:cubicBezTo>
                <a:cubicBezTo>
                  <a:pt x="235" y="628"/>
                  <a:pt x="168" y="664"/>
                  <a:pt x="112" y="664"/>
                </a:cubicBezTo>
                <a:cubicBezTo>
                  <a:pt x="36" y="664"/>
                  <a:pt x="0" y="605"/>
                  <a:pt x="0" y="535"/>
                </a:cubicBezTo>
                <a:cubicBezTo>
                  <a:pt x="0" y="527"/>
                  <a:pt x="0" y="510"/>
                  <a:pt x="6" y="493"/>
                </a:cubicBezTo>
                <a:lnTo>
                  <a:pt x="67" y="241"/>
                </a:lnTo>
                <a:cubicBezTo>
                  <a:pt x="90" y="157"/>
                  <a:pt x="162" y="0"/>
                  <a:pt x="280" y="0"/>
                </a:cubicBezTo>
                <a:cubicBezTo>
                  <a:pt x="336" y="0"/>
                  <a:pt x="372" y="31"/>
                  <a:pt x="372" y="90"/>
                </a:cubicBezTo>
              </a:path>
            </a:pathLst>
          </a:custGeom>
          <a:solidFill>
            <a:srgbClr val="000000"/>
          </a:solidFill>
          <a:ln w="12600">
            <a:noFill/>
          </a:ln>
        </p:spPr>
      </p:sp>
      <p:sp>
        <p:nvSpPr>
          <p:cNvPr id="383" name="Freeform 13"/>
          <p:cNvSpPr/>
          <p:nvPr/>
        </p:nvSpPr>
        <p:spPr>
          <a:xfrm>
            <a:off x="4226760" y="1795320"/>
            <a:ext cx="111240" cy="165600"/>
          </a:xfrm>
          <a:custGeom>
            <a:avLst/>
            <a:gdLst/>
            <a:ahLst/>
            <a:cxnLst/>
            <a:rect l="0" t="0" r="r" b="b"/>
            <a:pathLst>
              <a:path w="309" h="460">
                <a:moveTo>
                  <a:pt x="308" y="333"/>
                </a:moveTo>
                <a:lnTo>
                  <a:pt x="283" y="333"/>
                </a:lnTo>
                <a:cubicBezTo>
                  <a:pt x="283" y="350"/>
                  <a:pt x="274" y="389"/>
                  <a:pt x="266" y="398"/>
                </a:cubicBezTo>
                <a:cubicBezTo>
                  <a:pt x="260" y="401"/>
                  <a:pt x="207" y="401"/>
                  <a:pt x="196" y="401"/>
                </a:cubicBezTo>
                <a:lnTo>
                  <a:pt x="70" y="401"/>
                </a:lnTo>
                <a:cubicBezTo>
                  <a:pt x="143" y="336"/>
                  <a:pt x="165" y="317"/>
                  <a:pt x="207" y="286"/>
                </a:cubicBezTo>
                <a:cubicBezTo>
                  <a:pt x="260" y="244"/>
                  <a:pt x="308" y="202"/>
                  <a:pt x="308" y="134"/>
                </a:cubicBezTo>
                <a:cubicBezTo>
                  <a:pt x="308" y="50"/>
                  <a:pt x="232" y="0"/>
                  <a:pt x="146" y="0"/>
                </a:cubicBezTo>
                <a:cubicBezTo>
                  <a:pt x="59" y="0"/>
                  <a:pt x="0" y="62"/>
                  <a:pt x="0" y="123"/>
                </a:cubicBezTo>
                <a:cubicBezTo>
                  <a:pt x="0" y="160"/>
                  <a:pt x="31" y="162"/>
                  <a:pt x="36" y="162"/>
                </a:cubicBezTo>
                <a:cubicBezTo>
                  <a:pt x="53" y="162"/>
                  <a:pt x="73" y="151"/>
                  <a:pt x="73" y="126"/>
                </a:cubicBezTo>
                <a:cubicBezTo>
                  <a:pt x="73" y="115"/>
                  <a:pt x="70" y="90"/>
                  <a:pt x="34" y="90"/>
                </a:cubicBezTo>
                <a:cubicBezTo>
                  <a:pt x="53" y="39"/>
                  <a:pt x="101" y="25"/>
                  <a:pt x="134" y="25"/>
                </a:cubicBezTo>
                <a:cubicBezTo>
                  <a:pt x="204" y="25"/>
                  <a:pt x="241" y="78"/>
                  <a:pt x="241" y="134"/>
                </a:cubicBezTo>
                <a:cubicBezTo>
                  <a:pt x="241" y="196"/>
                  <a:pt x="196" y="244"/>
                  <a:pt x="174" y="269"/>
                </a:cubicBezTo>
                <a:lnTo>
                  <a:pt x="6" y="434"/>
                </a:lnTo>
                <a:cubicBezTo>
                  <a:pt x="0" y="440"/>
                  <a:pt x="0" y="440"/>
                  <a:pt x="0" y="459"/>
                </a:cubicBezTo>
                <a:lnTo>
                  <a:pt x="286" y="459"/>
                </a:lnTo>
                <a:lnTo>
                  <a:pt x="308" y="333"/>
                </a:lnTo>
              </a:path>
            </a:pathLst>
          </a:custGeom>
          <a:solidFill>
            <a:srgbClr val="000000"/>
          </a:solidFill>
          <a:ln w="12600">
            <a:noFill/>
          </a:ln>
        </p:spPr>
      </p:sp>
      <p:sp>
        <p:nvSpPr>
          <p:cNvPr id="384" name="Freeform 14"/>
          <p:cNvSpPr/>
          <p:nvPr/>
        </p:nvSpPr>
        <p:spPr>
          <a:xfrm>
            <a:off x="4379040" y="1663920"/>
            <a:ext cx="293760" cy="243360"/>
          </a:xfrm>
          <a:custGeom>
            <a:avLst/>
            <a:gdLst/>
            <a:ahLst/>
            <a:cxnLst/>
            <a:rect l="0" t="0" r="r" b="b"/>
            <a:pathLst>
              <a:path w="816" h="676">
                <a:moveTo>
                  <a:pt x="454" y="269"/>
                </a:moveTo>
                <a:lnTo>
                  <a:pt x="370" y="73"/>
                </a:lnTo>
                <a:cubicBezTo>
                  <a:pt x="367" y="64"/>
                  <a:pt x="364" y="62"/>
                  <a:pt x="364" y="59"/>
                </a:cubicBezTo>
                <a:cubicBezTo>
                  <a:pt x="364" y="53"/>
                  <a:pt x="381" y="34"/>
                  <a:pt x="423" y="31"/>
                </a:cubicBezTo>
                <a:cubicBezTo>
                  <a:pt x="431" y="31"/>
                  <a:pt x="442" y="28"/>
                  <a:pt x="442" y="11"/>
                </a:cubicBezTo>
                <a:cubicBezTo>
                  <a:pt x="442" y="0"/>
                  <a:pt x="431" y="0"/>
                  <a:pt x="428" y="0"/>
                </a:cubicBezTo>
                <a:cubicBezTo>
                  <a:pt x="386" y="0"/>
                  <a:pt x="344" y="3"/>
                  <a:pt x="302" y="3"/>
                </a:cubicBezTo>
                <a:cubicBezTo>
                  <a:pt x="277" y="3"/>
                  <a:pt x="218" y="0"/>
                  <a:pt x="193" y="0"/>
                </a:cubicBezTo>
                <a:cubicBezTo>
                  <a:pt x="188" y="0"/>
                  <a:pt x="174" y="0"/>
                  <a:pt x="174" y="20"/>
                </a:cubicBezTo>
                <a:cubicBezTo>
                  <a:pt x="174" y="31"/>
                  <a:pt x="185" y="31"/>
                  <a:pt x="199" y="31"/>
                </a:cubicBezTo>
                <a:cubicBezTo>
                  <a:pt x="258" y="31"/>
                  <a:pt x="263" y="39"/>
                  <a:pt x="272" y="62"/>
                </a:cubicBezTo>
                <a:lnTo>
                  <a:pt x="389" y="339"/>
                </a:lnTo>
                <a:lnTo>
                  <a:pt x="179" y="563"/>
                </a:lnTo>
                <a:lnTo>
                  <a:pt x="168" y="574"/>
                </a:lnTo>
                <a:cubicBezTo>
                  <a:pt x="118" y="625"/>
                  <a:pt x="73" y="641"/>
                  <a:pt x="22" y="644"/>
                </a:cubicBezTo>
                <a:cubicBezTo>
                  <a:pt x="8" y="644"/>
                  <a:pt x="0" y="644"/>
                  <a:pt x="0" y="664"/>
                </a:cubicBezTo>
                <a:cubicBezTo>
                  <a:pt x="0" y="667"/>
                  <a:pt x="0" y="675"/>
                  <a:pt x="14" y="675"/>
                </a:cubicBezTo>
                <a:cubicBezTo>
                  <a:pt x="42" y="675"/>
                  <a:pt x="76" y="672"/>
                  <a:pt x="106" y="672"/>
                </a:cubicBezTo>
                <a:cubicBezTo>
                  <a:pt x="143" y="672"/>
                  <a:pt x="182" y="675"/>
                  <a:pt x="216" y="675"/>
                </a:cubicBezTo>
                <a:cubicBezTo>
                  <a:pt x="221" y="675"/>
                  <a:pt x="235" y="675"/>
                  <a:pt x="235" y="655"/>
                </a:cubicBezTo>
                <a:cubicBezTo>
                  <a:pt x="235" y="644"/>
                  <a:pt x="224" y="644"/>
                  <a:pt x="221" y="644"/>
                </a:cubicBezTo>
                <a:cubicBezTo>
                  <a:pt x="213" y="644"/>
                  <a:pt x="182" y="641"/>
                  <a:pt x="182" y="613"/>
                </a:cubicBezTo>
                <a:cubicBezTo>
                  <a:pt x="182" y="599"/>
                  <a:pt x="199" y="583"/>
                  <a:pt x="210" y="569"/>
                </a:cubicBezTo>
                <a:lnTo>
                  <a:pt x="311" y="462"/>
                </a:lnTo>
                <a:lnTo>
                  <a:pt x="398" y="367"/>
                </a:lnTo>
                <a:lnTo>
                  <a:pt x="498" y="602"/>
                </a:lnTo>
                <a:cubicBezTo>
                  <a:pt x="504" y="613"/>
                  <a:pt x="504" y="613"/>
                  <a:pt x="504" y="616"/>
                </a:cubicBezTo>
                <a:cubicBezTo>
                  <a:pt x="504" y="625"/>
                  <a:pt x="484" y="641"/>
                  <a:pt x="445" y="644"/>
                </a:cubicBezTo>
                <a:cubicBezTo>
                  <a:pt x="437" y="644"/>
                  <a:pt x="426" y="647"/>
                  <a:pt x="426" y="664"/>
                </a:cubicBezTo>
                <a:cubicBezTo>
                  <a:pt x="426" y="675"/>
                  <a:pt x="437" y="675"/>
                  <a:pt x="442" y="675"/>
                </a:cubicBezTo>
                <a:cubicBezTo>
                  <a:pt x="470" y="675"/>
                  <a:pt x="538" y="672"/>
                  <a:pt x="566" y="672"/>
                </a:cubicBezTo>
                <a:cubicBezTo>
                  <a:pt x="591" y="672"/>
                  <a:pt x="650" y="675"/>
                  <a:pt x="675" y="675"/>
                </a:cubicBezTo>
                <a:cubicBezTo>
                  <a:pt x="683" y="675"/>
                  <a:pt x="694" y="675"/>
                  <a:pt x="694" y="655"/>
                </a:cubicBezTo>
                <a:cubicBezTo>
                  <a:pt x="694" y="644"/>
                  <a:pt x="683" y="644"/>
                  <a:pt x="678" y="644"/>
                </a:cubicBezTo>
                <a:cubicBezTo>
                  <a:pt x="610" y="644"/>
                  <a:pt x="608" y="641"/>
                  <a:pt x="591" y="602"/>
                </a:cubicBezTo>
                <a:cubicBezTo>
                  <a:pt x="552" y="510"/>
                  <a:pt x="487" y="356"/>
                  <a:pt x="465" y="297"/>
                </a:cubicBezTo>
                <a:cubicBezTo>
                  <a:pt x="532" y="227"/>
                  <a:pt x="636" y="109"/>
                  <a:pt x="666" y="81"/>
                </a:cubicBezTo>
                <a:cubicBezTo>
                  <a:pt x="694" y="56"/>
                  <a:pt x="734" y="34"/>
                  <a:pt x="792" y="31"/>
                </a:cubicBezTo>
                <a:cubicBezTo>
                  <a:pt x="804" y="31"/>
                  <a:pt x="815" y="31"/>
                  <a:pt x="815" y="11"/>
                </a:cubicBezTo>
                <a:cubicBezTo>
                  <a:pt x="815" y="11"/>
                  <a:pt x="815" y="0"/>
                  <a:pt x="801" y="0"/>
                </a:cubicBezTo>
                <a:cubicBezTo>
                  <a:pt x="770" y="0"/>
                  <a:pt x="739" y="3"/>
                  <a:pt x="708" y="3"/>
                </a:cubicBezTo>
                <a:cubicBezTo>
                  <a:pt x="672" y="3"/>
                  <a:pt x="633" y="0"/>
                  <a:pt x="599" y="0"/>
                </a:cubicBezTo>
                <a:cubicBezTo>
                  <a:pt x="594" y="0"/>
                  <a:pt x="580" y="0"/>
                  <a:pt x="580" y="20"/>
                </a:cubicBezTo>
                <a:cubicBezTo>
                  <a:pt x="580" y="28"/>
                  <a:pt x="585" y="31"/>
                  <a:pt x="591" y="31"/>
                </a:cubicBezTo>
                <a:cubicBezTo>
                  <a:pt x="599" y="31"/>
                  <a:pt x="630" y="34"/>
                  <a:pt x="630" y="62"/>
                </a:cubicBezTo>
                <a:cubicBezTo>
                  <a:pt x="630" y="76"/>
                  <a:pt x="619" y="87"/>
                  <a:pt x="613" y="98"/>
                </a:cubicBezTo>
                <a:lnTo>
                  <a:pt x="454" y="269"/>
                </a:lnTo>
              </a:path>
            </a:pathLst>
          </a:custGeom>
          <a:solidFill>
            <a:srgbClr val="000000"/>
          </a:solidFill>
          <a:ln w="12600">
            <a:noFill/>
          </a:ln>
        </p:spPr>
      </p:sp>
      <p:sp>
        <p:nvSpPr>
          <p:cNvPr id="385" name="Freeform 15"/>
          <p:cNvSpPr/>
          <p:nvPr/>
        </p:nvSpPr>
        <p:spPr>
          <a:xfrm>
            <a:off x="4678560" y="1795320"/>
            <a:ext cx="111240" cy="165600"/>
          </a:xfrm>
          <a:custGeom>
            <a:avLst/>
            <a:gdLst/>
            <a:ahLst/>
            <a:cxnLst/>
            <a:rect l="0" t="0" r="r" b="b"/>
            <a:pathLst>
              <a:path w="309" h="460">
                <a:moveTo>
                  <a:pt x="308" y="333"/>
                </a:moveTo>
                <a:lnTo>
                  <a:pt x="283" y="333"/>
                </a:lnTo>
                <a:cubicBezTo>
                  <a:pt x="283" y="350"/>
                  <a:pt x="274" y="389"/>
                  <a:pt x="266" y="398"/>
                </a:cubicBezTo>
                <a:cubicBezTo>
                  <a:pt x="260" y="401"/>
                  <a:pt x="207" y="401"/>
                  <a:pt x="196" y="401"/>
                </a:cubicBezTo>
                <a:lnTo>
                  <a:pt x="70" y="401"/>
                </a:lnTo>
                <a:cubicBezTo>
                  <a:pt x="143" y="336"/>
                  <a:pt x="165" y="317"/>
                  <a:pt x="207" y="286"/>
                </a:cubicBezTo>
                <a:cubicBezTo>
                  <a:pt x="260" y="244"/>
                  <a:pt x="308" y="202"/>
                  <a:pt x="308" y="134"/>
                </a:cubicBezTo>
                <a:cubicBezTo>
                  <a:pt x="308" y="50"/>
                  <a:pt x="232" y="0"/>
                  <a:pt x="146" y="0"/>
                </a:cubicBezTo>
                <a:cubicBezTo>
                  <a:pt x="59" y="0"/>
                  <a:pt x="0" y="62"/>
                  <a:pt x="0" y="123"/>
                </a:cubicBezTo>
                <a:cubicBezTo>
                  <a:pt x="0" y="160"/>
                  <a:pt x="31" y="162"/>
                  <a:pt x="36" y="162"/>
                </a:cubicBezTo>
                <a:cubicBezTo>
                  <a:pt x="53" y="162"/>
                  <a:pt x="73" y="151"/>
                  <a:pt x="73" y="126"/>
                </a:cubicBezTo>
                <a:cubicBezTo>
                  <a:pt x="73" y="115"/>
                  <a:pt x="70" y="90"/>
                  <a:pt x="34" y="90"/>
                </a:cubicBezTo>
                <a:cubicBezTo>
                  <a:pt x="53" y="39"/>
                  <a:pt x="101" y="25"/>
                  <a:pt x="134" y="25"/>
                </a:cubicBezTo>
                <a:cubicBezTo>
                  <a:pt x="204" y="25"/>
                  <a:pt x="241" y="78"/>
                  <a:pt x="241" y="134"/>
                </a:cubicBezTo>
                <a:cubicBezTo>
                  <a:pt x="241" y="196"/>
                  <a:pt x="196" y="244"/>
                  <a:pt x="174" y="269"/>
                </a:cubicBezTo>
                <a:lnTo>
                  <a:pt x="6" y="434"/>
                </a:lnTo>
                <a:cubicBezTo>
                  <a:pt x="0" y="440"/>
                  <a:pt x="0" y="440"/>
                  <a:pt x="0" y="459"/>
                </a:cubicBezTo>
                <a:lnTo>
                  <a:pt x="286" y="459"/>
                </a:lnTo>
                <a:lnTo>
                  <a:pt x="308" y="333"/>
                </a:lnTo>
              </a:path>
            </a:pathLst>
          </a:custGeom>
          <a:solidFill>
            <a:srgbClr val="000000"/>
          </a:solidFill>
          <a:ln w="12600">
            <a:noFill/>
          </a:ln>
        </p:spPr>
      </p:sp>
      <p:sp>
        <p:nvSpPr>
          <p:cNvPr id="386" name="Freeform 16"/>
          <p:cNvSpPr/>
          <p:nvPr/>
        </p:nvSpPr>
        <p:spPr>
          <a:xfrm>
            <a:off x="4920480" y="1699200"/>
            <a:ext cx="237240" cy="237240"/>
          </a:xfrm>
          <a:custGeom>
            <a:avLst/>
            <a:gdLst/>
            <a:ahLst/>
            <a:cxnLst/>
            <a:rect l="0" t="0" r="r" b="b"/>
            <a:pathLst>
              <a:path w="659" h="659">
                <a:moveTo>
                  <a:pt x="350" y="350"/>
                </a:moveTo>
                <a:lnTo>
                  <a:pt x="624" y="350"/>
                </a:lnTo>
                <a:cubicBezTo>
                  <a:pt x="638" y="350"/>
                  <a:pt x="658" y="350"/>
                  <a:pt x="658" y="331"/>
                </a:cubicBezTo>
                <a:cubicBezTo>
                  <a:pt x="658" y="308"/>
                  <a:pt x="638" y="308"/>
                  <a:pt x="624" y="308"/>
                </a:cubicBezTo>
                <a:lnTo>
                  <a:pt x="350" y="308"/>
                </a:lnTo>
                <a:lnTo>
                  <a:pt x="350" y="34"/>
                </a:lnTo>
                <a:cubicBezTo>
                  <a:pt x="350" y="20"/>
                  <a:pt x="350" y="0"/>
                  <a:pt x="330" y="0"/>
                </a:cubicBezTo>
                <a:cubicBezTo>
                  <a:pt x="308" y="0"/>
                  <a:pt x="308" y="20"/>
                  <a:pt x="308" y="34"/>
                </a:cubicBezTo>
                <a:lnTo>
                  <a:pt x="308" y="308"/>
                </a:lnTo>
                <a:lnTo>
                  <a:pt x="34" y="308"/>
                </a:lnTo>
                <a:cubicBezTo>
                  <a:pt x="20" y="308"/>
                  <a:pt x="0" y="308"/>
                  <a:pt x="0" y="331"/>
                </a:cubicBezTo>
                <a:cubicBezTo>
                  <a:pt x="0" y="350"/>
                  <a:pt x="20" y="350"/>
                  <a:pt x="34" y="350"/>
                </a:cubicBezTo>
                <a:lnTo>
                  <a:pt x="308" y="350"/>
                </a:lnTo>
                <a:lnTo>
                  <a:pt x="308" y="625"/>
                </a:lnTo>
                <a:cubicBezTo>
                  <a:pt x="308" y="639"/>
                  <a:pt x="308" y="658"/>
                  <a:pt x="330" y="658"/>
                </a:cubicBezTo>
                <a:cubicBezTo>
                  <a:pt x="350" y="658"/>
                  <a:pt x="350" y="639"/>
                  <a:pt x="350" y="625"/>
                </a:cubicBezTo>
                <a:lnTo>
                  <a:pt x="350" y="350"/>
                </a:lnTo>
              </a:path>
            </a:pathLst>
          </a:custGeom>
          <a:solidFill>
            <a:srgbClr val="000000"/>
          </a:solidFill>
          <a:ln w="12600">
            <a:noFill/>
          </a:ln>
        </p:spPr>
      </p:sp>
      <p:sp>
        <p:nvSpPr>
          <p:cNvPr id="387" name="Freeform 17"/>
          <p:cNvSpPr/>
          <p:nvPr/>
        </p:nvSpPr>
        <p:spPr>
          <a:xfrm>
            <a:off x="5283360" y="1868760"/>
            <a:ext cx="38520" cy="38520"/>
          </a:xfrm>
          <a:custGeom>
            <a:avLst/>
            <a:gdLst/>
            <a:ahLst/>
            <a:cxnLst/>
            <a:rect l="0" t="0" r="r" b="b"/>
            <a:pathLst>
              <a:path w="107" h="107">
                <a:moveTo>
                  <a:pt x="106" y="53"/>
                </a:moveTo>
                <a:cubicBezTo>
                  <a:pt x="106" y="25"/>
                  <a:pt x="84" y="0"/>
                  <a:pt x="53" y="0"/>
                </a:cubicBezTo>
                <a:cubicBezTo>
                  <a:pt x="25" y="0"/>
                  <a:pt x="0" y="25"/>
                  <a:pt x="0" y="53"/>
                </a:cubicBezTo>
                <a:cubicBezTo>
                  <a:pt x="0" y="84"/>
                  <a:pt x="25" y="106"/>
                  <a:pt x="53" y="106"/>
                </a:cubicBezTo>
                <a:cubicBezTo>
                  <a:pt x="84" y="106"/>
                  <a:pt x="106" y="84"/>
                  <a:pt x="106" y="53"/>
                </a:cubicBezTo>
              </a:path>
            </a:pathLst>
          </a:custGeom>
          <a:solidFill>
            <a:srgbClr val="000000"/>
          </a:solidFill>
          <a:ln w="12600">
            <a:noFill/>
          </a:ln>
        </p:spPr>
      </p:sp>
      <p:sp>
        <p:nvSpPr>
          <p:cNvPr id="388" name="Freeform 18"/>
          <p:cNvSpPr/>
          <p:nvPr/>
        </p:nvSpPr>
        <p:spPr>
          <a:xfrm>
            <a:off x="5382000" y="1868760"/>
            <a:ext cx="38520" cy="38520"/>
          </a:xfrm>
          <a:custGeom>
            <a:avLst/>
            <a:gdLst/>
            <a:ahLst/>
            <a:cxnLst/>
            <a:rect l="0" t="0" r="r" b="b"/>
            <a:pathLst>
              <a:path w="107" h="107">
                <a:moveTo>
                  <a:pt x="106" y="53"/>
                </a:moveTo>
                <a:cubicBezTo>
                  <a:pt x="106" y="25"/>
                  <a:pt x="84" y="0"/>
                  <a:pt x="53" y="0"/>
                </a:cubicBezTo>
                <a:cubicBezTo>
                  <a:pt x="25" y="0"/>
                  <a:pt x="0" y="25"/>
                  <a:pt x="0" y="53"/>
                </a:cubicBezTo>
                <a:cubicBezTo>
                  <a:pt x="0" y="84"/>
                  <a:pt x="25" y="106"/>
                  <a:pt x="53" y="106"/>
                </a:cubicBezTo>
                <a:cubicBezTo>
                  <a:pt x="84" y="106"/>
                  <a:pt x="106" y="84"/>
                  <a:pt x="106" y="53"/>
                </a:cubicBezTo>
              </a:path>
            </a:pathLst>
          </a:custGeom>
          <a:solidFill>
            <a:srgbClr val="000000"/>
          </a:solidFill>
          <a:ln w="12600">
            <a:noFill/>
          </a:ln>
        </p:spPr>
      </p:sp>
      <p:sp>
        <p:nvSpPr>
          <p:cNvPr id="389" name="Freeform 19"/>
          <p:cNvSpPr/>
          <p:nvPr/>
        </p:nvSpPr>
        <p:spPr>
          <a:xfrm>
            <a:off x="5479920" y="1868760"/>
            <a:ext cx="38520" cy="38520"/>
          </a:xfrm>
          <a:custGeom>
            <a:avLst/>
            <a:gdLst/>
            <a:ahLst/>
            <a:cxnLst/>
            <a:rect l="0" t="0" r="r" b="b"/>
            <a:pathLst>
              <a:path w="107" h="107">
                <a:moveTo>
                  <a:pt x="106" y="53"/>
                </a:moveTo>
                <a:cubicBezTo>
                  <a:pt x="106" y="25"/>
                  <a:pt x="84" y="0"/>
                  <a:pt x="53" y="0"/>
                </a:cubicBezTo>
                <a:cubicBezTo>
                  <a:pt x="25" y="0"/>
                  <a:pt x="0" y="25"/>
                  <a:pt x="0" y="53"/>
                </a:cubicBezTo>
                <a:cubicBezTo>
                  <a:pt x="0" y="84"/>
                  <a:pt x="25" y="106"/>
                  <a:pt x="53" y="106"/>
                </a:cubicBezTo>
                <a:cubicBezTo>
                  <a:pt x="84" y="106"/>
                  <a:pt x="106" y="84"/>
                  <a:pt x="106" y="53"/>
                </a:cubicBezTo>
              </a:path>
            </a:pathLst>
          </a:custGeom>
          <a:solidFill>
            <a:srgbClr val="000000"/>
          </a:solidFill>
          <a:ln w="12600">
            <a:noFill/>
          </a:ln>
        </p:spPr>
      </p:sp>
      <p:sp>
        <p:nvSpPr>
          <p:cNvPr id="390" name="Freeform 20"/>
          <p:cNvSpPr/>
          <p:nvPr/>
        </p:nvSpPr>
        <p:spPr>
          <a:xfrm>
            <a:off x="5646240" y="1699200"/>
            <a:ext cx="237240" cy="237240"/>
          </a:xfrm>
          <a:custGeom>
            <a:avLst/>
            <a:gdLst/>
            <a:ahLst/>
            <a:cxnLst/>
            <a:rect l="0" t="0" r="r" b="b"/>
            <a:pathLst>
              <a:path w="659" h="659">
                <a:moveTo>
                  <a:pt x="350" y="350"/>
                </a:moveTo>
                <a:lnTo>
                  <a:pt x="624" y="350"/>
                </a:lnTo>
                <a:cubicBezTo>
                  <a:pt x="638" y="350"/>
                  <a:pt x="658" y="350"/>
                  <a:pt x="658" y="331"/>
                </a:cubicBezTo>
                <a:cubicBezTo>
                  <a:pt x="658" y="308"/>
                  <a:pt x="638" y="308"/>
                  <a:pt x="624" y="308"/>
                </a:cubicBezTo>
                <a:lnTo>
                  <a:pt x="350" y="308"/>
                </a:lnTo>
                <a:lnTo>
                  <a:pt x="350" y="34"/>
                </a:lnTo>
                <a:cubicBezTo>
                  <a:pt x="350" y="20"/>
                  <a:pt x="350" y="0"/>
                  <a:pt x="330" y="0"/>
                </a:cubicBezTo>
                <a:cubicBezTo>
                  <a:pt x="308" y="0"/>
                  <a:pt x="308" y="20"/>
                  <a:pt x="308" y="34"/>
                </a:cubicBezTo>
                <a:lnTo>
                  <a:pt x="308" y="308"/>
                </a:lnTo>
                <a:lnTo>
                  <a:pt x="34" y="308"/>
                </a:lnTo>
                <a:cubicBezTo>
                  <a:pt x="20" y="308"/>
                  <a:pt x="0" y="308"/>
                  <a:pt x="0" y="331"/>
                </a:cubicBezTo>
                <a:cubicBezTo>
                  <a:pt x="0" y="350"/>
                  <a:pt x="20" y="350"/>
                  <a:pt x="34" y="350"/>
                </a:cubicBezTo>
                <a:lnTo>
                  <a:pt x="308" y="350"/>
                </a:lnTo>
                <a:lnTo>
                  <a:pt x="308" y="625"/>
                </a:lnTo>
                <a:cubicBezTo>
                  <a:pt x="308" y="639"/>
                  <a:pt x="308" y="658"/>
                  <a:pt x="330" y="658"/>
                </a:cubicBezTo>
                <a:cubicBezTo>
                  <a:pt x="350" y="658"/>
                  <a:pt x="350" y="639"/>
                  <a:pt x="350" y="625"/>
                </a:cubicBezTo>
                <a:lnTo>
                  <a:pt x="350" y="350"/>
                </a:lnTo>
              </a:path>
            </a:pathLst>
          </a:custGeom>
          <a:solidFill>
            <a:srgbClr val="000000"/>
          </a:solidFill>
          <a:ln w="12600">
            <a:noFill/>
          </a:ln>
        </p:spPr>
      </p:sp>
      <p:sp>
        <p:nvSpPr>
          <p:cNvPr id="391" name="Freeform 21"/>
          <p:cNvSpPr/>
          <p:nvPr/>
        </p:nvSpPr>
        <p:spPr>
          <a:xfrm>
            <a:off x="5990040" y="1656000"/>
            <a:ext cx="194760" cy="320040"/>
          </a:xfrm>
          <a:custGeom>
            <a:avLst/>
            <a:gdLst/>
            <a:ahLst/>
            <a:cxnLst/>
            <a:rect l="0" t="0" r="r" b="b"/>
            <a:pathLst>
              <a:path w="541" h="889">
                <a:moveTo>
                  <a:pt x="540" y="134"/>
                </a:moveTo>
                <a:cubicBezTo>
                  <a:pt x="540" y="62"/>
                  <a:pt x="484" y="0"/>
                  <a:pt x="406" y="0"/>
                </a:cubicBezTo>
                <a:cubicBezTo>
                  <a:pt x="347" y="0"/>
                  <a:pt x="319" y="17"/>
                  <a:pt x="286" y="42"/>
                </a:cubicBezTo>
                <a:cubicBezTo>
                  <a:pt x="230" y="81"/>
                  <a:pt x="176" y="176"/>
                  <a:pt x="157" y="252"/>
                </a:cubicBezTo>
                <a:lnTo>
                  <a:pt x="0" y="880"/>
                </a:lnTo>
                <a:cubicBezTo>
                  <a:pt x="0" y="882"/>
                  <a:pt x="3" y="888"/>
                  <a:pt x="11" y="888"/>
                </a:cubicBezTo>
                <a:cubicBezTo>
                  <a:pt x="20" y="888"/>
                  <a:pt x="22" y="888"/>
                  <a:pt x="25" y="885"/>
                </a:cubicBezTo>
                <a:lnTo>
                  <a:pt x="92" y="611"/>
                </a:lnTo>
                <a:cubicBezTo>
                  <a:pt x="112" y="670"/>
                  <a:pt x="157" y="706"/>
                  <a:pt x="227" y="706"/>
                </a:cubicBezTo>
                <a:cubicBezTo>
                  <a:pt x="300" y="706"/>
                  <a:pt x="375" y="672"/>
                  <a:pt x="417" y="630"/>
                </a:cubicBezTo>
                <a:cubicBezTo>
                  <a:pt x="465" y="583"/>
                  <a:pt x="498" y="521"/>
                  <a:pt x="498" y="448"/>
                </a:cubicBezTo>
                <a:cubicBezTo>
                  <a:pt x="498" y="375"/>
                  <a:pt x="462" y="325"/>
                  <a:pt x="426" y="300"/>
                </a:cubicBezTo>
                <a:cubicBezTo>
                  <a:pt x="482" y="269"/>
                  <a:pt x="540" y="207"/>
                  <a:pt x="540" y="134"/>
                </a:cubicBezTo>
              </a:path>
              <a:path w="93" h="18">
                <a:moveTo>
                  <a:pt x="92" y="9"/>
                </a:moveTo>
                <a:cubicBezTo>
                  <a:pt x="78" y="14"/>
                  <a:pt x="70" y="14"/>
                  <a:pt x="45" y="14"/>
                </a:cubicBezTo>
                <a:cubicBezTo>
                  <a:pt x="31" y="14"/>
                  <a:pt x="11" y="17"/>
                  <a:pt x="0" y="12"/>
                </a:cubicBezTo>
                <a:cubicBezTo>
                  <a:pt x="3" y="0"/>
                  <a:pt x="39" y="3"/>
                  <a:pt x="50" y="3"/>
                </a:cubicBezTo>
                <a:cubicBezTo>
                  <a:pt x="70" y="3"/>
                  <a:pt x="78" y="3"/>
                  <a:pt x="92" y="9"/>
                </a:cubicBezTo>
              </a:path>
              <a:path w="373" h="665">
                <a:moveTo>
                  <a:pt x="372" y="90"/>
                </a:moveTo>
                <a:cubicBezTo>
                  <a:pt x="372" y="160"/>
                  <a:pt x="333" y="230"/>
                  <a:pt x="283" y="261"/>
                </a:cubicBezTo>
                <a:cubicBezTo>
                  <a:pt x="255" y="253"/>
                  <a:pt x="235" y="250"/>
                  <a:pt x="207" y="250"/>
                </a:cubicBezTo>
                <a:cubicBezTo>
                  <a:pt x="185" y="250"/>
                  <a:pt x="132" y="250"/>
                  <a:pt x="132" y="281"/>
                </a:cubicBezTo>
                <a:cubicBezTo>
                  <a:pt x="129" y="309"/>
                  <a:pt x="182" y="306"/>
                  <a:pt x="199" y="306"/>
                </a:cubicBezTo>
                <a:cubicBezTo>
                  <a:pt x="235" y="306"/>
                  <a:pt x="249" y="306"/>
                  <a:pt x="280" y="292"/>
                </a:cubicBezTo>
                <a:cubicBezTo>
                  <a:pt x="316" y="328"/>
                  <a:pt x="322" y="359"/>
                  <a:pt x="325" y="404"/>
                </a:cubicBezTo>
                <a:cubicBezTo>
                  <a:pt x="325" y="463"/>
                  <a:pt x="302" y="535"/>
                  <a:pt x="274" y="575"/>
                </a:cubicBezTo>
                <a:cubicBezTo>
                  <a:pt x="235" y="628"/>
                  <a:pt x="168" y="664"/>
                  <a:pt x="112" y="664"/>
                </a:cubicBezTo>
                <a:cubicBezTo>
                  <a:pt x="36" y="664"/>
                  <a:pt x="0" y="605"/>
                  <a:pt x="0" y="535"/>
                </a:cubicBezTo>
                <a:cubicBezTo>
                  <a:pt x="0" y="527"/>
                  <a:pt x="0" y="510"/>
                  <a:pt x="6" y="493"/>
                </a:cubicBezTo>
                <a:lnTo>
                  <a:pt x="67" y="241"/>
                </a:lnTo>
                <a:cubicBezTo>
                  <a:pt x="90" y="157"/>
                  <a:pt x="162" y="0"/>
                  <a:pt x="280" y="0"/>
                </a:cubicBezTo>
                <a:cubicBezTo>
                  <a:pt x="336" y="0"/>
                  <a:pt x="372" y="31"/>
                  <a:pt x="372" y="90"/>
                </a:cubicBezTo>
              </a:path>
            </a:pathLst>
          </a:custGeom>
          <a:solidFill>
            <a:srgbClr val="000000"/>
          </a:solidFill>
          <a:ln w="12600">
            <a:noFill/>
          </a:ln>
        </p:spPr>
      </p:sp>
      <p:sp>
        <p:nvSpPr>
          <p:cNvPr id="392" name="Freeform 22"/>
          <p:cNvSpPr/>
          <p:nvPr/>
        </p:nvSpPr>
        <p:spPr>
          <a:xfrm>
            <a:off x="6190560" y="1849680"/>
            <a:ext cx="152640" cy="113400"/>
          </a:xfrm>
          <a:custGeom>
            <a:avLst/>
            <a:gdLst/>
            <a:ahLst/>
            <a:cxnLst/>
            <a:rect l="0" t="0" r="r" b="b"/>
            <a:pathLst>
              <a:path w="424" h="315">
                <a:moveTo>
                  <a:pt x="53" y="263"/>
                </a:moveTo>
                <a:cubicBezTo>
                  <a:pt x="50" y="272"/>
                  <a:pt x="45" y="289"/>
                  <a:pt x="45" y="291"/>
                </a:cubicBezTo>
                <a:cubicBezTo>
                  <a:pt x="45" y="305"/>
                  <a:pt x="59" y="314"/>
                  <a:pt x="70" y="314"/>
                </a:cubicBezTo>
                <a:cubicBezTo>
                  <a:pt x="81" y="314"/>
                  <a:pt x="92" y="305"/>
                  <a:pt x="95" y="297"/>
                </a:cubicBezTo>
                <a:cubicBezTo>
                  <a:pt x="98" y="291"/>
                  <a:pt x="104" y="269"/>
                  <a:pt x="109" y="255"/>
                </a:cubicBezTo>
                <a:cubicBezTo>
                  <a:pt x="112" y="241"/>
                  <a:pt x="120" y="210"/>
                  <a:pt x="123" y="193"/>
                </a:cubicBezTo>
                <a:cubicBezTo>
                  <a:pt x="129" y="176"/>
                  <a:pt x="132" y="162"/>
                  <a:pt x="134" y="146"/>
                </a:cubicBezTo>
                <a:cubicBezTo>
                  <a:pt x="143" y="118"/>
                  <a:pt x="146" y="112"/>
                  <a:pt x="165" y="84"/>
                </a:cubicBezTo>
                <a:cubicBezTo>
                  <a:pt x="185" y="56"/>
                  <a:pt x="216" y="20"/>
                  <a:pt x="269" y="20"/>
                </a:cubicBezTo>
                <a:cubicBezTo>
                  <a:pt x="308" y="20"/>
                  <a:pt x="308" y="56"/>
                  <a:pt x="308" y="67"/>
                </a:cubicBezTo>
                <a:cubicBezTo>
                  <a:pt x="308" y="109"/>
                  <a:pt x="280" y="188"/>
                  <a:pt x="269" y="216"/>
                </a:cubicBezTo>
                <a:cubicBezTo>
                  <a:pt x="260" y="235"/>
                  <a:pt x="258" y="241"/>
                  <a:pt x="258" y="255"/>
                </a:cubicBezTo>
                <a:cubicBezTo>
                  <a:pt x="258" y="291"/>
                  <a:pt x="288" y="314"/>
                  <a:pt x="325" y="314"/>
                </a:cubicBezTo>
                <a:cubicBezTo>
                  <a:pt x="392" y="314"/>
                  <a:pt x="423" y="218"/>
                  <a:pt x="423" y="207"/>
                </a:cubicBezTo>
                <a:cubicBezTo>
                  <a:pt x="423" y="199"/>
                  <a:pt x="414" y="199"/>
                  <a:pt x="412" y="199"/>
                </a:cubicBezTo>
                <a:cubicBezTo>
                  <a:pt x="403" y="199"/>
                  <a:pt x="403" y="202"/>
                  <a:pt x="400" y="210"/>
                </a:cubicBezTo>
                <a:cubicBezTo>
                  <a:pt x="384" y="266"/>
                  <a:pt x="353" y="294"/>
                  <a:pt x="325" y="294"/>
                </a:cubicBezTo>
                <a:cubicBezTo>
                  <a:pt x="311" y="294"/>
                  <a:pt x="308" y="286"/>
                  <a:pt x="308" y="269"/>
                </a:cubicBezTo>
                <a:cubicBezTo>
                  <a:pt x="308" y="255"/>
                  <a:pt x="311" y="244"/>
                  <a:pt x="325" y="213"/>
                </a:cubicBezTo>
                <a:cubicBezTo>
                  <a:pt x="333" y="193"/>
                  <a:pt x="361" y="118"/>
                  <a:pt x="361" y="78"/>
                </a:cubicBezTo>
                <a:cubicBezTo>
                  <a:pt x="361" y="11"/>
                  <a:pt x="308" y="0"/>
                  <a:pt x="272" y="0"/>
                </a:cubicBezTo>
                <a:cubicBezTo>
                  <a:pt x="213" y="0"/>
                  <a:pt x="174" y="36"/>
                  <a:pt x="154" y="64"/>
                </a:cubicBezTo>
                <a:cubicBezTo>
                  <a:pt x="148" y="14"/>
                  <a:pt x="109" y="0"/>
                  <a:pt x="78" y="0"/>
                </a:cubicBezTo>
                <a:cubicBezTo>
                  <a:pt x="50" y="0"/>
                  <a:pt x="34" y="22"/>
                  <a:pt x="25" y="36"/>
                </a:cubicBezTo>
                <a:cubicBezTo>
                  <a:pt x="8" y="64"/>
                  <a:pt x="0" y="104"/>
                  <a:pt x="0" y="106"/>
                </a:cubicBezTo>
                <a:cubicBezTo>
                  <a:pt x="0" y="115"/>
                  <a:pt x="8" y="115"/>
                  <a:pt x="11" y="115"/>
                </a:cubicBezTo>
                <a:cubicBezTo>
                  <a:pt x="22" y="115"/>
                  <a:pt x="22" y="112"/>
                  <a:pt x="28" y="95"/>
                </a:cubicBezTo>
                <a:cubicBezTo>
                  <a:pt x="36" y="53"/>
                  <a:pt x="50" y="20"/>
                  <a:pt x="78" y="20"/>
                </a:cubicBezTo>
                <a:cubicBezTo>
                  <a:pt x="95" y="20"/>
                  <a:pt x="101" y="34"/>
                  <a:pt x="101" y="53"/>
                </a:cubicBezTo>
                <a:cubicBezTo>
                  <a:pt x="101" y="67"/>
                  <a:pt x="95" y="92"/>
                  <a:pt x="90" y="112"/>
                </a:cubicBezTo>
                <a:cubicBezTo>
                  <a:pt x="84" y="129"/>
                  <a:pt x="78" y="160"/>
                  <a:pt x="73" y="174"/>
                </a:cubicBezTo>
                <a:lnTo>
                  <a:pt x="53" y="263"/>
                </a:lnTo>
              </a:path>
            </a:pathLst>
          </a:custGeom>
          <a:solidFill>
            <a:srgbClr val="000000"/>
          </a:solidFill>
          <a:ln w="12600">
            <a:noFill/>
          </a:ln>
        </p:spPr>
      </p:sp>
      <p:sp>
        <p:nvSpPr>
          <p:cNvPr id="393" name="Freeform 23"/>
          <p:cNvSpPr/>
          <p:nvPr/>
        </p:nvSpPr>
        <p:spPr>
          <a:xfrm>
            <a:off x="6381000" y="1663920"/>
            <a:ext cx="293760" cy="243360"/>
          </a:xfrm>
          <a:custGeom>
            <a:avLst/>
            <a:gdLst/>
            <a:ahLst/>
            <a:cxnLst/>
            <a:rect l="0" t="0" r="r" b="b"/>
            <a:pathLst>
              <a:path w="816" h="676">
                <a:moveTo>
                  <a:pt x="454" y="269"/>
                </a:moveTo>
                <a:lnTo>
                  <a:pt x="370" y="73"/>
                </a:lnTo>
                <a:cubicBezTo>
                  <a:pt x="367" y="64"/>
                  <a:pt x="364" y="62"/>
                  <a:pt x="364" y="59"/>
                </a:cubicBezTo>
                <a:cubicBezTo>
                  <a:pt x="364" y="53"/>
                  <a:pt x="381" y="34"/>
                  <a:pt x="423" y="31"/>
                </a:cubicBezTo>
                <a:cubicBezTo>
                  <a:pt x="431" y="31"/>
                  <a:pt x="442" y="28"/>
                  <a:pt x="442" y="11"/>
                </a:cubicBezTo>
                <a:cubicBezTo>
                  <a:pt x="442" y="0"/>
                  <a:pt x="431" y="0"/>
                  <a:pt x="428" y="0"/>
                </a:cubicBezTo>
                <a:cubicBezTo>
                  <a:pt x="386" y="0"/>
                  <a:pt x="344" y="3"/>
                  <a:pt x="302" y="3"/>
                </a:cubicBezTo>
                <a:cubicBezTo>
                  <a:pt x="277" y="3"/>
                  <a:pt x="218" y="0"/>
                  <a:pt x="193" y="0"/>
                </a:cubicBezTo>
                <a:cubicBezTo>
                  <a:pt x="188" y="0"/>
                  <a:pt x="174" y="0"/>
                  <a:pt x="174" y="20"/>
                </a:cubicBezTo>
                <a:cubicBezTo>
                  <a:pt x="174" y="31"/>
                  <a:pt x="185" y="31"/>
                  <a:pt x="199" y="31"/>
                </a:cubicBezTo>
                <a:cubicBezTo>
                  <a:pt x="258" y="31"/>
                  <a:pt x="263" y="39"/>
                  <a:pt x="272" y="62"/>
                </a:cubicBezTo>
                <a:lnTo>
                  <a:pt x="389" y="339"/>
                </a:lnTo>
                <a:lnTo>
                  <a:pt x="179" y="563"/>
                </a:lnTo>
                <a:lnTo>
                  <a:pt x="168" y="574"/>
                </a:lnTo>
                <a:cubicBezTo>
                  <a:pt x="118" y="625"/>
                  <a:pt x="73" y="641"/>
                  <a:pt x="22" y="644"/>
                </a:cubicBezTo>
                <a:cubicBezTo>
                  <a:pt x="8" y="644"/>
                  <a:pt x="0" y="644"/>
                  <a:pt x="0" y="664"/>
                </a:cubicBezTo>
                <a:cubicBezTo>
                  <a:pt x="0" y="667"/>
                  <a:pt x="0" y="675"/>
                  <a:pt x="14" y="675"/>
                </a:cubicBezTo>
                <a:cubicBezTo>
                  <a:pt x="42" y="675"/>
                  <a:pt x="76" y="672"/>
                  <a:pt x="106" y="672"/>
                </a:cubicBezTo>
                <a:cubicBezTo>
                  <a:pt x="143" y="672"/>
                  <a:pt x="182" y="675"/>
                  <a:pt x="216" y="675"/>
                </a:cubicBezTo>
                <a:cubicBezTo>
                  <a:pt x="221" y="675"/>
                  <a:pt x="235" y="675"/>
                  <a:pt x="235" y="655"/>
                </a:cubicBezTo>
                <a:cubicBezTo>
                  <a:pt x="235" y="644"/>
                  <a:pt x="224" y="644"/>
                  <a:pt x="221" y="644"/>
                </a:cubicBezTo>
                <a:cubicBezTo>
                  <a:pt x="213" y="644"/>
                  <a:pt x="182" y="641"/>
                  <a:pt x="182" y="613"/>
                </a:cubicBezTo>
                <a:cubicBezTo>
                  <a:pt x="182" y="599"/>
                  <a:pt x="199" y="583"/>
                  <a:pt x="210" y="569"/>
                </a:cubicBezTo>
                <a:lnTo>
                  <a:pt x="311" y="462"/>
                </a:lnTo>
                <a:lnTo>
                  <a:pt x="398" y="367"/>
                </a:lnTo>
                <a:lnTo>
                  <a:pt x="498" y="602"/>
                </a:lnTo>
                <a:cubicBezTo>
                  <a:pt x="504" y="613"/>
                  <a:pt x="504" y="613"/>
                  <a:pt x="504" y="616"/>
                </a:cubicBezTo>
                <a:cubicBezTo>
                  <a:pt x="504" y="625"/>
                  <a:pt x="484" y="641"/>
                  <a:pt x="445" y="644"/>
                </a:cubicBezTo>
                <a:cubicBezTo>
                  <a:pt x="437" y="644"/>
                  <a:pt x="426" y="647"/>
                  <a:pt x="426" y="664"/>
                </a:cubicBezTo>
                <a:cubicBezTo>
                  <a:pt x="426" y="675"/>
                  <a:pt x="437" y="675"/>
                  <a:pt x="442" y="675"/>
                </a:cubicBezTo>
                <a:cubicBezTo>
                  <a:pt x="470" y="675"/>
                  <a:pt x="538" y="672"/>
                  <a:pt x="566" y="672"/>
                </a:cubicBezTo>
                <a:cubicBezTo>
                  <a:pt x="591" y="672"/>
                  <a:pt x="650" y="675"/>
                  <a:pt x="675" y="675"/>
                </a:cubicBezTo>
                <a:cubicBezTo>
                  <a:pt x="683" y="675"/>
                  <a:pt x="694" y="675"/>
                  <a:pt x="694" y="655"/>
                </a:cubicBezTo>
                <a:cubicBezTo>
                  <a:pt x="694" y="644"/>
                  <a:pt x="683" y="644"/>
                  <a:pt x="678" y="644"/>
                </a:cubicBezTo>
                <a:cubicBezTo>
                  <a:pt x="610" y="644"/>
                  <a:pt x="608" y="641"/>
                  <a:pt x="591" y="602"/>
                </a:cubicBezTo>
                <a:cubicBezTo>
                  <a:pt x="552" y="510"/>
                  <a:pt x="487" y="356"/>
                  <a:pt x="465" y="297"/>
                </a:cubicBezTo>
                <a:cubicBezTo>
                  <a:pt x="532" y="227"/>
                  <a:pt x="636" y="109"/>
                  <a:pt x="666" y="81"/>
                </a:cubicBezTo>
                <a:cubicBezTo>
                  <a:pt x="694" y="56"/>
                  <a:pt x="734" y="34"/>
                  <a:pt x="792" y="31"/>
                </a:cubicBezTo>
                <a:cubicBezTo>
                  <a:pt x="804" y="31"/>
                  <a:pt x="815" y="31"/>
                  <a:pt x="815" y="11"/>
                </a:cubicBezTo>
                <a:cubicBezTo>
                  <a:pt x="815" y="11"/>
                  <a:pt x="815" y="0"/>
                  <a:pt x="801" y="0"/>
                </a:cubicBezTo>
                <a:cubicBezTo>
                  <a:pt x="770" y="0"/>
                  <a:pt x="739" y="3"/>
                  <a:pt x="708" y="3"/>
                </a:cubicBezTo>
                <a:cubicBezTo>
                  <a:pt x="672" y="3"/>
                  <a:pt x="633" y="0"/>
                  <a:pt x="599" y="0"/>
                </a:cubicBezTo>
                <a:cubicBezTo>
                  <a:pt x="594" y="0"/>
                  <a:pt x="580" y="0"/>
                  <a:pt x="580" y="20"/>
                </a:cubicBezTo>
                <a:cubicBezTo>
                  <a:pt x="580" y="28"/>
                  <a:pt x="585" y="31"/>
                  <a:pt x="591" y="31"/>
                </a:cubicBezTo>
                <a:cubicBezTo>
                  <a:pt x="599" y="31"/>
                  <a:pt x="630" y="34"/>
                  <a:pt x="630" y="62"/>
                </a:cubicBezTo>
                <a:cubicBezTo>
                  <a:pt x="630" y="76"/>
                  <a:pt x="619" y="87"/>
                  <a:pt x="613" y="98"/>
                </a:cubicBezTo>
                <a:lnTo>
                  <a:pt x="454" y="269"/>
                </a:lnTo>
              </a:path>
            </a:pathLst>
          </a:custGeom>
          <a:solidFill>
            <a:srgbClr val="000000"/>
          </a:solidFill>
          <a:ln w="12600">
            <a:noFill/>
          </a:ln>
        </p:spPr>
      </p:sp>
      <p:sp>
        <p:nvSpPr>
          <p:cNvPr id="394" name="Freeform 24"/>
          <p:cNvSpPr/>
          <p:nvPr/>
        </p:nvSpPr>
        <p:spPr>
          <a:xfrm>
            <a:off x="6676200" y="1849680"/>
            <a:ext cx="152640" cy="113400"/>
          </a:xfrm>
          <a:custGeom>
            <a:avLst/>
            <a:gdLst/>
            <a:ahLst/>
            <a:cxnLst/>
            <a:rect l="0" t="0" r="r" b="b"/>
            <a:pathLst>
              <a:path w="424" h="315">
                <a:moveTo>
                  <a:pt x="53" y="263"/>
                </a:moveTo>
                <a:cubicBezTo>
                  <a:pt x="50" y="272"/>
                  <a:pt x="45" y="289"/>
                  <a:pt x="45" y="291"/>
                </a:cubicBezTo>
                <a:cubicBezTo>
                  <a:pt x="45" y="305"/>
                  <a:pt x="59" y="314"/>
                  <a:pt x="70" y="314"/>
                </a:cubicBezTo>
                <a:cubicBezTo>
                  <a:pt x="81" y="314"/>
                  <a:pt x="92" y="305"/>
                  <a:pt x="95" y="297"/>
                </a:cubicBezTo>
                <a:cubicBezTo>
                  <a:pt x="98" y="291"/>
                  <a:pt x="104" y="269"/>
                  <a:pt x="109" y="255"/>
                </a:cubicBezTo>
                <a:cubicBezTo>
                  <a:pt x="112" y="241"/>
                  <a:pt x="120" y="210"/>
                  <a:pt x="123" y="193"/>
                </a:cubicBezTo>
                <a:cubicBezTo>
                  <a:pt x="129" y="176"/>
                  <a:pt x="132" y="162"/>
                  <a:pt x="134" y="146"/>
                </a:cubicBezTo>
                <a:cubicBezTo>
                  <a:pt x="143" y="118"/>
                  <a:pt x="146" y="112"/>
                  <a:pt x="165" y="84"/>
                </a:cubicBezTo>
                <a:cubicBezTo>
                  <a:pt x="185" y="56"/>
                  <a:pt x="216" y="20"/>
                  <a:pt x="269" y="20"/>
                </a:cubicBezTo>
                <a:cubicBezTo>
                  <a:pt x="308" y="20"/>
                  <a:pt x="308" y="56"/>
                  <a:pt x="308" y="67"/>
                </a:cubicBezTo>
                <a:cubicBezTo>
                  <a:pt x="308" y="109"/>
                  <a:pt x="280" y="188"/>
                  <a:pt x="269" y="216"/>
                </a:cubicBezTo>
                <a:cubicBezTo>
                  <a:pt x="260" y="235"/>
                  <a:pt x="258" y="241"/>
                  <a:pt x="258" y="255"/>
                </a:cubicBezTo>
                <a:cubicBezTo>
                  <a:pt x="258" y="291"/>
                  <a:pt x="288" y="314"/>
                  <a:pt x="325" y="314"/>
                </a:cubicBezTo>
                <a:cubicBezTo>
                  <a:pt x="392" y="314"/>
                  <a:pt x="423" y="218"/>
                  <a:pt x="423" y="207"/>
                </a:cubicBezTo>
                <a:cubicBezTo>
                  <a:pt x="423" y="199"/>
                  <a:pt x="414" y="199"/>
                  <a:pt x="412" y="199"/>
                </a:cubicBezTo>
                <a:cubicBezTo>
                  <a:pt x="403" y="199"/>
                  <a:pt x="403" y="202"/>
                  <a:pt x="400" y="210"/>
                </a:cubicBezTo>
                <a:cubicBezTo>
                  <a:pt x="384" y="266"/>
                  <a:pt x="353" y="294"/>
                  <a:pt x="325" y="294"/>
                </a:cubicBezTo>
                <a:cubicBezTo>
                  <a:pt x="311" y="294"/>
                  <a:pt x="308" y="286"/>
                  <a:pt x="308" y="269"/>
                </a:cubicBezTo>
                <a:cubicBezTo>
                  <a:pt x="308" y="255"/>
                  <a:pt x="311" y="244"/>
                  <a:pt x="325" y="213"/>
                </a:cubicBezTo>
                <a:cubicBezTo>
                  <a:pt x="333" y="193"/>
                  <a:pt x="361" y="118"/>
                  <a:pt x="361" y="78"/>
                </a:cubicBezTo>
                <a:cubicBezTo>
                  <a:pt x="361" y="11"/>
                  <a:pt x="308" y="0"/>
                  <a:pt x="272" y="0"/>
                </a:cubicBezTo>
                <a:cubicBezTo>
                  <a:pt x="213" y="0"/>
                  <a:pt x="174" y="36"/>
                  <a:pt x="154" y="64"/>
                </a:cubicBezTo>
                <a:cubicBezTo>
                  <a:pt x="148" y="14"/>
                  <a:pt x="109" y="0"/>
                  <a:pt x="78" y="0"/>
                </a:cubicBezTo>
                <a:cubicBezTo>
                  <a:pt x="50" y="0"/>
                  <a:pt x="34" y="22"/>
                  <a:pt x="25" y="36"/>
                </a:cubicBezTo>
                <a:cubicBezTo>
                  <a:pt x="8" y="64"/>
                  <a:pt x="0" y="104"/>
                  <a:pt x="0" y="106"/>
                </a:cubicBezTo>
                <a:cubicBezTo>
                  <a:pt x="0" y="115"/>
                  <a:pt x="8" y="115"/>
                  <a:pt x="11" y="115"/>
                </a:cubicBezTo>
                <a:cubicBezTo>
                  <a:pt x="22" y="115"/>
                  <a:pt x="22" y="112"/>
                  <a:pt x="28" y="95"/>
                </a:cubicBezTo>
                <a:cubicBezTo>
                  <a:pt x="36" y="53"/>
                  <a:pt x="50" y="20"/>
                  <a:pt x="78" y="20"/>
                </a:cubicBezTo>
                <a:cubicBezTo>
                  <a:pt x="95" y="20"/>
                  <a:pt x="101" y="34"/>
                  <a:pt x="101" y="53"/>
                </a:cubicBezTo>
                <a:cubicBezTo>
                  <a:pt x="101" y="67"/>
                  <a:pt x="95" y="92"/>
                  <a:pt x="90" y="112"/>
                </a:cubicBezTo>
                <a:cubicBezTo>
                  <a:pt x="84" y="129"/>
                  <a:pt x="78" y="160"/>
                  <a:pt x="73" y="174"/>
                </a:cubicBezTo>
                <a:lnTo>
                  <a:pt x="53" y="263"/>
                </a:lnTo>
              </a:path>
            </a:pathLst>
          </a:custGeom>
          <a:solidFill>
            <a:srgbClr val="000000"/>
          </a:solidFill>
          <a:ln w="12600">
            <a:noFill/>
          </a:ln>
        </p:spPr>
      </p:sp>
      <p:sp>
        <p:nvSpPr>
          <p:cNvPr id="395" name="TextShape 25"/>
          <p:cNvSpPr txBox="1"/>
          <p:nvPr/>
        </p:nvSpPr>
        <p:spPr>
          <a:xfrm>
            <a:off x="1080000" y="2520000"/>
            <a:ext cx="8712000" cy="2129400"/>
          </a:xfrm>
          <a:prstGeom prst="rect">
            <a:avLst/>
          </a:prstGeom>
          <a:noFill/>
          <a:ln>
            <a:noFill/>
          </a:ln>
        </p:spPr>
        <p:txBody>
          <a:bodyPr lIns="90000" tIns="45000" rIns="90000" bIns="45000"/>
          <a:lstStyle/>
          <a:p>
            <a:r>
              <a:rPr lang="en-AU" sz="2400" b="0" strike="noStrike" spc="-1">
                <a:solidFill>
                  <a:srgbClr val="000000"/>
                </a:solidFill>
                <a:uFill>
                  <a:solidFill>
                    <a:srgbClr val="FFFFFF"/>
                  </a:solidFill>
                </a:uFill>
                <a:latin typeface="Arial"/>
              </a:rPr>
              <a:t>The coefficient      says how much     increases when     increases by 1, holding all the other      variables fixed.</a:t>
            </a:r>
            <a:endParaRPr lang="en-AU" sz="1800" b="0" strike="noStrike" spc="-1">
              <a:solidFill>
                <a:srgbClr val="000000"/>
              </a:solidFill>
              <a:uFill>
                <a:solidFill>
                  <a:srgbClr val="FFFFFF"/>
                </a:solidFill>
              </a:uFill>
              <a:latin typeface="Arial"/>
            </a:endParaRPr>
          </a:p>
          <a:p>
            <a:endParaRPr lang="en-AU" sz="1800" b="0" strike="noStrike" spc="-1">
              <a:solidFill>
                <a:srgbClr val="000000"/>
              </a:solidFill>
              <a:uFill>
                <a:solidFill>
                  <a:srgbClr val="FFFFFF"/>
                </a:solidFill>
              </a:uFill>
              <a:latin typeface="Arial"/>
            </a:endParaRPr>
          </a:p>
          <a:p>
            <a:r>
              <a:rPr lang="en-AU" sz="2400" b="0" strike="noStrike" spc="-1">
                <a:solidFill>
                  <a:srgbClr val="000000"/>
                </a:solidFill>
                <a:uFill>
                  <a:solidFill>
                    <a:srgbClr val="FFFFFF"/>
                  </a:solidFill>
                </a:uFill>
                <a:latin typeface="Arial"/>
              </a:rPr>
              <a:t>If the causal graph is such that the all the other variables is a valid set to adjust for, the regression coefficient(s) have a causal interpretation.</a:t>
            </a:r>
            <a:endParaRPr lang="en-AU" sz="1800" b="0" strike="noStrike" spc="-1">
              <a:solidFill>
                <a:srgbClr val="000000"/>
              </a:solidFill>
              <a:uFill>
                <a:solidFill>
                  <a:srgbClr val="FFFFFF"/>
                </a:solidFill>
              </a:uFill>
              <a:latin typeface="Arial"/>
            </a:endParaRPr>
          </a:p>
        </p:txBody>
      </p:sp>
      <p:sp>
        <p:nvSpPr>
          <p:cNvPr id="396" name="Freeform 26"/>
          <p:cNvSpPr/>
          <p:nvPr/>
        </p:nvSpPr>
        <p:spPr>
          <a:xfrm>
            <a:off x="3252240" y="2569320"/>
            <a:ext cx="194760" cy="320040"/>
          </a:xfrm>
          <a:custGeom>
            <a:avLst/>
            <a:gdLst/>
            <a:ahLst/>
            <a:cxnLst/>
            <a:rect l="0" t="0" r="r" b="b"/>
            <a:pathLst>
              <a:path w="541" h="889">
                <a:moveTo>
                  <a:pt x="540" y="134"/>
                </a:moveTo>
                <a:cubicBezTo>
                  <a:pt x="540" y="62"/>
                  <a:pt x="484" y="0"/>
                  <a:pt x="406" y="0"/>
                </a:cubicBezTo>
                <a:cubicBezTo>
                  <a:pt x="347" y="0"/>
                  <a:pt x="319" y="17"/>
                  <a:pt x="286" y="42"/>
                </a:cubicBezTo>
                <a:cubicBezTo>
                  <a:pt x="230" y="81"/>
                  <a:pt x="176" y="176"/>
                  <a:pt x="157" y="252"/>
                </a:cubicBezTo>
                <a:lnTo>
                  <a:pt x="0" y="880"/>
                </a:lnTo>
                <a:cubicBezTo>
                  <a:pt x="0" y="882"/>
                  <a:pt x="3" y="888"/>
                  <a:pt x="11" y="888"/>
                </a:cubicBezTo>
                <a:cubicBezTo>
                  <a:pt x="20" y="888"/>
                  <a:pt x="22" y="888"/>
                  <a:pt x="25" y="885"/>
                </a:cubicBezTo>
                <a:lnTo>
                  <a:pt x="92" y="611"/>
                </a:lnTo>
                <a:cubicBezTo>
                  <a:pt x="112" y="670"/>
                  <a:pt x="157" y="706"/>
                  <a:pt x="227" y="706"/>
                </a:cubicBezTo>
                <a:cubicBezTo>
                  <a:pt x="300" y="706"/>
                  <a:pt x="375" y="672"/>
                  <a:pt x="417" y="630"/>
                </a:cubicBezTo>
                <a:cubicBezTo>
                  <a:pt x="465" y="583"/>
                  <a:pt x="498" y="521"/>
                  <a:pt x="498" y="448"/>
                </a:cubicBezTo>
                <a:cubicBezTo>
                  <a:pt x="498" y="375"/>
                  <a:pt x="462" y="325"/>
                  <a:pt x="426" y="300"/>
                </a:cubicBezTo>
                <a:cubicBezTo>
                  <a:pt x="481" y="269"/>
                  <a:pt x="540" y="207"/>
                  <a:pt x="540" y="134"/>
                </a:cubicBezTo>
              </a:path>
              <a:path w="93" h="18">
                <a:moveTo>
                  <a:pt x="92" y="9"/>
                </a:moveTo>
                <a:cubicBezTo>
                  <a:pt x="78" y="14"/>
                  <a:pt x="70" y="14"/>
                  <a:pt x="45" y="14"/>
                </a:cubicBezTo>
                <a:cubicBezTo>
                  <a:pt x="31" y="14"/>
                  <a:pt x="11" y="17"/>
                  <a:pt x="0" y="12"/>
                </a:cubicBezTo>
                <a:cubicBezTo>
                  <a:pt x="3" y="0"/>
                  <a:pt x="39" y="3"/>
                  <a:pt x="50" y="3"/>
                </a:cubicBezTo>
                <a:cubicBezTo>
                  <a:pt x="70" y="3"/>
                  <a:pt x="78" y="3"/>
                  <a:pt x="92" y="9"/>
                </a:cubicBezTo>
              </a:path>
              <a:path w="373" h="665">
                <a:moveTo>
                  <a:pt x="372" y="90"/>
                </a:moveTo>
                <a:cubicBezTo>
                  <a:pt x="372" y="160"/>
                  <a:pt x="333" y="230"/>
                  <a:pt x="283" y="261"/>
                </a:cubicBezTo>
                <a:cubicBezTo>
                  <a:pt x="255" y="253"/>
                  <a:pt x="235" y="250"/>
                  <a:pt x="207" y="250"/>
                </a:cubicBezTo>
                <a:cubicBezTo>
                  <a:pt x="185" y="250"/>
                  <a:pt x="132" y="250"/>
                  <a:pt x="132" y="281"/>
                </a:cubicBezTo>
                <a:cubicBezTo>
                  <a:pt x="129" y="309"/>
                  <a:pt x="182" y="306"/>
                  <a:pt x="199" y="306"/>
                </a:cubicBezTo>
                <a:cubicBezTo>
                  <a:pt x="235" y="306"/>
                  <a:pt x="249" y="306"/>
                  <a:pt x="280" y="292"/>
                </a:cubicBezTo>
                <a:cubicBezTo>
                  <a:pt x="316" y="328"/>
                  <a:pt x="322" y="359"/>
                  <a:pt x="322" y="404"/>
                </a:cubicBezTo>
                <a:cubicBezTo>
                  <a:pt x="325" y="463"/>
                  <a:pt x="302" y="535"/>
                  <a:pt x="274" y="575"/>
                </a:cubicBezTo>
                <a:cubicBezTo>
                  <a:pt x="235" y="628"/>
                  <a:pt x="168" y="664"/>
                  <a:pt x="112" y="664"/>
                </a:cubicBezTo>
                <a:cubicBezTo>
                  <a:pt x="36" y="664"/>
                  <a:pt x="0" y="605"/>
                  <a:pt x="0" y="535"/>
                </a:cubicBezTo>
                <a:cubicBezTo>
                  <a:pt x="0" y="527"/>
                  <a:pt x="0" y="510"/>
                  <a:pt x="6" y="493"/>
                </a:cubicBezTo>
                <a:lnTo>
                  <a:pt x="67" y="241"/>
                </a:lnTo>
                <a:cubicBezTo>
                  <a:pt x="90" y="157"/>
                  <a:pt x="162" y="0"/>
                  <a:pt x="280" y="0"/>
                </a:cubicBezTo>
                <a:cubicBezTo>
                  <a:pt x="336" y="0"/>
                  <a:pt x="372" y="31"/>
                  <a:pt x="372" y="90"/>
                </a:cubicBezTo>
              </a:path>
            </a:pathLst>
          </a:custGeom>
          <a:solidFill>
            <a:srgbClr val="000000"/>
          </a:solidFill>
          <a:ln w="12600">
            <a:noFill/>
          </a:ln>
        </p:spPr>
      </p:sp>
      <p:sp>
        <p:nvSpPr>
          <p:cNvPr id="397" name="Freeform 27"/>
          <p:cNvSpPr/>
          <p:nvPr/>
        </p:nvSpPr>
        <p:spPr>
          <a:xfrm>
            <a:off x="3467880" y="2708640"/>
            <a:ext cx="92160" cy="165600"/>
          </a:xfrm>
          <a:custGeom>
            <a:avLst/>
            <a:gdLst/>
            <a:ahLst/>
            <a:cxnLst/>
            <a:rect l="0" t="0" r="r" b="b"/>
            <a:pathLst>
              <a:path w="256" h="460">
                <a:moveTo>
                  <a:pt x="157" y="20"/>
                </a:moveTo>
                <a:cubicBezTo>
                  <a:pt x="157" y="0"/>
                  <a:pt x="157" y="0"/>
                  <a:pt x="137" y="0"/>
                </a:cubicBezTo>
                <a:cubicBezTo>
                  <a:pt x="92" y="45"/>
                  <a:pt x="28" y="45"/>
                  <a:pt x="0" y="45"/>
                </a:cubicBezTo>
                <a:lnTo>
                  <a:pt x="0" y="70"/>
                </a:lnTo>
                <a:cubicBezTo>
                  <a:pt x="17" y="70"/>
                  <a:pt x="62" y="70"/>
                  <a:pt x="101" y="50"/>
                </a:cubicBezTo>
                <a:lnTo>
                  <a:pt x="101" y="403"/>
                </a:lnTo>
                <a:cubicBezTo>
                  <a:pt x="101" y="426"/>
                  <a:pt x="101" y="434"/>
                  <a:pt x="31" y="434"/>
                </a:cubicBezTo>
                <a:lnTo>
                  <a:pt x="6" y="434"/>
                </a:lnTo>
                <a:lnTo>
                  <a:pt x="6" y="459"/>
                </a:lnTo>
                <a:cubicBezTo>
                  <a:pt x="17" y="459"/>
                  <a:pt x="104" y="457"/>
                  <a:pt x="129" y="457"/>
                </a:cubicBezTo>
                <a:cubicBezTo>
                  <a:pt x="151" y="457"/>
                  <a:pt x="238" y="459"/>
                  <a:pt x="255" y="459"/>
                </a:cubicBezTo>
                <a:lnTo>
                  <a:pt x="255" y="434"/>
                </a:lnTo>
                <a:lnTo>
                  <a:pt x="227" y="434"/>
                </a:lnTo>
                <a:cubicBezTo>
                  <a:pt x="157" y="434"/>
                  <a:pt x="157" y="426"/>
                  <a:pt x="157" y="403"/>
                </a:cubicBezTo>
                <a:lnTo>
                  <a:pt x="157" y="20"/>
                </a:lnTo>
              </a:path>
            </a:pathLst>
          </a:custGeom>
          <a:solidFill>
            <a:srgbClr val="000000"/>
          </a:solidFill>
          <a:ln w="12600">
            <a:noFill/>
          </a:ln>
        </p:spPr>
      </p:sp>
      <p:sp>
        <p:nvSpPr>
          <p:cNvPr id="398" name="Freeform 28"/>
          <p:cNvSpPr/>
          <p:nvPr/>
        </p:nvSpPr>
        <p:spPr>
          <a:xfrm>
            <a:off x="5844240" y="2592000"/>
            <a:ext cx="259560" cy="243360"/>
          </a:xfrm>
          <a:custGeom>
            <a:avLst/>
            <a:gdLst/>
            <a:ahLst/>
            <a:cxnLst/>
            <a:rect l="0" t="0" r="r" b="b"/>
            <a:pathLst>
              <a:path w="721" h="676">
                <a:moveTo>
                  <a:pt x="555" y="112"/>
                </a:moveTo>
                <a:lnTo>
                  <a:pt x="569" y="98"/>
                </a:lnTo>
                <a:cubicBezTo>
                  <a:pt x="600" y="70"/>
                  <a:pt x="630" y="36"/>
                  <a:pt x="698" y="31"/>
                </a:cubicBezTo>
                <a:cubicBezTo>
                  <a:pt x="709" y="31"/>
                  <a:pt x="720" y="31"/>
                  <a:pt x="720" y="11"/>
                </a:cubicBezTo>
                <a:cubicBezTo>
                  <a:pt x="720" y="3"/>
                  <a:pt x="714" y="0"/>
                  <a:pt x="706" y="0"/>
                </a:cubicBezTo>
                <a:cubicBezTo>
                  <a:pt x="681" y="0"/>
                  <a:pt x="653" y="3"/>
                  <a:pt x="625" y="3"/>
                </a:cubicBezTo>
                <a:cubicBezTo>
                  <a:pt x="591" y="3"/>
                  <a:pt x="557" y="0"/>
                  <a:pt x="527" y="0"/>
                </a:cubicBezTo>
                <a:cubicBezTo>
                  <a:pt x="521" y="0"/>
                  <a:pt x="507" y="0"/>
                  <a:pt x="507" y="20"/>
                </a:cubicBezTo>
                <a:cubicBezTo>
                  <a:pt x="507" y="31"/>
                  <a:pt x="518" y="31"/>
                  <a:pt x="521" y="31"/>
                </a:cubicBezTo>
                <a:cubicBezTo>
                  <a:pt x="529" y="31"/>
                  <a:pt x="557" y="34"/>
                  <a:pt x="557" y="53"/>
                </a:cubicBezTo>
                <a:cubicBezTo>
                  <a:pt x="557" y="70"/>
                  <a:pt x="535" y="95"/>
                  <a:pt x="529" y="101"/>
                </a:cubicBezTo>
                <a:lnTo>
                  <a:pt x="303" y="364"/>
                </a:lnTo>
                <a:lnTo>
                  <a:pt x="193" y="70"/>
                </a:lnTo>
                <a:cubicBezTo>
                  <a:pt x="188" y="56"/>
                  <a:pt x="188" y="56"/>
                  <a:pt x="188" y="53"/>
                </a:cubicBezTo>
                <a:cubicBezTo>
                  <a:pt x="188" y="31"/>
                  <a:pt x="235" y="31"/>
                  <a:pt x="247" y="31"/>
                </a:cubicBezTo>
                <a:cubicBezTo>
                  <a:pt x="258" y="31"/>
                  <a:pt x="269" y="31"/>
                  <a:pt x="269" y="11"/>
                </a:cubicBezTo>
                <a:cubicBezTo>
                  <a:pt x="269" y="0"/>
                  <a:pt x="258" y="0"/>
                  <a:pt x="255" y="0"/>
                </a:cubicBezTo>
                <a:cubicBezTo>
                  <a:pt x="227" y="0"/>
                  <a:pt x="157" y="3"/>
                  <a:pt x="129" y="3"/>
                </a:cubicBezTo>
                <a:cubicBezTo>
                  <a:pt x="104" y="3"/>
                  <a:pt x="45" y="0"/>
                  <a:pt x="20" y="0"/>
                </a:cubicBezTo>
                <a:cubicBezTo>
                  <a:pt x="14" y="0"/>
                  <a:pt x="0" y="0"/>
                  <a:pt x="0" y="20"/>
                </a:cubicBezTo>
                <a:cubicBezTo>
                  <a:pt x="0" y="31"/>
                  <a:pt x="11" y="31"/>
                  <a:pt x="22" y="31"/>
                </a:cubicBezTo>
                <a:cubicBezTo>
                  <a:pt x="81" y="31"/>
                  <a:pt x="87" y="39"/>
                  <a:pt x="95" y="64"/>
                </a:cubicBezTo>
                <a:lnTo>
                  <a:pt x="216" y="389"/>
                </a:lnTo>
                <a:cubicBezTo>
                  <a:pt x="219" y="392"/>
                  <a:pt x="221" y="403"/>
                  <a:pt x="221" y="406"/>
                </a:cubicBezTo>
                <a:cubicBezTo>
                  <a:pt x="221" y="409"/>
                  <a:pt x="182" y="569"/>
                  <a:pt x="176" y="585"/>
                </a:cubicBezTo>
                <a:cubicBezTo>
                  <a:pt x="162" y="641"/>
                  <a:pt x="162" y="644"/>
                  <a:pt x="84" y="644"/>
                </a:cubicBezTo>
                <a:cubicBezTo>
                  <a:pt x="64" y="644"/>
                  <a:pt x="56" y="644"/>
                  <a:pt x="56" y="664"/>
                </a:cubicBezTo>
                <a:cubicBezTo>
                  <a:pt x="56" y="675"/>
                  <a:pt x="67" y="675"/>
                  <a:pt x="70" y="675"/>
                </a:cubicBezTo>
                <a:cubicBezTo>
                  <a:pt x="98" y="675"/>
                  <a:pt x="168" y="672"/>
                  <a:pt x="196" y="672"/>
                </a:cubicBezTo>
                <a:cubicBezTo>
                  <a:pt x="221" y="672"/>
                  <a:pt x="294" y="675"/>
                  <a:pt x="322" y="675"/>
                </a:cubicBezTo>
                <a:cubicBezTo>
                  <a:pt x="328" y="675"/>
                  <a:pt x="339" y="675"/>
                  <a:pt x="339" y="655"/>
                </a:cubicBezTo>
                <a:cubicBezTo>
                  <a:pt x="339" y="644"/>
                  <a:pt x="331" y="644"/>
                  <a:pt x="311" y="644"/>
                </a:cubicBezTo>
                <a:cubicBezTo>
                  <a:pt x="311" y="644"/>
                  <a:pt x="291" y="644"/>
                  <a:pt x="275" y="641"/>
                </a:cubicBezTo>
                <a:cubicBezTo>
                  <a:pt x="255" y="641"/>
                  <a:pt x="249" y="639"/>
                  <a:pt x="249" y="627"/>
                </a:cubicBezTo>
                <a:cubicBezTo>
                  <a:pt x="249" y="619"/>
                  <a:pt x="258" y="585"/>
                  <a:pt x="263" y="566"/>
                </a:cubicBezTo>
                <a:lnTo>
                  <a:pt x="297" y="426"/>
                </a:lnTo>
                <a:cubicBezTo>
                  <a:pt x="303" y="406"/>
                  <a:pt x="303" y="403"/>
                  <a:pt x="311" y="395"/>
                </a:cubicBezTo>
                <a:lnTo>
                  <a:pt x="555" y="112"/>
                </a:lnTo>
              </a:path>
            </a:pathLst>
          </a:custGeom>
          <a:solidFill>
            <a:srgbClr val="000000"/>
          </a:solidFill>
          <a:ln w="12600">
            <a:noFill/>
          </a:ln>
        </p:spPr>
      </p:sp>
      <p:sp>
        <p:nvSpPr>
          <p:cNvPr id="399" name="Freeform 29"/>
          <p:cNvSpPr/>
          <p:nvPr/>
        </p:nvSpPr>
        <p:spPr>
          <a:xfrm>
            <a:off x="6057000" y="2952000"/>
            <a:ext cx="293760" cy="243360"/>
          </a:xfrm>
          <a:custGeom>
            <a:avLst/>
            <a:gdLst/>
            <a:ahLst/>
            <a:cxnLst/>
            <a:rect l="0" t="0" r="r" b="b"/>
            <a:pathLst>
              <a:path w="816" h="676">
                <a:moveTo>
                  <a:pt x="453" y="269"/>
                </a:moveTo>
                <a:lnTo>
                  <a:pt x="370" y="73"/>
                </a:lnTo>
                <a:cubicBezTo>
                  <a:pt x="367" y="64"/>
                  <a:pt x="364" y="62"/>
                  <a:pt x="364" y="59"/>
                </a:cubicBezTo>
                <a:cubicBezTo>
                  <a:pt x="364" y="53"/>
                  <a:pt x="381" y="34"/>
                  <a:pt x="423" y="31"/>
                </a:cubicBezTo>
                <a:cubicBezTo>
                  <a:pt x="431" y="31"/>
                  <a:pt x="442" y="28"/>
                  <a:pt x="442" y="11"/>
                </a:cubicBezTo>
                <a:cubicBezTo>
                  <a:pt x="442" y="0"/>
                  <a:pt x="431" y="0"/>
                  <a:pt x="428" y="0"/>
                </a:cubicBezTo>
                <a:cubicBezTo>
                  <a:pt x="386" y="0"/>
                  <a:pt x="344" y="3"/>
                  <a:pt x="302" y="3"/>
                </a:cubicBezTo>
                <a:cubicBezTo>
                  <a:pt x="277" y="3"/>
                  <a:pt x="218" y="0"/>
                  <a:pt x="193" y="0"/>
                </a:cubicBezTo>
                <a:cubicBezTo>
                  <a:pt x="188" y="0"/>
                  <a:pt x="174" y="0"/>
                  <a:pt x="174" y="20"/>
                </a:cubicBezTo>
                <a:cubicBezTo>
                  <a:pt x="174" y="31"/>
                  <a:pt x="185" y="31"/>
                  <a:pt x="199" y="31"/>
                </a:cubicBezTo>
                <a:cubicBezTo>
                  <a:pt x="258" y="31"/>
                  <a:pt x="263" y="39"/>
                  <a:pt x="272" y="62"/>
                </a:cubicBezTo>
                <a:lnTo>
                  <a:pt x="389" y="339"/>
                </a:lnTo>
                <a:lnTo>
                  <a:pt x="179" y="563"/>
                </a:lnTo>
                <a:lnTo>
                  <a:pt x="168" y="574"/>
                </a:lnTo>
                <a:cubicBezTo>
                  <a:pt x="118" y="625"/>
                  <a:pt x="73" y="641"/>
                  <a:pt x="22" y="644"/>
                </a:cubicBezTo>
                <a:cubicBezTo>
                  <a:pt x="8" y="644"/>
                  <a:pt x="0" y="644"/>
                  <a:pt x="0" y="664"/>
                </a:cubicBezTo>
                <a:cubicBezTo>
                  <a:pt x="0" y="667"/>
                  <a:pt x="0" y="675"/>
                  <a:pt x="14" y="675"/>
                </a:cubicBezTo>
                <a:cubicBezTo>
                  <a:pt x="42" y="675"/>
                  <a:pt x="76" y="672"/>
                  <a:pt x="106" y="672"/>
                </a:cubicBezTo>
                <a:cubicBezTo>
                  <a:pt x="143" y="672"/>
                  <a:pt x="182" y="675"/>
                  <a:pt x="216" y="675"/>
                </a:cubicBezTo>
                <a:cubicBezTo>
                  <a:pt x="221" y="675"/>
                  <a:pt x="235" y="675"/>
                  <a:pt x="235" y="655"/>
                </a:cubicBezTo>
                <a:cubicBezTo>
                  <a:pt x="235" y="644"/>
                  <a:pt x="224" y="644"/>
                  <a:pt x="221" y="644"/>
                </a:cubicBezTo>
                <a:cubicBezTo>
                  <a:pt x="213" y="644"/>
                  <a:pt x="182" y="641"/>
                  <a:pt x="182" y="613"/>
                </a:cubicBezTo>
                <a:cubicBezTo>
                  <a:pt x="182" y="599"/>
                  <a:pt x="199" y="583"/>
                  <a:pt x="210" y="569"/>
                </a:cubicBezTo>
                <a:lnTo>
                  <a:pt x="311" y="462"/>
                </a:lnTo>
                <a:lnTo>
                  <a:pt x="398" y="367"/>
                </a:lnTo>
                <a:lnTo>
                  <a:pt x="498" y="602"/>
                </a:lnTo>
                <a:cubicBezTo>
                  <a:pt x="504" y="613"/>
                  <a:pt x="504" y="613"/>
                  <a:pt x="504" y="616"/>
                </a:cubicBezTo>
                <a:cubicBezTo>
                  <a:pt x="504" y="625"/>
                  <a:pt x="484" y="641"/>
                  <a:pt x="445" y="644"/>
                </a:cubicBezTo>
                <a:cubicBezTo>
                  <a:pt x="437" y="644"/>
                  <a:pt x="426" y="647"/>
                  <a:pt x="426" y="664"/>
                </a:cubicBezTo>
                <a:cubicBezTo>
                  <a:pt x="426" y="675"/>
                  <a:pt x="437" y="675"/>
                  <a:pt x="442" y="675"/>
                </a:cubicBezTo>
                <a:cubicBezTo>
                  <a:pt x="470" y="675"/>
                  <a:pt x="537" y="672"/>
                  <a:pt x="565" y="672"/>
                </a:cubicBezTo>
                <a:cubicBezTo>
                  <a:pt x="591" y="672"/>
                  <a:pt x="649" y="675"/>
                  <a:pt x="675" y="675"/>
                </a:cubicBezTo>
                <a:cubicBezTo>
                  <a:pt x="683" y="675"/>
                  <a:pt x="694" y="675"/>
                  <a:pt x="694" y="655"/>
                </a:cubicBezTo>
                <a:cubicBezTo>
                  <a:pt x="694" y="644"/>
                  <a:pt x="683" y="644"/>
                  <a:pt x="677" y="644"/>
                </a:cubicBezTo>
                <a:cubicBezTo>
                  <a:pt x="610" y="644"/>
                  <a:pt x="607" y="641"/>
                  <a:pt x="591" y="602"/>
                </a:cubicBezTo>
                <a:cubicBezTo>
                  <a:pt x="551" y="510"/>
                  <a:pt x="487" y="356"/>
                  <a:pt x="465" y="297"/>
                </a:cubicBezTo>
                <a:cubicBezTo>
                  <a:pt x="532" y="227"/>
                  <a:pt x="635" y="109"/>
                  <a:pt x="666" y="81"/>
                </a:cubicBezTo>
                <a:cubicBezTo>
                  <a:pt x="694" y="56"/>
                  <a:pt x="733" y="34"/>
                  <a:pt x="792" y="31"/>
                </a:cubicBezTo>
                <a:cubicBezTo>
                  <a:pt x="803" y="31"/>
                  <a:pt x="815" y="31"/>
                  <a:pt x="815" y="11"/>
                </a:cubicBezTo>
                <a:cubicBezTo>
                  <a:pt x="815" y="11"/>
                  <a:pt x="815" y="0"/>
                  <a:pt x="801" y="0"/>
                </a:cubicBezTo>
                <a:cubicBezTo>
                  <a:pt x="770" y="0"/>
                  <a:pt x="739" y="3"/>
                  <a:pt x="708" y="3"/>
                </a:cubicBezTo>
                <a:cubicBezTo>
                  <a:pt x="672" y="3"/>
                  <a:pt x="633" y="0"/>
                  <a:pt x="599" y="0"/>
                </a:cubicBezTo>
                <a:cubicBezTo>
                  <a:pt x="593" y="0"/>
                  <a:pt x="579" y="0"/>
                  <a:pt x="579" y="20"/>
                </a:cubicBezTo>
                <a:cubicBezTo>
                  <a:pt x="579" y="28"/>
                  <a:pt x="585" y="31"/>
                  <a:pt x="591" y="31"/>
                </a:cubicBezTo>
                <a:cubicBezTo>
                  <a:pt x="599" y="31"/>
                  <a:pt x="630" y="34"/>
                  <a:pt x="630" y="62"/>
                </a:cubicBezTo>
                <a:cubicBezTo>
                  <a:pt x="630" y="76"/>
                  <a:pt x="619" y="87"/>
                  <a:pt x="613" y="98"/>
                </a:cubicBezTo>
                <a:lnTo>
                  <a:pt x="453" y="269"/>
                </a:lnTo>
              </a:path>
            </a:pathLst>
          </a:custGeom>
          <a:solidFill>
            <a:srgbClr val="000000"/>
          </a:solidFill>
          <a:ln w="12600">
            <a:noFill/>
          </a:ln>
        </p:spPr>
      </p:sp>
      <p:sp>
        <p:nvSpPr>
          <p:cNvPr id="400" name="Freeform 30"/>
          <p:cNvSpPr/>
          <p:nvPr/>
        </p:nvSpPr>
        <p:spPr>
          <a:xfrm>
            <a:off x="1209960" y="5044320"/>
            <a:ext cx="243360" cy="242280"/>
          </a:xfrm>
          <a:custGeom>
            <a:avLst/>
            <a:gdLst/>
            <a:ahLst/>
            <a:cxnLst/>
            <a:rect l="0" t="0" r="r" b="b"/>
            <a:pathLst>
              <a:path w="676" h="673">
                <a:moveTo>
                  <a:pt x="675" y="401"/>
                </a:moveTo>
                <a:lnTo>
                  <a:pt x="630" y="401"/>
                </a:lnTo>
                <a:cubicBezTo>
                  <a:pt x="608" y="538"/>
                  <a:pt x="580" y="625"/>
                  <a:pt x="398" y="625"/>
                </a:cubicBezTo>
                <a:lnTo>
                  <a:pt x="246" y="625"/>
                </a:lnTo>
                <a:lnTo>
                  <a:pt x="246" y="347"/>
                </a:lnTo>
                <a:lnTo>
                  <a:pt x="302" y="347"/>
                </a:lnTo>
                <a:cubicBezTo>
                  <a:pt x="398" y="347"/>
                  <a:pt x="406" y="389"/>
                  <a:pt x="406" y="462"/>
                </a:cubicBezTo>
                <a:lnTo>
                  <a:pt x="454" y="462"/>
                </a:lnTo>
                <a:lnTo>
                  <a:pt x="454" y="185"/>
                </a:lnTo>
                <a:lnTo>
                  <a:pt x="406" y="185"/>
                </a:lnTo>
                <a:cubicBezTo>
                  <a:pt x="406" y="258"/>
                  <a:pt x="398" y="300"/>
                  <a:pt x="302" y="300"/>
                </a:cubicBezTo>
                <a:lnTo>
                  <a:pt x="246" y="300"/>
                </a:lnTo>
                <a:lnTo>
                  <a:pt x="246" y="48"/>
                </a:lnTo>
                <a:lnTo>
                  <a:pt x="398" y="48"/>
                </a:lnTo>
                <a:cubicBezTo>
                  <a:pt x="557" y="48"/>
                  <a:pt x="582" y="118"/>
                  <a:pt x="599" y="238"/>
                </a:cubicBezTo>
                <a:lnTo>
                  <a:pt x="644" y="238"/>
                </a:lnTo>
                <a:lnTo>
                  <a:pt x="613" y="0"/>
                </a:lnTo>
                <a:lnTo>
                  <a:pt x="0" y="0"/>
                </a:lnTo>
                <a:lnTo>
                  <a:pt x="0" y="48"/>
                </a:lnTo>
                <a:lnTo>
                  <a:pt x="106" y="48"/>
                </a:lnTo>
                <a:lnTo>
                  <a:pt x="106" y="625"/>
                </a:lnTo>
                <a:lnTo>
                  <a:pt x="0" y="625"/>
                </a:lnTo>
                <a:lnTo>
                  <a:pt x="0" y="672"/>
                </a:lnTo>
                <a:lnTo>
                  <a:pt x="630" y="672"/>
                </a:lnTo>
                <a:lnTo>
                  <a:pt x="675" y="401"/>
                </a:lnTo>
              </a:path>
            </a:pathLst>
          </a:custGeom>
          <a:solidFill>
            <a:srgbClr val="000000"/>
          </a:solidFill>
          <a:ln w="12600">
            <a:noFill/>
          </a:ln>
        </p:spPr>
      </p:sp>
      <p:sp>
        <p:nvSpPr>
          <p:cNvPr id="401" name="Freeform 31"/>
          <p:cNvSpPr/>
          <p:nvPr/>
        </p:nvSpPr>
        <p:spPr>
          <a:xfrm>
            <a:off x="1572840" y="5043240"/>
            <a:ext cx="259560" cy="243360"/>
          </a:xfrm>
          <a:custGeom>
            <a:avLst/>
            <a:gdLst/>
            <a:ahLst/>
            <a:cxnLst/>
            <a:rect l="0" t="0" r="r" b="b"/>
            <a:pathLst>
              <a:path w="721" h="676">
                <a:moveTo>
                  <a:pt x="554" y="112"/>
                </a:moveTo>
                <a:lnTo>
                  <a:pt x="568" y="98"/>
                </a:lnTo>
                <a:cubicBezTo>
                  <a:pt x="599" y="70"/>
                  <a:pt x="630" y="36"/>
                  <a:pt x="697" y="31"/>
                </a:cubicBezTo>
                <a:cubicBezTo>
                  <a:pt x="708" y="31"/>
                  <a:pt x="720" y="31"/>
                  <a:pt x="720" y="11"/>
                </a:cubicBezTo>
                <a:cubicBezTo>
                  <a:pt x="720" y="3"/>
                  <a:pt x="714" y="0"/>
                  <a:pt x="706" y="0"/>
                </a:cubicBezTo>
                <a:cubicBezTo>
                  <a:pt x="680" y="0"/>
                  <a:pt x="652" y="3"/>
                  <a:pt x="624" y="3"/>
                </a:cubicBezTo>
                <a:cubicBezTo>
                  <a:pt x="591" y="3"/>
                  <a:pt x="557" y="0"/>
                  <a:pt x="526" y="0"/>
                </a:cubicBezTo>
                <a:cubicBezTo>
                  <a:pt x="521" y="0"/>
                  <a:pt x="507" y="0"/>
                  <a:pt x="507" y="20"/>
                </a:cubicBezTo>
                <a:cubicBezTo>
                  <a:pt x="507" y="31"/>
                  <a:pt x="518" y="31"/>
                  <a:pt x="521" y="31"/>
                </a:cubicBezTo>
                <a:cubicBezTo>
                  <a:pt x="529" y="31"/>
                  <a:pt x="557" y="34"/>
                  <a:pt x="557" y="53"/>
                </a:cubicBezTo>
                <a:cubicBezTo>
                  <a:pt x="557" y="70"/>
                  <a:pt x="535" y="95"/>
                  <a:pt x="529" y="101"/>
                </a:cubicBezTo>
                <a:lnTo>
                  <a:pt x="302" y="364"/>
                </a:lnTo>
                <a:lnTo>
                  <a:pt x="193" y="70"/>
                </a:lnTo>
                <a:cubicBezTo>
                  <a:pt x="188" y="56"/>
                  <a:pt x="188" y="56"/>
                  <a:pt x="188" y="53"/>
                </a:cubicBezTo>
                <a:cubicBezTo>
                  <a:pt x="188" y="31"/>
                  <a:pt x="235" y="31"/>
                  <a:pt x="246" y="31"/>
                </a:cubicBezTo>
                <a:cubicBezTo>
                  <a:pt x="258" y="31"/>
                  <a:pt x="269" y="31"/>
                  <a:pt x="269" y="11"/>
                </a:cubicBezTo>
                <a:cubicBezTo>
                  <a:pt x="269" y="0"/>
                  <a:pt x="258" y="0"/>
                  <a:pt x="255" y="0"/>
                </a:cubicBezTo>
                <a:cubicBezTo>
                  <a:pt x="227" y="0"/>
                  <a:pt x="157" y="3"/>
                  <a:pt x="129" y="3"/>
                </a:cubicBezTo>
                <a:cubicBezTo>
                  <a:pt x="104" y="3"/>
                  <a:pt x="45" y="0"/>
                  <a:pt x="20" y="0"/>
                </a:cubicBezTo>
                <a:cubicBezTo>
                  <a:pt x="14" y="0"/>
                  <a:pt x="0" y="0"/>
                  <a:pt x="0" y="20"/>
                </a:cubicBezTo>
                <a:cubicBezTo>
                  <a:pt x="0" y="31"/>
                  <a:pt x="11" y="31"/>
                  <a:pt x="22" y="31"/>
                </a:cubicBezTo>
                <a:cubicBezTo>
                  <a:pt x="81" y="31"/>
                  <a:pt x="87" y="39"/>
                  <a:pt x="95" y="64"/>
                </a:cubicBezTo>
                <a:lnTo>
                  <a:pt x="216" y="389"/>
                </a:lnTo>
                <a:cubicBezTo>
                  <a:pt x="218" y="392"/>
                  <a:pt x="221" y="403"/>
                  <a:pt x="221" y="406"/>
                </a:cubicBezTo>
                <a:cubicBezTo>
                  <a:pt x="221" y="409"/>
                  <a:pt x="182" y="569"/>
                  <a:pt x="176" y="585"/>
                </a:cubicBezTo>
                <a:cubicBezTo>
                  <a:pt x="162" y="641"/>
                  <a:pt x="162" y="644"/>
                  <a:pt x="84" y="644"/>
                </a:cubicBezTo>
                <a:cubicBezTo>
                  <a:pt x="64" y="644"/>
                  <a:pt x="56" y="644"/>
                  <a:pt x="56" y="664"/>
                </a:cubicBezTo>
                <a:cubicBezTo>
                  <a:pt x="56" y="675"/>
                  <a:pt x="67" y="675"/>
                  <a:pt x="70" y="675"/>
                </a:cubicBezTo>
                <a:cubicBezTo>
                  <a:pt x="98" y="675"/>
                  <a:pt x="168" y="672"/>
                  <a:pt x="196" y="672"/>
                </a:cubicBezTo>
                <a:cubicBezTo>
                  <a:pt x="221" y="672"/>
                  <a:pt x="294" y="675"/>
                  <a:pt x="322" y="675"/>
                </a:cubicBezTo>
                <a:cubicBezTo>
                  <a:pt x="328" y="675"/>
                  <a:pt x="339" y="675"/>
                  <a:pt x="339" y="655"/>
                </a:cubicBezTo>
                <a:cubicBezTo>
                  <a:pt x="339" y="644"/>
                  <a:pt x="330" y="644"/>
                  <a:pt x="311" y="644"/>
                </a:cubicBezTo>
                <a:cubicBezTo>
                  <a:pt x="311" y="644"/>
                  <a:pt x="291" y="644"/>
                  <a:pt x="274" y="641"/>
                </a:cubicBezTo>
                <a:cubicBezTo>
                  <a:pt x="255" y="641"/>
                  <a:pt x="249" y="639"/>
                  <a:pt x="249" y="627"/>
                </a:cubicBezTo>
                <a:cubicBezTo>
                  <a:pt x="249" y="619"/>
                  <a:pt x="258" y="585"/>
                  <a:pt x="263" y="566"/>
                </a:cubicBezTo>
                <a:lnTo>
                  <a:pt x="297" y="426"/>
                </a:lnTo>
                <a:cubicBezTo>
                  <a:pt x="302" y="406"/>
                  <a:pt x="302" y="403"/>
                  <a:pt x="311" y="395"/>
                </a:cubicBezTo>
                <a:lnTo>
                  <a:pt x="554" y="112"/>
                </a:lnTo>
              </a:path>
            </a:pathLst>
          </a:custGeom>
          <a:solidFill>
            <a:srgbClr val="000000"/>
          </a:solidFill>
          <a:ln w="12600">
            <a:noFill/>
          </a:ln>
        </p:spPr>
      </p:sp>
      <p:sp>
        <p:nvSpPr>
          <p:cNvPr id="402" name="Freeform 32"/>
          <p:cNvSpPr/>
          <p:nvPr/>
        </p:nvSpPr>
        <p:spPr>
          <a:xfrm>
            <a:off x="1886400" y="5019120"/>
            <a:ext cx="15480" cy="355320"/>
          </a:xfrm>
          <a:custGeom>
            <a:avLst/>
            <a:gdLst/>
            <a:ahLst/>
            <a:cxnLst/>
            <a:rect l="0" t="0" r="r" b="b"/>
            <a:pathLst>
              <a:path w="43" h="987">
                <a:moveTo>
                  <a:pt x="42" y="36"/>
                </a:moveTo>
                <a:cubicBezTo>
                  <a:pt x="42" y="17"/>
                  <a:pt x="42" y="0"/>
                  <a:pt x="22" y="0"/>
                </a:cubicBezTo>
                <a:cubicBezTo>
                  <a:pt x="0" y="0"/>
                  <a:pt x="0" y="17"/>
                  <a:pt x="0" y="36"/>
                </a:cubicBezTo>
                <a:lnTo>
                  <a:pt x="0" y="952"/>
                </a:lnTo>
                <a:cubicBezTo>
                  <a:pt x="0" y="969"/>
                  <a:pt x="0" y="986"/>
                  <a:pt x="22" y="986"/>
                </a:cubicBezTo>
                <a:cubicBezTo>
                  <a:pt x="42" y="986"/>
                  <a:pt x="42" y="969"/>
                  <a:pt x="42" y="952"/>
                </a:cubicBezTo>
                <a:lnTo>
                  <a:pt x="42" y="36"/>
                </a:lnTo>
              </a:path>
            </a:pathLst>
          </a:custGeom>
          <a:solidFill>
            <a:srgbClr val="000000"/>
          </a:solidFill>
          <a:ln w="12600">
            <a:noFill/>
          </a:ln>
        </p:spPr>
      </p:sp>
      <p:sp>
        <p:nvSpPr>
          <p:cNvPr id="403" name="Freeform 33"/>
          <p:cNvSpPr/>
          <p:nvPr/>
        </p:nvSpPr>
        <p:spPr>
          <a:xfrm>
            <a:off x="1956960" y="5039280"/>
            <a:ext cx="169560" cy="251280"/>
          </a:xfrm>
          <a:custGeom>
            <a:avLst/>
            <a:gdLst/>
            <a:ahLst/>
            <a:cxnLst/>
            <a:rect l="0" t="0" r="r" b="b"/>
            <a:pathLst>
              <a:path w="471" h="698">
                <a:moveTo>
                  <a:pt x="470" y="11"/>
                </a:moveTo>
                <a:cubicBezTo>
                  <a:pt x="470" y="11"/>
                  <a:pt x="470" y="0"/>
                  <a:pt x="459" y="0"/>
                </a:cubicBezTo>
                <a:cubicBezTo>
                  <a:pt x="442" y="0"/>
                  <a:pt x="350" y="8"/>
                  <a:pt x="333" y="11"/>
                </a:cubicBezTo>
                <a:cubicBezTo>
                  <a:pt x="325" y="11"/>
                  <a:pt x="319" y="17"/>
                  <a:pt x="319" y="31"/>
                </a:cubicBezTo>
                <a:cubicBezTo>
                  <a:pt x="319" y="42"/>
                  <a:pt x="328" y="42"/>
                  <a:pt x="342" y="42"/>
                </a:cubicBezTo>
                <a:cubicBezTo>
                  <a:pt x="389" y="42"/>
                  <a:pt x="392" y="48"/>
                  <a:pt x="392" y="59"/>
                </a:cubicBezTo>
                <a:lnTo>
                  <a:pt x="389" y="78"/>
                </a:lnTo>
                <a:lnTo>
                  <a:pt x="330" y="314"/>
                </a:lnTo>
                <a:cubicBezTo>
                  <a:pt x="311" y="275"/>
                  <a:pt x="283" y="249"/>
                  <a:pt x="238" y="249"/>
                </a:cubicBezTo>
                <a:cubicBezTo>
                  <a:pt x="123" y="249"/>
                  <a:pt x="0" y="395"/>
                  <a:pt x="0" y="538"/>
                </a:cubicBezTo>
                <a:cubicBezTo>
                  <a:pt x="0" y="630"/>
                  <a:pt x="53" y="697"/>
                  <a:pt x="132" y="697"/>
                </a:cubicBezTo>
                <a:cubicBezTo>
                  <a:pt x="151" y="697"/>
                  <a:pt x="202" y="692"/>
                  <a:pt x="260" y="622"/>
                </a:cubicBezTo>
                <a:cubicBezTo>
                  <a:pt x="269" y="664"/>
                  <a:pt x="302" y="697"/>
                  <a:pt x="350" y="697"/>
                </a:cubicBezTo>
                <a:cubicBezTo>
                  <a:pt x="386" y="697"/>
                  <a:pt x="409" y="675"/>
                  <a:pt x="423" y="641"/>
                </a:cubicBezTo>
                <a:cubicBezTo>
                  <a:pt x="440" y="608"/>
                  <a:pt x="454" y="546"/>
                  <a:pt x="454" y="543"/>
                </a:cubicBezTo>
                <a:cubicBezTo>
                  <a:pt x="454" y="535"/>
                  <a:pt x="445" y="535"/>
                  <a:pt x="442" y="535"/>
                </a:cubicBezTo>
                <a:cubicBezTo>
                  <a:pt x="431" y="535"/>
                  <a:pt x="431" y="538"/>
                  <a:pt x="428" y="552"/>
                </a:cubicBezTo>
                <a:cubicBezTo>
                  <a:pt x="412" y="616"/>
                  <a:pt x="392" y="675"/>
                  <a:pt x="353" y="675"/>
                </a:cubicBezTo>
                <a:cubicBezTo>
                  <a:pt x="325" y="675"/>
                  <a:pt x="322" y="650"/>
                  <a:pt x="322" y="630"/>
                </a:cubicBezTo>
                <a:cubicBezTo>
                  <a:pt x="322" y="605"/>
                  <a:pt x="325" y="599"/>
                  <a:pt x="328" y="583"/>
                </a:cubicBezTo>
                <a:lnTo>
                  <a:pt x="470" y="11"/>
                </a:lnTo>
              </a:path>
              <a:path w="247" h="404">
                <a:moveTo>
                  <a:pt x="196" y="297"/>
                </a:moveTo>
                <a:cubicBezTo>
                  <a:pt x="190" y="313"/>
                  <a:pt x="190" y="316"/>
                  <a:pt x="176" y="333"/>
                </a:cubicBezTo>
                <a:cubicBezTo>
                  <a:pt x="132" y="386"/>
                  <a:pt x="92" y="403"/>
                  <a:pt x="64" y="403"/>
                </a:cubicBezTo>
                <a:cubicBezTo>
                  <a:pt x="14" y="403"/>
                  <a:pt x="0" y="350"/>
                  <a:pt x="0" y="311"/>
                </a:cubicBezTo>
                <a:cubicBezTo>
                  <a:pt x="0" y="260"/>
                  <a:pt x="31" y="140"/>
                  <a:pt x="56" y="95"/>
                </a:cubicBezTo>
                <a:cubicBezTo>
                  <a:pt x="87" y="36"/>
                  <a:pt x="129" y="0"/>
                  <a:pt x="171" y="0"/>
                </a:cubicBezTo>
                <a:cubicBezTo>
                  <a:pt x="235" y="0"/>
                  <a:pt x="246" y="81"/>
                  <a:pt x="246" y="87"/>
                </a:cubicBezTo>
                <a:cubicBezTo>
                  <a:pt x="246" y="92"/>
                  <a:pt x="246" y="98"/>
                  <a:pt x="244" y="103"/>
                </a:cubicBezTo>
                <a:lnTo>
                  <a:pt x="196" y="297"/>
                </a:lnTo>
              </a:path>
            </a:pathLst>
          </a:custGeom>
          <a:solidFill>
            <a:srgbClr val="000000"/>
          </a:solidFill>
          <a:ln w="12600">
            <a:noFill/>
          </a:ln>
        </p:spPr>
      </p:sp>
      <p:sp>
        <p:nvSpPr>
          <p:cNvPr id="404" name="Freeform 34"/>
          <p:cNvSpPr/>
          <p:nvPr/>
        </p:nvSpPr>
        <p:spPr>
          <a:xfrm>
            <a:off x="2140560" y="5128200"/>
            <a:ext cx="152640" cy="161640"/>
          </a:xfrm>
          <a:custGeom>
            <a:avLst/>
            <a:gdLst/>
            <a:ahLst/>
            <a:cxnLst/>
            <a:rect l="0" t="0" r="r" b="b"/>
            <a:pathLst>
              <a:path w="424" h="449">
                <a:moveTo>
                  <a:pt x="423" y="168"/>
                </a:moveTo>
                <a:cubicBezTo>
                  <a:pt x="423" y="64"/>
                  <a:pt x="356" y="0"/>
                  <a:pt x="266" y="0"/>
                </a:cubicBezTo>
                <a:cubicBezTo>
                  <a:pt x="132" y="0"/>
                  <a:pt x="0" y="140"/>
                  <a:pt x="0" y="280"/>
                </a:cubicBezTo>
                <a:cubicBezTo>
                  <a:pt x="0" y="378"/>
                  <a:pt x="67" y="448"/>
                  <a:pt x="160" y="448"/>
                </a:cubicBezTo>
                <a:cubicBezTo>
                  <a:pt x="291" y="448"/>
                  <a:pt x="423" y="311"/>
                  <a:pt x="423" y="168"/>
                </a:cubicBezTo>
              </a:path>
              <a:path w="281" h="405">
                <a:moveTo>
                  <a:pt x="87" y="404"/>
                </a:moveTo>
                <a:cubicBezTo>
                  <a:pt x="45" y="404"/>
                  <a:pt x="0" y="373"/>
                  <a:pt x="0" y="297"/>
                </a:cubicBezTo>
                <a:cubicBezTo>
                  <a:pt x="0" y="250"/>
                  <a:pt x="25" y="140"/>
                  <a:pt x="59" y="90"/>
                </a:cubicBezTo>
                <a:cubicBezTo>
                  <a:pt x="106" y="14"/>
                  <a:pt x="165" y="0"/>
                  <a:pt x="190" y="0"/>
                </a:cubicBezTo>
                <a:cubicBezTo>
                  <a:pt x="249" y="0"/>
                  <a:pt x="280" y="48"/>
                  <a:pt x="280" y="107"/>
                </a:cubicBezTo>
                <a:cubicBezTo>
                  <a:pt x="280" y="146"/>
                  <a:pt x="260" y="250"/>
                  <a:pt x="221" y="314"/>
                </a:cubicBezTo>
                <a:cubicBezTo>
                  <a:pt x="187" y="370"/>
                  <a:pt x="131" y="404"/>
                  <a:pt x="87" y="404"/>
                </a:cubicBezTo>
              </a:path>
            </a:pathLst>
          </a:custGeom>
          <a:solidFill>
            <a:srgbClr val="000000"/>
          </a:solidFill>
          <a:ln w="12600">
            <a:noFill/>
          </a:ln>
        </p:spPr>
      </p:sp>
      <p:sp>
        <p:nvSpPr>
          <p:cNvPr id="405" name="Freeform 35"/>
          <p:cNvSpPr/>
          <p:nvPr/>
        </p:nvSpPr>
        <p:spPr>
          <a:xfrm>
            <a:off x="2332080" y="5019120"/>
            <a:ext cx="83880" cy="355320"/>
          </a:xfrm>
          <a:custGeom>
            <a:avLst/>
            <a:gdLst/>
            <a:ahLst/>
            <a:cxnLst/>
            <a:rect l="0" t="0" r="r" b="b"/>
            <a:pathLst>
              <a:path w="233" h="987">
                <a:moveTo>
                  <a:pt x="232" y="978"/>
                </a:moveTo>
                <a:cubicBezTo>
                  <a:pt x="232" y="975"/>
                  <a:pt x="232" y="972"/>
                  <a:pt x="213" y="955"/>
                </a:cubicBezTo>
                <a:cubicBezTo>
                  <a:pt x="90" y="832"/>
                  <a:pt x="59" y="644"/>
                  <a:pt x="59" y="493"/>
                </a:cubicBezTo>
                <a:cubicBezTo>
                  <a:pt x="59" y="322"/>
                  <a:pt x="95" y="151"/>
                  <a:pt x="218" y="28"/>
                </a:cubicBezTo>
                <a:cubicBezTo>
                  <a:pt x="232" y="14"/>
                  <a:pt x="232" y="14"/>
                  <a:pt x="232" y="11"/>
                </a:cubicBezTo>
                <a:cubicBezTo>
                  <a:pt x="232" y="3"/>
                  <a:pt x="227" y="0"/>
                  <a:pt x="221" y="0"/>
                </a:cubicBezTo>
                <a:cubicBezTo>
                  <a:pt x="210" y="0"/>
                  <a:pt x="120" y="67"/>
                  <a:pt x="62" y="193"/>
                </a:cubicBezTo>
                <a:cubicBezTo>
                  <a:pt x="11" y="303"/>
                  <a:pt x="0" y="412"/>
                  <a:pt x="0" y="493"/>
                </a:cubicBezTo>
                <a:cubicBezTo>
                  <a:pt x="0" y="571"/>
                  <a:pt x="11" y="689"/>
                  <a:pt x="64" y="801"/>
                </a:cubicBezTo>
                <a:cubicBezTo>
                  <a:pt x="126" y="924"/>
                  <a:pt x="210" y="986"/>
                  <a:pt x="221" y="986"/>
                </a:cubicBezTo>
                <a:cubicBezTo>
                  <a:pt x="227" y="986"/>
                  <a:pt x="232" y="983"/>
                  <a:pt x="232" y="978"/>
                </a:cubicBezTo>
              </a:path>
            </a:pathLst>
          </a:custGeom>
          <a:solidFill>
            <a:srgbClr val="000000"/>
          </a:solidFill>
          <a:ln w="12600">
            <a:noFill/>
          </a:ln>
        </p:spPr>
      </p:sp>
      <p:sp>
        <p:nvSpPr>
          <p:cNvPr id="406" name="Freeform 36"/>
          <p:cNvSpPr/>
          <p:nvPr/>
        </p:nvSpPr>
        <p:spPr>
          <a:xfrm>
            <a:off x="2443680" y="5043240"/>
            <a:ext cx="293760" cy="243360"/>
          </a:xfrm>
          <a:custGeom>
            <a:avLst/>
            <a:gdLst/>
            <a:ahLst/>
            <a:cxnLst/>
            <a:rect l="0" t="0" r="r" b="b"/>
            <a:pathLst>
              <a:path w="816" h="676">
                <a:moveTo>
                  <a:pt x="454" y="269"/>
                </a:moveTo>
                <a:lnTo>
                  <a:pt x="370" y="73"/>
                </a:lnTo>
                <a:cubicBezTo>
                  <a:pt x="367" y="64"/>
                  <a:pt x="364" y="62"/>
                  <a:pt x="364" y="59"/>
                </a:cubicBezTo>
                <a:cubicBezTo>
                  <a:pt x="364" y="53"/>
                  <a:pt x="381" y="34"/>
                  <a:pt x="423" y="31"/>
                </a:cubicBezTo>
                <a:cubicBezTo>
                  <a:pt x="431" y="31"/>
                  <a:pt x="442" y="28"/>
                  <a:pt x="442" y="11"/>
                </a:cubicBezTo>
                <a:cubicBezTo>
                  <a:pt x="442" y="0"/>
                  <a:pt x="431" y="0"/>
                  <a:pt x="428" y="0"/>
                </a:cubicBezTo>
                <a:cubicBezTo>
                  <a:pt x="386" y="0"/>
                  <a:pt x="344" y="3"/>
                  <a:pt x="302" y="3"/>
                </a:cubicBezTo>
                <a:cubicBezTo>
                  <a:pt x="277" y="3"/>
                  <a:pt x="218" y="0"/>
                  <a:pt x="193" y="0"/>
                </a:cubicBezTo>
                <a:cubicBezTo>
                  <a:pt x="188" y="0"/>
                  <a:pt x="174" y="0"/>
                  <a:pt x="174" y="20"/>
                </a:cubicBezTo>
                <a:cubicBezTo>
                  <a:pt x="174" y="31"/>
                  <a:pt x="185" y="31"/>
                  <a:pt x="199" y="31"/>
                </a:cubicBezTo>
                <a:cubicBezTo>
                  <a:pt x="258" y="31"/>
                  <a:pt x="263" y="39"/>
                  <a:pt x="272" y="62"/>
                </a:cubicBezTo>
                <a:lnTo>
                  <a:pt x="389" y="339"/>
                </a:lnTo>
                <a:lnTo>
                  <a:pt x="179" y="563"/>
                </a:lnTo>
                <a:lnTo>
                  <a:pt x="168" y="574"/>
                </a:lnTo>
                <a:cubicBezTo>
                  <a:pt x="118" y="625"/>
                  <a:pt x="73" y="641"/>
                  <a:pt x="22" y="644"/>
                </a:cubicBezTo>
                <a:cubicBezTo>
                  <a:pt x="8" y="644"/>
                  <a:pt x="0" y="644"/>
                  <a:pt x="0" y="664"/>
                </a:cubicBezTo>
                <a:cubicBezTo>
                  <a:pt x="0" y="667"/>
                  <a:pt x="0" y="675"/>
                  <a:pt x="14" y="675"/>
                </a:cubicBezTo>
                <a:cubicBezTo>
                  <a:pt x="42" y="675"/>
                  <a:pt x="76" y="672"/>
                  <a:pt x="106" y="672"/>
                </a:cubicBezTo>
                <a:cubicBezTo>
                  <a:pt x="143" y="672"/>
                  <a:pt x="182" y="675"/>
                  <a:pt x="216" y="675"/>
                </a:cubicBezTo>
                <a:cubicBezTo>
                  <a:pt x="221" y="675"/>
                  <a:pt x="235" y="675"/>
                  <a:pt x="235" y="655"/>
                </a:cubicBezTo>
                <a:cubicBezTo>
                  <a:pt x="235" y="644"/>
                  <a:pt x="224" y="644"/>
                  <a:pt x="221" y="644"/>
                </a:cubicBezTo>
                <a:cubicBezTo>
                  <a:pt x="213" y="644"/>
                  <a:pt x="182" y="641"/>
                  <a:pt x="182" y="613"/>
                </a:cubicBezTo>
                <a:cubicBezTo>
                  <a:pt x="182" y="599"/>
                  <a:pt x="199" y="583"/>
                  <a:pt x="210" y="569"/>
                </a:cubicBezTo>
                <a:lnTo>
                  <a:pt x="311" y="462"/>
                </a:lnTo>
                <a:lnTo>
                  <a:pt x="398" y="367"/>
                </a:lnTo>
                <a:lnTo>
                  <a:pt x="498" y="602"/>
                </a:lnTo>
                <a:cubicBezTo>
                  <a:pt x="504" y="613"/>
                  <a:pt x="504" y="613"/>
                  <a:pt x="504" y="616"/>
                </a:cubicBezTo>
                <a:cubicBezTo>
                  <a:pt x="504" y="625"/>
                  <a:pt x="484" y="641"/>
                  <a:pt x="445" y="644"/>
                </a:cubicBezTo>
                <a:cubicBezTo>
                  <a:pt x="437" y="644"/>
                  <a:pt x="426" y="647"/>
                  <a:pt x="426" y="664"/>
                </a:cubicBezTo>
                <a:cubicBezTo>
                  <a:pt x="426" y="675"/>
                  <a:pt x="437" y="675"/>
                  <a:pt x="442" y="675"/>
                </a:cubicBezTo>
                <a:cubicBezTo>
                  <a:pt x="470" y="675"/>
                  <a:pt x="538" y="672"/>
                  <a:pt x="566" y="672"/>
                </a:cubicBezTo>
                <a:cubicBezTo>
                  <a:pt x="591" y="672"/>
                  <a:pt x="650" y="675"/>
                  <a:pt x="675" y="675"/>
                </a:cubicBezTo>
                <a:cubicBezTo>
                  <a:pt x="683" y="675"/>
                  <a:pt x="694" y="675"/>
                  <a:pt x="694" y="655"/>
                </a:cubicBezTo>
                <a:cubicBezTo>
                  <a:pt x="694" y="644"/>
                  <a:pt x="683" y="644"/>
                  <a:pt x="678" y="644"/>
                </a:cubicBezTo>
                <a:cubicBezTo>
                  <a:pt x="610" y="644"/>
                  <a:pt x="608" y="641"/>
                  <a:pt x="591" y="602"/>
                </a:cubicBezTo>
                <a:cubicBezTo>
                  <a:pt x="552" y="510"/>
                  <a:pt x="487" y="356"/>
                  <a:pt x="465" y="297"/>
                </a:cubicBezTo>
                <a:cubicBezTo>
                  <a:pt x="532" y="227"/>
                  <a:pt x="636" y="109"/>
                  <a:pt x="666" y="81"/>
                </a:cubicBezTo>
                <a:cubicBezTo>
                  <a:pt x="694" y="56"/>
                  <a:pt x="734" y="34"/>
                  <a:pt x="792" y="31"/>
                </a:cubicBezTo>
                <a:cubicBezTo>
                  <a:pt x="804" y="31"/>
                  <a:pt x="815" y="31"/>
                  <a:pt x="815" y="11"/>
                </a:cubicBezTo>
                <a:cubicBezTo>
                  <a:pt x="815" y="11"/>
                  <a:pt x="815" y="0"/>
                  <a:pt x="801" y="0"/>
                </a:cubicBezTo>
                <a:cubicBezTo>
                  <a:pt x="770" y="0"/>
                  <a:pt x="739" y="3"/>
                  <a:pt x="708" y="3"/>
                </a:cubicBezTo>
                <a:cubicBezTo>
                  <a:pt x="672" y="3"/>
                  <a:pt x="633" y="0"/>
                  <a:pt x="599" y="0"/>
                </a:cubicBezTo>
                <a:cubicBezTo>
                  <a:pt x="594" y="0"/>
                  <a:pt x="580" y="0"/>
                  <a:pt x="580" y="20"/>
                </a:cubicBezTo>
                <a:cubicBezTo>
                  <a:pt x="580" y="28"/>
                  <a:pt x="585" y="31"/>
                  <a:pt x="591" y="31"/>
                </a:cubicBezTo>
                <a:cubicBezTo>
                  <a:pt x="599" y="31"/>
                  <a:pt x="630" y="34"/>
                  <a:pt x="630" y="62"/>
                </a:cubicBezTo>
                <a:cubicBezTo>
                  <a:pt x="630" y="76"/>
                  <a:pt x="619" y="87"/>
                  <a:pt x="613" y="98"/>
                </a:cubicBezTo>
                <a:lnTo>
                  <a:pt x="454" y="269"/>
                </a:lnTo>
              </a:path>
            </a:pathLst>
          </a:custGeom>
          <a:solidFill>
            <a:srgbClr val="000000"/>
          </a:solidFill>
          <a:ln w="12600">
            <a:noFill/>
          </a:ln>
        </p:spPr>
      </p:sp>
      <p:sp>
        <p:nvSpPr>
          <p:cNvPr id="407" name="Freeform 37"/>
          <p:cNvSpPr/>
          <p:nvPr/>
        </p:nvSpPr>
        <p:spPr>
          <a:xfrm>
            <a:off x="2738160" y="5173560"/>
            <a:ext cx="77040" cy="168840"/>
          </a:xfrm>
          <a:custGeom>
            <a:avLst/>
            <a:gdLst/>
            <a:ahLst/>
            <a:cxnLst/>
            <a:rect l="0" t="0" r="r" b="b"/>
            <a:pathLst>
              <a:path w="68" h="65">
                <a:moveTo>
                  <a:pt x="67" y="25"/>
                </a:moveTo>
                <a:cubicBezTo>
                  <a:pt x="67" y="14"/>
                  <a:pt x="59" y="0"/>
                  <a:pt x="39" y="0"/>
                </a:cubicBezTo>
                <a:cubicBezTo>
                  <a:pt x="20" y="0"/>
                  <a:pt x="0" y="17"/>
                  <a:pt x="0" y="39"/>
                </a:cubicBezTo>
                <a:cubicBezTo>
                  <a:pt x="0" y="50"/>
                  <a:pt x="8" y="64"/>
                  <a:pt x="28" y="64"/>
                </a:cubicBezTo>
                <a:cubicBezTo>
                  <a:pt x="48" y="64"/>
                  <a:pt x="67" y="45"/>
                  <a:pt x="67" y="25"/>
                </a:cubicBezTo>
              </a:path>
              <a:path w="214" h="315">
                <a:moveTo>
                  <a:pt x="50" y="224"/>
                </a:moveTo>
                <a:cubicBezTo>
                  <a:pt x="48" y="233"/>
                  <a:pt x="45" y="241"/>
                  <a:pt x="45" y="255"/>
                </a:cubicBezTo>
                <a:cubicBezTo>
                  <a:pt x="45" y="286"/>
                  <a:pt x="73" y="314"/>
                  <a:pt x="112" y="314"/>
                </a:cubicBezTo>
                <a:cubicBezTo>
                  <a:pt x="182" y="314"/>
                  <a:pt x="213" y="216"/>
                  <a:pt x="213" y="207"/>
                </a:cubicBezTo>
                <a:cubicBezTo>
                  <a:pt x="213" y="196"/>
                  <a:pt x="202" y="196"/>
                  <a:pt x="202" y="196"/>
                </a:cubicBezTo>
                <a:cubicBezTo>
                  <a:pt x="190" y="196"/>
                  <a:pt x="190" y="202"/>
                  <a:pt x="188" y="210"/>
                </a:cubicBezTo>
                <a:cubicBezTo>
                  <a:pt x="171" y="263"/>
                  <a:pt x="140" y="294"/>
                  <a:pt x="112" y="294"/>
                </a:cubicBezTo>
                <a:cubicBezTo>
                  <a:pt x="98" y="294"/>
                  <a:pt x="95" y="283"/>
                  <a:pt x="95" y="269"/>
                </a:cubicBezTo>
                <a:cubicBezTo>
                  <a:pt x="95" y="252"/>
                  <a:pt x="101" y="241"/>
                  <a:pt x="106" y="224"/>
                </a:cubicBezTo>
                <a:cubicBezTo>
                  <a:pt x="115" y="205"/>
                  <a:pt x="120" y="188"/>
                  <a:pt x="129" y="168"/>
                </a:cubicBezTo>
                <a:cubicBezTo>
                  <a:pt x="134" y="151"/>
                  <a:pt x="160" y="90"/>
                  <a:pt x="162" y="81"/>
                </a:cubicBezTo>
                <a:cubicBezTo>
                  <a:pt x="165" y="73"/>
                  <a:pt x="168" y="64"/>
                  <a:pt x="168" y="59"/>
                </a:cubicBezTo>
                <a:cubicBezTo>
                  <a:pt x="168" y="25"/>
                  <a:pt x="140" y="0"/>
                  <a:pt x="101" y="0"/>
                </a:cubicBezTo>
                <a:cubicBezTo>
                  <a:pt x="31" y="0"/>
                  <a:pt x="0" y="95"/>
                  <a:pt x="0" y="107"/>
                </a:cubicBezTo>
                <a:cubicBezTo>
                  <a:pt x="0" y="115"/>
                  <a:pt x="8" y="115"/>
                  <a:pt x="11" y="115"/>
                </a:cubicBezTo>
                <a:cubicBezTo>
                  <a:pt x="22" y="115"/>
                  <a:pt x="22" y="112"/>
                  <a:pt x="25" y="104"/>
                </a:cubicBezTo>
                <a:cubicBezTo>
                  <a:pt x="42" y="45"/>
                  <a:pt x="73" y="20"/>
                  <a:pt x="98" y="20"/>
                </a:cubicBezTo>
                <a:cubicBezTo>
                  <a:pt x="109" y="20"/>
                  <a:pt x="118" y="25"/>
                  <a:pt x="118" y="45"/>
                </a:cubicBezTo>
                <a:cubicBezTo>
                  <a:pt x="118" y="59"/>
                  <a:pt x="112" y="70"/>
                  <a:pt x="95" y="112"/>
                </a:cubicBezTo>
                <a:lnTo>
                  <a:pt x="50" y="224"/>
                </a:lnTo>
              </a:path>
            </a:pathLst>
          </a:custGeom>
          <a:solidFill>
            <a:srgbClr val="000000"/>
          </a:solidFill>
          <a:ln w="12600">
            <a:noFill/>
          </a:ln>
        </p:spPr>
      </p:sp>
      <p:sp>
        <p:nvSpPr>
          <p:cNvPr id="408" name="Freeform 38"/>
          <p:cNvSpPr/>
          <p:nvPr/>
        </p:nvSpPr>
        <p:spPr>
          <a:xfrm>
            <a:off x="2963160" y="5155200"/>
            <a:ext cx="237240" cy="83880"/>
          </a:xfrm>
          <a:custGeom>
            <a:avLst/>
            <a:gdLst/>
            <a:ahLst/>
            <a:cxnLst/>
            <a:rect l="0" t="0" r="r" b="b"/>
            <a:pathLst>
              <a:path w="659" h="40">
                <a:moveTo>
                  <a:pt x="624" y="39"/>
                </a:moveTo>
                <a:cubicBezTo>
                  <a:pt x="638" y="39"/>
                  <a:pt x="658" y="39"/>
                  <a:pt x="658" y="20"/>
                </a:cubicBezTo>
                <a:cubicBezTo>
                  <a:pt x="658" y="0"/>
                  <a:pt x="638" y="0"/>
                  <a:pt x="624" y="0"/>
                </a:cubicBezTo>
                <a:lnTo>
                  <a:pt x="34" y="0"/>
                </a:lnTo>
                <a:cubicBezTo>
                  <a:pt x="20" y="0"/>
                  <a:pt x="0" y="0"/>
                  <a:pt x="0" y="20"/>
                </a:cubicBezTo>
                <a:cubicBezTo>
                  <a:pt x="0" y="39"/>
                  <a:pt x="20" y="39"/>
                  <a:pt x="34" y="39"/>
                </a:cubicBezTo>
                <a:lnTo>
                  <a:pt x="624" y="39"/>
                </a:lnTo>
              </a:path>
              <a:path w="659" h="40">
                <a:moveTo>
                  <a:pt x="624" y="39"/>
                </a:moveTo>
                <a:cubicBezTo>
                  <a:pt x="638" y="39"/>
                  <a:pt x="658" y="39"/>
                  <a:pt x="658" y="20"/>
                </a:cubicBezTo>
                <a:cubicBezTo>
                  <a:pt x="658" y="0"/>
                  <a:pt x="638" y="0"/>
                  <a:pt x="624" y="0"/>
                </a:cubicBezTo>
                <a:lnTo>
                  <a:pt x="34" y="0"/>
                </a:lnTo>
                <a:cubicBezTo>
                  <a:pt x="20" y="0"/>
                  <a:pt x="0" y="0"/>
                  <a:pt x="0" y="20"/>
                </a:cubicBezTo>
                <a:cubicBezTo>
                  <a:pt x="0" y="39"/>
                  <a:pt x="20" y="39"/>
                  <a:pt x="34" y="39"/>
                </a:cubicBezTo>
                <a:lnTo>
                  <a:pt x="624" y="39"/>
                </a:lnTo>
              </a:path>
            </a:pathLst>
          </a:custGeom>
          <a:solidFill>
            <a:srgbClr val="000000"/>
          </a:solidFill>
          <a:ln w="12600">
            <a:noFill/>
          </a:ln>
        </p:spPr>
      </p:sp>
      <p:sp>
        <p:nvSpPr>
          <p:cNvPr id="409" name="Freeform 39"/>
          <p:cNvSpPr/>
          <p:nvPr/>
        </p:nvSpPr>
        <p:spPr>
          <a:xfrm>
            <a:off x="3326040" y="5128200"/>
            <a:ext cx="177840" cy="161640"/>
          </a:xfrm>
          <a:custGeom>
            <a:avLst/>
            <a:gdLst/>
            <a:ahLst/>
            <a:cxnLst/>
            <a:rect l="0" t="0" r="r" b="b"/>
            <a:pathLst>
              <a:path w="494" h="449">
                <a:moveTo>
                  <a:pt x="302" y="140"/>
                </a:moveTo>
                <a:cubicBezTo>
                  <a:pt x="308" y="112"/>
                  <a:pt x="330" y="22"/>
                  <a:pt x="400" y="22"/>
                </a:cubicBezTo>
                <a:cubicBezTo>
                  <a:pt x="406" y="22"/>
                  <a:pt x="428" y="22"/>
                  <a:pt x="448" y="34"/>
                </a:cubicBezTo>
                <a:cubicBezTo>
                  <a:pt x="423" y="39"/>
                  <a:pt x="403" y="64"/>
                  <a:pt x="403" y="87"/>
                </a:cubicBezTo>
                <a:cubicBezTo>
                  <a:pt x="403" y="104"/>
                  <a:pt x="412" y="123"/>
                  <a:pt x="440" y="123"/>
                </a:cubicBezTo>
                <a:cubicBezTo>
                  <a:pt x="462" y="123"/>
                  <a:pt x="493" y="104"/>
                  <a:pt x="493" y="64"/>
                </a:cubicBezTo>
                <a:cubicBezTo>
                  <a:pt x="493" y="14"/>
                  <a:pt x="434" y="0"/>
                  <a:pt x="400" y="0"/>
                </a:cubicBezTo>
                <a:cubicBezTo>
                  <a:pt x="344" y="0"/>
                  <a:pt x="308" y="53"/>
                  <a:pt x="297" y="76"/>
                </a:cubicBezTo>
                <a:cubicBezTo>
                  <a:pt x="272" y="11"/>
                  <a:pt x="218" y="0"/>
                  <a:pt x="190" y="0"/>
                </a:cubicBezTo>
                <a:cubicBezTo>
                  <a:pt x="87" y="0"/>
                  <a:pt x="31" y="129"/>
                  <a:pt x="31" y="151"/>
                </a:cubicBezTo>
                <a:cubicBezTo>
                  <a:pt x="31" y="162"/>
                  <a:pt x="42" y="162"/>
                  <a:pt x="42" y="162"/>
                </a:cubicBezTo>
                <a:cubicBezTo>
                  <a:pt x="50" y="162"/>
                  <a:pt x="53" y="160"/>
                  <a:pt x="56" y="151"/>
                </a:cubicBezTo>
                <a:cubicBezTo>
                  <a:pt x="90" y="48"/>
                  <a:pt x="154" y="22"/>
                  <a:pt x="188" y="22"/>
                </a:cubicBezTo>
                <a:cubicBezTo>
                  <a:pt x="207" y="22"/>
                  <a:pt x="241" y="31"/>
                  <a:pt x="241" y="87"/>
                </a:cubicBezTo>
                <a:cubicBezTo>
                  <a:pt x="241" y="118"/>
                  <a:pt x="224" y="185"/>
                  <a:pt x="188" y="325"/>
                </a:cubicBezTo>
                <a:cubicBezTo>
                  <a:pt x="174" y="387"/>
                  <a:pt x="137" y="426"/>
                  <a:pt x="95" y="426"/>
                </a:cubicBezTo>
                <a:cubicBezTo>
                  <a:pt x="87" y="426"/>
                  <a:pt x="64" y="426"/>
                  <a:pt x="45" y="415"/>
                </a:cubicBezTo>
                <a:cubicBezTo>
                  <a:pt x="70" y="409"/>
                  <a:pt x="92" y="389"/>
                  <a:pt x="92" y="361"/>
                </a:cubicBezTo>
                <a:cubicBezTo>
                  <a:pt x="92" y="333"/>
                  <a:pt x="70" y="325"/>
                  <a:pt x="53" y="325"/>
                </a:cubicBezTo>
                <a:cubicBezTo>
                  <a:pt x="25" y="325"/>
                  <a:pt x="0" y="353"/>
                  <a:pt x="0" y="384"/>
                </a:cubicBezTo>
                <a:cubicBezTo>
                  <a:pt x="0" y="429"/>
                  <a:pt x="50" y="448"/>
                  <a:pt x="92" y="448"/>
                </a:cubicBezTo>
                <a:cubicBezTo>
                  <a:pt x="160" y="448"/>
                  <a:pt x="193" y="378"/>
                  <a:pt x="196" y="373"/>
                </a:cubicBezTo>
                <a:cubicBezTo>
                  <a:pt x="210" y="409"/>
                  <a:pt x="244" y="448"/>
                  <a:pt x="305" y="448"/>
                </a:cubicBezTo>
                <a:cubicBezTo>
                  <a:pt x="406" y="448"/>
                  <a:pt x="462" y="322"/>
                  <a:pt x="462" y="297"/>
                </a:cubicBezTo>
                <a:cubicBezTo>
                  <a:pt x="462" y="286"/>
                  <a:pt x="454" y="286"/>
                  <a:pt x="451" y="286"/>
                </a:cubicBezTo>
                <a:cubicBezTo>
                  <a:pt x="442" y="286"/>
                  <a:pt x="440" y="291"/>
                  <a:pt x="437" y="297"/>
                </a:cubicBezTo>
                <a:cubicBezTo>
                  <a:pt x="406" y="403"/>
                  <a:pt x="339" y="426"/>
                  <a:pt x="305" y="426"/>
                </a:cubicBezTo>
                <a:cubicBezTo>
                  <a:pt x="266" y="426"/>
                  <a:pt x="252" y="395"/>
                  <a:pt x="252" y="361"/>
                </a:cubicBezTo>
                <a:cubicBezTo>
                  <a:pt x="252" y="339"/>
                  <a:pt x="258" y="319"/>
                  <a:pt x="269" y="275"/>
                </a:cubicBezTo>
                <a:lnTo>
                  <a:pt x="302" y="140"/>
                </a:lnTo>
              </a:path>
            </a:pathLst>
          </a:custGeom>
          <a:solidFill>
            <a:srgbClr val="000000"/>
          </a:solidFill>
          <a:ln w="12600">
            <a:noFill/>
          </a:ln>
        </p:spPr>
      </p:sp>
      <p:sp>
        <p:nvSpPr>
          <p:cNvPr id="410" name="Freeform 40"/>
          <p:cNvSpPr/>
          <p:nvPr/>
        </p:nvSpPr>
        <p:spPr>
          <a:xfrm>
            <a:off x="3616200" y="5078520"/>
            <a:ext cx="237240" cy="237240"/>
          </a:xfrm>
          <a:custGeom>
            <a:avLst/>
            <a:gdLst/>
            <a:ahLst/>
            <a:cxnLst/>
            <a:rect l="0" t="0" r="r" b="b"/>
            <a:pathLst>
              <a:path w="659" h="659">
                <a:moveTo>
                  <a:pt x="350" y="350"/>
                </a:moveTo>
                <a:lnTo>
                  <a:pt x="624" y="350"/>
                </a:lnTo>
                <a:cubicBezTo>
                  <a:pt x="638" y="350"/>
                  <a:pt x="658" y="350"/>
                  <a:pt x="658" y="331"/>
                </a:cubicBezTo>
                <a:cubicBezTo>
                  <a:pt x="658" y="308"/>
                  <a:pt x="638" y="308"/>
                  <a:pt x="624" y="308"/>
                </a:cubicBezTo>
                <a:lnTo>
                  <a:pt x="350" y="308"/>
                </a:lnTo>
                <a:lnTo>
                  <a:pt x="350" y="34"/>
                </a:lnTo>
                <a:cubicBezTo>
                  <a:pt x="350" y="20"/>
                  <a:pt x="350" y="0"/>
                  <a:pt x="330" y="0"/>
                </a:cubicBezTo>
                <a:cubicBezTo>
                  <a:pt x="308" y="0"/>
                  <a:pt x="308" y="20"/>
                  <a:pt x="308" y="34"/>
                </a:cubicBezTo>
                <a:lnTo>
                  <a:pt x="308" y="308"/>
                </a:lnTo>
                <a:lnTo>
                  <a:pt x="34" y="308"/>
                </a:lnTo>
                <a:cubicBezTo>
                  <a:pt x="20" y="308"/>
                  <a:pt x="0" y="308"/>
                  <a:pt x="0" y="331"/>
                </a:cubicBezTo>
                <a:cubicBezTo>
                  <a:pt x="0" y="350"/>
                  <a:pt x="20" y="350"/>
                  <a:pt x="34" y="350"/>
                </a:cubicBezTo>
                <a:lnTo>
                  <a:pt x="308" y="350"/>
                </a:lnTo>
                <a:lnTo>
                  <a:pt x="308" y="625"/>
                </a:lnTo>
                <a:cubicBezTo>
                  <a:pt x="308" y="639"/>
                  <a:pt x="308" y="658"/>
                  <a:pt x="330" y="658"/>
                </a:cubicBezTo>
                <a:cubicBezTo>
                  <a:pt x="350" y="658"/>
                  <a:pt x="350" y="639"/>
                  <a:pt x="350" y="625"/>
                </a:cubicBezTo>
                <a:lnTo>
                  <a:pt x="350" y="350"/>
                </a:lnTo>
              </a:path>
            </a:pathLst>
          </a:custGeom>
          <a:solidFill>
            <a:srgbClr val="000000"/>
          </a:solidFill>
          <a:ln w="12600">
            <a:noFill/>
          </a:ln>
        </p:spPr>
      </p:sp>
      <p:sp>
        <p:nvSpPr>
          <p:cNvPr id="411" name="Freeform 41"/>
          <p:cNvSpPr/>
          <p:nvPr/>
        </p:nvSpPr>
        <p:spPr>
          <a:xfrm>
            <a:off x="3981240" y="5049360"/>
            <a:ext cx="118440" cy="237240"/>
          </a:xfrm>
          <a:custGeom>
            <a:avLst/>
            <a:gdLst/>
            <a:ahLst/>
            <a:cxnLst/>
            <a:rect l="0" t="0" r="r" b="b"/>
            <a:pathLst>
              <a:path w="329" h="659">
                <a:moveTo>
                  <a:pt x="204" y="25"/>
                </a:moveTo>
                <a:cubicBezTo>
                  <a:pt x="204" y="3"/>
                  <a:pt x="204" y="0"/>
                  <a:pt x="182" y="0"/>
                </a:cubicBezTo>
                <a:cubicBezTo>
                  <a:pt x="120" y="64"/>
                  <a:pt x="31" y="64"/>
                  <a:pt x="0" y="64"/>
                </a:cubicBezTo>
                <a:lnTo>
                  <a:pt x="0" y="95"/>
                </a:lnTo>
                <a:cubicBezTo>
                  <a:pt x="20" y="95"/>
                  <a:pt x="78" y="95"/>
                  <a:pt x="129" y="67"/>
                </a:cubicBezTo>
                <a:lnTo>
                  <a:pt x="129" y="580"/>
                </a:lnTo>
                <a:cubicBezTo>
                  <a:pt x="129" y="616"/>
                  <a:pt x="126" y="627"/>
                  <a:pt x="36" y="627"/>
                </a:cubicBezTo>
                <a:lnTo>
                  <a:pt x="6" y="627"/>
                </a:lnTo>
                <a:lnTo>
                  <a:pt x="6" y="658"/>
                </a:lnTo>
                <a:cubicBezTo>
                  <a:pt x="42" y="655"/>
                  <a:pt x="126" y="655"/>
                  <a:pt x="168" y="655"/>
                </a:cubicBezTo>
                <a:cubicBezTo>
                  <a:pt x="207" y="655"/>
                  <a:pt x="294" y="655"/>
                  <a:pt x="328" y="658"/>
                </a:cubicBezTo>
                <a:lnTo>
                  <a:pt x="328" y="627"/>
                </a:lnTo>
                <a:lnTo>
                  <a:pt x="297" y="627"/>
                </a:lnTo>
                <a:cubicBezTo>
                  <a:pt x="207" y="627"/>
                  <a:pt x="204" y="616"/>
                  <a:pt x="204" y="580"/>
                </a:cubicBezTo>
                <a:lnTo>
                  <a:pt x="204" y="25"/>
                </a:lnTo>
              </a:path>
            </a:pathLst>
          </a:custGeom>
          <a:solidFill>
            <a:srgbClr val="000000"/>
          </a:solidFill>
          <a:ln w="12600">
            <a:noFill/>
          </a:ln>
        </p:spPr>
      </p:sp>
      <p:sp>
        <p:nvSpPr>
          <p:cNvPr id="412" name="Freeform 42"/>
          <p:cNvSpPr/>
          <p:nvPr/>
        </p:nvSpPr>
        <p:spPr>
          <a:xfrm>
            <a:off x="4146480" y="5019120"/>
            <a:ext cx="83880" cy="355320"/>
          </a:xfrm>
          <a:custGeom>
            <a:avLst/>
            <a:gdLst/>
            <a:ahLst/>
            <a:cxnLst/>
            <a:rect l="0" t="0" r="r" b="b"/>
            <a:pathLst>
              <a:path w="233" h="987">
                <a:moveTo>
                  <a:pt x="232" y="493"/>
                </a:moveTo>
                <a:cubicBezTo>
                  <a:pt x="232" y="417"/>
                  <a:pt x="221" y="297"/>
                  <a:pt x="165" y="185"/>
                </a:cubicBezTo>
                <a:cubicBezTo>
                  <a:pt x="106" y="64"/>
                  <a:pt x="20" y="0"/>
                  <a:pt x="11" y="0"/>
                </a:cubicBezTo>
                <a:cubicBezTo>
                  <a:pt x="3" y="0"/>
                  <a:pt x="0" y="3"/>
                  <a:pt x="0" y="11"/>
                </a:cubicBezTo>
                <a:cubicBezTo>
                  <a:pt x="0" y="14"/>
                  <a:pt x="0" y="14"/>
                  <a:pt x="20" y="34"/>
                </a:cubicBezTo>
                <a:cubicBezTo>
                  <a:pt x="118" y="132"/>
                  <a:pt x="174" y="289"/>
                  <a:pt x="174" y="493"/>
                </a:cubicBezTo>
                <a:cubicBezTo>
                  <a:pt x="174" y="664"/>
                  <a:pt x="137" y="838"/>
                  <a:pt x="14" y="961"/>
                </a:cubicBezTo>
                <a:cubicBezTo>
                  <a:pt x="0" y="972"/>
                  <a:pt x="0" y="975"/>
                  <a:pt x="0" y="978"/>
                </a:cubicBezTo>
                <a:cubicBezTo>
                  <a:pt x="0" y="983"/>
                  <a:pt x="3" y="986"/>
                  <a:pt x="11" y="986"/>
                </a:cubicBezTo>
                <a:cubicBezTo>
                  <a:pt x="20" y="986"/>
                  <a:pt x="109" y="919"/>
                  <a:pt x="168" y="796"/>
                </a:cubicBezTo>
                <a:cubicBezTo>
                  <a:pt x="218" y="686"/>
                  <a:pt x="232" y="577"/>
                  <a:pt x="232" y="493"/>
                </a:cubicBezTo>
              </a:path>
            </a:pathLst>
          </a:custGeom>
          <a:solidFill>
            <a:srgbClr val="000000"/>
          </a:solidFill>
          <a:ln w="12600">
            <a:noFill/>
          </a:ln>
        </p:spPr>
      </p:sp>
      <p:sp>
        <p:nvSpPr>
          <p:cNvPr id="413" name="Freeform 43"/>
          <p:cNvSpPr/>
          <p:nvPr/>
        </p:nvSpPr>
        <p:spPr>
          <a:xfrm>
            <a:off x="4470120" y="5189400"/>
            <a:ext cx="218160" cy="15480"/>
          </a:xfrm>
          <a:custGeom>
            <a:avLst/>
            <a:gdLst/>
            <a:ahLst/>
            <a:cxnLst/>
            <a:rect l="0" t="0" r="r" b="b"/>
            <a:pathLst>
              <a:path w="606" h="43">
                <a:moveTo>
                  <a:pt x="568" y="42"/>
                </a:moveTo>
                <a:cubicBezTo>
                  <a:pt x="585" y="42"/>
                  <a:pt x="605" y="42"/>
                  <a:pt x="605" y="22"/>
                </a:cubicBezTo>
                <a:cubicBezTo>
                  <a:pt x="605" y="0"/>
                  <a:pt x="585" y="0"/>
                  <a:pt x="568" y="0"/>
                </a:cubicBezTo>
                <a:lnTo>
                  <a:pt x="34" y="0"/>
                </a:lnTo>
                <a:cubicBezTo>
                  <a:pt x="17" y="0"/>
                  <a:pt x="0" y="0"/>
                  <a:pt x="0" y="22"/>
                </a:cubicBezTo>
                <a:cubicBezTo>
                  <a:pt x="0" y="42"/>
                  <a:pt x="17" y="42"/>
                  <a:pt x="34" y="42"/>
                </a:cubicBezTo>
                <a:lnTo>
                  <a:pt x="568" y="42"/>
                </a:lnTo>
              </a:path>
            </a:pathLst>
          </a:custGeom>
          <a:solidFill>
            <a:srgbClr val="000000"/>
          </a:solidFill>
          <a:ln w="12600">
            <a:noFill/>
          </a:ln>
        </p:spPr>
      </p:sp>
      <p:sp>
        <p:nvSpPr>
          <p:cNvPr id="414" name="Freeform 44"/>
          <p:cNvSpPr/>
          <p:nvPr/>
        </p:nvSpPr>
        <p:spPr>
          <a:xfrm>
            <a:off x="4807800" y="5044320"/>
            <a:ext cx="243360" cy="242280"/>
          </a:xfrm>
          <a:custGeom>
            <a:avLst/>
            <a:gdLst/>
            <a:ahLst/>
            <a:cxnLst/>
            <a:rect l="0" t="0" r="r" b="b"/>
            <a:pathLst>
              <a:path w="676" h="673">
                <a:moveTo>
                  <a:pt x="675" y="401"/>
                </a:moveTo>
                <a:lnTo>
                  <a:pt x="630" y="401"/>
                </a:lnTo>
                <a:cubicBezTo>
                  <a:pt x="608" y="538"/>
                  <a:pt x="580" y="625"/>
                  <a:pt x="398" y="625"/>
                </a:cubicBezTo>
                <a:lnTo>
                  <a:pt x="246" y="625"/>
                </a:lnTo>
                <a:lnTo>
                  <a:pt x="246" y="347"/>
                </a:lnTo>
                <a:lnTo>
                  <a:pt x="302" y="347"/>
                </a:lnTo>
                <a:cubicBezTo>
                  <a:pt x="398" y="347"/>
                  <a:pt x="406" y="389"/>
                  <a:pt x="406" y="462"/>
                </a:cubicBezTo>
                <a:lnTo>
                  <a:pt x="454" y="462"/>
                </a:lnTo>
                <a:lnTo>
                  <a:pt x="454" y="185"/>
                </a:lnTo>
                <a:lnTo>
                  <a:pt x="406" y="185"/>
                </a:lnTo>
                <a:cubicBezTo>
                  <a:pt x="406" y="258"/>
                  <a:pt x="398" y="300"/>
                  <a:pt x="302" y="300"/>
                </a:cubicBezTo>
                <a:lnTo>
                  <a:pt x="246" y="300"/>
                </a:lnTo>
                <a:lnTo>
                  <a:pt x="246" y="48"/>
                </a:lnTo>
                <a:lnTo>
                  <a:pt x="398" y="48"/>
                </a:lnTo>
                <a:cubicBezTo>
                  <a:pt x="557" y="48"/>
                  <a:pt x="582" y="118"/>
                  <a:pt x="599" y="238"/>
                </a:cubicBezTo>
                <a:lnTo>
                  <a:pt x="644" y="238"/>
                </a:lnTo>
                <a:lnTo>
                  <a:pt x="613" y="0"/>
                </a:lnTo>
                <a:lnTo>
                  <a:pt x="0" y="0"/>
                </a:lnTo>
                <a:lnTo>
                  <a:pt x="0" y="48"/>
                </a:lnTo>
                <a:lnTo>
                  <a:pt x="106" y="48"/>
                </a:lnTo>
                <a:lnTo>
                  <a:pt x="106" y="625"/>
                </a:lnTo>
                <a:lnTo>
                  <a:pt x="0" y="625"/>
                </a:lnTo>
                <a:lnTo>
                  <a:pt x="0" y="672"/>
                </a:lnTo>
                <a:lnTo>
                  <a:pt x="630" y="672"/>
                </a:lnTo>
                <a:lnTo>
                  <a:pt x="675" y="401"/>
                </a:lnTo>
              </a:path>
            </a:pathLst>
          </a:custGeom>
          <a:solidFill>
            <a:srgbClr val="000000"/>
          </a:solidFill>
          <a:ln w="12600">
            <a:noFill/>
          </a:ln>
        </p:spPr>
      </p:sp>
      <p:sp>
        <p:nvSpPr>
          <p:cNvPr id="415" name="Freeform 45"/>
          <p:cNvSpPr/>
          <p:nvPr/>
        </p:nvSpPr>
        <p:spPr>
          <a:xfrm>
            <a:off x="5170680" y="5043240"/>
            <a:ext cx="259560" cy="243360"/>
          </a:xfrm>
          <a:custGeom>
            <a:avLst/>
            <a:gdLst/>
            <a:ahLst/>
            <a:cxnLst/>
            <a:rect l="0" t="0" r="r" b="b"/>
            <a:pathLst>
              <a:path w="721" h="676">
                <a:moveTo>
                  <a:pt x="554" y="112"/>
                </a:moveTo>
                <a:lnTo>
                  <a:pt x="568" y="98"/>
                </a:lnTo>
                <a:cubicBezTo>
                  <a:pt x="599" y="70"/>
                  <a:pt x="630" y="36"/>
                  <a:pt x="697" y="31"/>
                </a:cubicBezTo>
                <a:cubicBezTo>
                  <a:pt x="708" y="31"/>
                  <a:pt x="720" y="31"/>
                  <a:pt x="720" y="11"/>
                </a:cubicBezTo>
                <a:cubicBezTo>
                  <a:pt x="720" y="3"/>
                  <a:pt x="714" y="0"/>
                  <a:pt x="706" y="0"/>
                </a:cubicBezTo>
                <a:cubicBezTo>
                  <a:pt x="680" y="0"/>
                  <a:pt x="652" y="3"/>
                  <a:pt x="624" y="3"/>
                </a:cubicBezTo>
                <a:cubicBezTo>
                  <a:pt x="591" y="3"/>
                  <a:pt x="557" y="0"/>
                  <a:pt x="526" y="0"/>
                </a:cubicBezTo>
                <a:cubicBezTo>
                  <a:pt x="521" y="0"/>
                  <a:pt x="507" y="0"/>
                  <a:pt x="507" y="20"/>
                </a:cubicBezTo>
                <a:cubicBezTo>
                  <a:pt x="507" y="31"/>
                  <a:pt x="518" y="31"/>
                  <a:pt x="521" y="31"/>
                </a:cubicBezTo>
                <a:cubicBezTo>
                  <a:pt x="529" y="31"/>
                  <a:pt x="557" y="34"/>
                  <a:pt x="557" y="53"/>
                </a:cubicBezTo>
                <a:cubicBezTo>
                  <a:pt x="557" y="70"/>
                  <a:pt x="535" y="95"/>
                  <a:pt x="529" y="101"/>
                </a:cubicBezTo>
                <a:lnTo>
                  <a:pt x="302" y="364"/>
                </a:lnTo>
                <a:lnTo>
                  <a:pt x="193" y="70"/>
                </a:lnTo>
                <a:cubicBezTo>
                  <a:pt x="188" y="56"/>
                  <a:pt x="188" y="56"/>
                  <a:pt x="188" y="53"/>
                </a:cubicBezTo>
                <a:cubicBezTo>
                  <a:pt x="188" y="31"/>
                  <a:pt x="235" y="31"/>
                  <a:pt x="246" y="31"/>
                </a:cubicBezTo>
                <a:cubicBezTo>
                  <a:pt x="258" y="31"/>
                  <a:pt x="269" y="31"/>
                  <a:pt x="269" y="11"/>
                </a:cubicBezTo>
                <a:cubicBezTo>
                  <a:pt x="269" y="0"/>
                  <a:pt x="258" y="0"/>
                  <a:pt x="255" y="0"/>
                </a:cubicBezTo>
                <a:cubicBezTo>
                  <a:pt x="227" y="0"/>
                  <a:pt x="157" y="3"/>
                  <a:pt x="129" y="3"/>
                </a:cubicBezTo>
                <a:cubicBezTo>
                  <a:pt x="104" y="3"/>
                  <a:pt x="45" y="0"/>
                  <a:pt x="20" y="0"/>
                </a:cubicBezTo>
                <a:cubicBezTo>
                  <a:pt x="14" y="0"/>
                  <a:pt x="0" y="0"/>
                  <a:pt x="0" y="20"/>
                </a:cubicBezTo>
                <a:cubicBezTo>
                  <a:pt x="0" y="31"/>
                  <a:pt x="11" y="31"/>
                  <a:pt x="22" y="31"/>
                </a:cubicBezTo>
                <a:cubicBezTo>
                  <a:pt x="81" y="31"/>
                  <a:pt x="87" y="39"/>
                  <a:pt x="95" y="64"/>
                </a:cubicBezTo>
                <a:lnTo>
                  <a:pt x="216" y="389"/>
                </a:lnTo>
                <a:cubicBezTo>
                  <a:pt x="218" y="392"/>
                  <a:pt x="221" y="403"/>
                  <a:pt x="221" y="406"/>
                </a:cubicBezTo>
                <a:cubicBezTo>
                  <a:pt x="221" y="409"/>
                  <a:pt x="182" y="569"/>
                  <a:pt x="176" y="585"/>
                </a:cubicBezTo>
                <a:cubicBezTo>
                  <a:pt x="162" y="641"/>
                  <a:pt x="162" y="644"/>
                  <a:pt x="84" y="644"/>
                </a:cubicBezTo>
                <a:cubicBezTo>
                  <a:pt x="64" y="644"/>
                  <a:pt x="56" y="644"/>
                  <a:pt x="56" y="664"/>
                </a:cubicBezTo>
                <a:cubicBezTo>
                  <a:pt x="56" y="675"/>
                  <a:pt x="67" y="675"/>
                  <a:pt x="70" y="675"/>
                </a:cubicBezTo>
                <a:cubicBezTo>
                  <a:pt x="98" y="675"/>
                  <a:pt x="168" y="672"/>
                  <a:pt x="196" y="672"/>
                </a:cubicBezTo>
                <a:cubicBezTo>
                  <a:pt x="221" y="672"/>
                  <a:pt x="294" y="675"/>
                  <a:pt x="322" y="675"/>
                </a:cubicBezTo>
                <a:cubicBezTo>
                  <a:pt x="328" y="675"/>
                  <a:pt x="339" y="675"/>
                  <a:pt x="339" y="655"/>
                </a:cubicBezTo>
                <a:cubicBezTo>
                  <a:pt x="339" y="644"/>
                  <a:pt x="330" y="644"/>
                  <a:pt x="314" y="644"/>
                </a:cubicBezTo>
                <a:cubicBezTo>
                  <a:pt x="311" y="644"/>
                  <a:pt x="291" y="644"/>
                  <a:pt x="274" y="641"/>
                </a:cubicBezTo>
                <a:cubicBezTo>
                  <a:pt x="255" y="641"/>
                  <a:pt x="249" y="639"/>
                  <a:pt x="249" y="627"/>
                </a:cubicBezTo>
                <a:cubicBezTo>
                  <a:pt x="249" y="619"/>
                  <a:pt x="258" y="585"/>
                  <a:pt x="263" y="566"/>
                </a:cubicBezTo>
                <a:lnTo>
                  <a:pt x="297" y="426"/>
                </a:lnTo>
                <a:cubicBezTo>
                  <a:pt x="302" y="406"/>
                  <a:pt x="302" y="403"/>
                  <a:pt x="311" y="395"/>
                </a:cubicBezTo>
                <a:lnTo>
                  <a:pt x="554" y="112"/>
                </a:lnTo>
              </a:path>
            </a:pathLst>
          </a:custGeom>
          <a:solidFill>
            <a:srgbClr val="000000"/>
          </a:solidFill>
          <a:ln w="12600">
            <a:noFill/>
          </a:ln>
        </p:spPr>
      </p:sp>
      <p:sp>
        <p:nvSpPr>
          <p:cNvPr id="416" name="Freeform 46"/>
          <p:cNvSpPr/>
          <p:nvPr/>
        </p:nvSpPr>
        <p:spPr>
          <a:xfrm>
            <a:off x="5483880" y="5019120"/>
            <a:ext cx="15480" cy="355320"/>
          </a:xfrm>
          <a:custGeom>
            <a:avLst/>
            <a:gdLst/>
            <a:ahLst/>
            <a:cxnLst/>
            <a:rect l="0" t="0" r="r" b="b"/>
            <a:pathLst>
              <a:path w="43" h="987">
                <a:moveTo>
                  <a:pt x="42" y="36"/>
                </a:moveTo>
                <a:cubicBezTo>
                  <a:pt x="42" y="17"/>
                  <a:pt x="42" y="0"/>
                  <a:pt x="22" y="0"/>
                </a:cubicBezTo>
                <a:cubicBezTo>
                  <a:pt x="0" y="0"/>
                  <a:pt x="0" y="17"/>
                  <a:pt x="0" y="36"/>
                </a:cubicBezTo>
                <a:lnTo>
                  <a:pt x="0" y="952"/>
                </a:lnTo>
                <a:cubicBezTo>
                  <a:pt x="0" y="969"/>
                  <a:pt x="0" y="986"/>
                  <a:pt x="22" y="986"/>
                </a:cubicBezTo>
                <a:cubicBezTo>
                  <a:pt x="42" y="986"/>
                  <a:pt x="42" y="969"/>
                  <a:pt x="42" y="952"/>
                </a:cubicBezTo>
                <a:lnTo>
                  <a:pt x="42" y="36"/>
                </a:lnTo>
              </a:path>
            </a:pathLst>
          </a:custGeom>
          <a:solidFill>
            <a:srgbClr val="000000"/>
          </a:solidFill>
          <a:ln w="12600">
            <a:noFill/>
          </a:ln>
        </p:spPr>
      </p:sp>
      <p:sp>
        <p:nvSpPr>
          <p:cNvPr id="417" name="Freeform 47"/>
          <p:cNvSpPr/>
          <p:nvPr/>
        </p:nvSpPr>
        <p:spPr>
          <a:xfrm>
            <a:off x="5554440" y="5039280"/>
            <a:ext cx="169560" cy="251280"/>
          </a:xfrm>
          <a:custGeom>
            <a:avLst/>
            <a:gdLst/>
            <a:ahLst/>
            <a:cxnLst/>
            <a:rect l="0" t="0" r="r" b="b"/>
            <a:pathLst>
              <a:path w="471" h="698">
                <a:moveTo>
                  <a:pt x="470" y="11"/>
                </a:moveTo>
                <a:cubicBezTo>
                  <a:pt x="470" y="11"/>
                  <a:pt x="470" y="0"/>
                  <a:pt x="459" y="0"/>
                </a:cubicBezTo>
                <a:cubicBezTo>
                  <a:pt x="442" y="0"/>
                  <a:pt x="350" y="8"/>
                  <a:pt x="333" y="11"/>
                </a:cubicBezTo>
                <a:cubicBezTo>
                  <a:pt x="325" y="11"/>
                  <a:pt x="319" y="17"/>
                  <a:pt x="319" y="31"/>
                </a:cubicBezTo>
                <a:cubicBezTo>
                  <a:pt x="319" y="42"/>
                  <a:pt x="328" y="42"/>
                  <a:pt x="342" y="42"/>
                </a:cubicBezTo>
                <a:cubicBezTo>
                  <a:pt x="389" y="42"/>
                  <a:pt x="392" y="48"/>
                  <a:pt x="392" y="59"/>
                </a:cubicBezTo>
                <a:lnTo>
                  <a:pt x="389" y="78"/>
                </a:lnTo>
                <a:lnTo>
                  <a:pt x="330" y="314"/>
                </a:lnTo>
                <a:cubicBezTo>
                  <a:pt x="311" y="275"/>
                  <a:pt x="283" y="249"/>
                  <a:pt x="238" y="249"/>
                </a:cubicBezTo>
                <a:cubicBezTo>
                  <a:pt x="123" y="249"/>
                  <a:pt x="0" y="395"/>
                  <a:pt x="0" y="538"/>
                </a:cubicBezTo>
                <a:cubicBezTo>
                  <a:pt x="0" y="630"/>
                  <a:pt x="53" y="697"/>
                  <a:pt x="132" y="697"/>
                </a:cubicBezTo>
                <a:cubicBezTo>
                  <a:pt x="151" y="697"/>
                  <a:pt x="202" y="692"/>
                  <a:pt x="260" y="622"/>
                </a:cubicBezTo>
                <a:cubicBezTo>
                  <a:pt x="269" y="664"/>
                  <a:pt x="302" y="697"/>
                  <a:pt x="350" y="697"/>
                </a:cubicBezTo>
                <a:cubicBezTo>
                  <a:pt x="386" y="697"/>
                  <a:pt x="409" y="675"/>
                  <a:pt x="423" y="641"/>
                </a:cubicBezTo>
                <a:cubicBezTo>
                  <a:pt x="440" y="608"/>
                  <a:pt x="454" y="546"/>
                  <a:pt x="454" y="543"/>
                </a:cubicBezTo>
                <a:cubicBezTo>
                  <a:pt x="454" y="535"/>
                  <a:pt x="445" y="535"/>
                  <a:pt x="442" y="535"/>
                </a:cubicBezTo>
                <a:cubicBezTo>
                  <a:pt x="431" y="535"/>
                  <a:pt x="431" y="538"/>
                  <a:pt x="428" y="552"/>
                </a:cubicBezTo>
                <a:cubicBezTo>
                  <a:pt x="412" y="616"/>
                  <a:pt x="392" y="675"/>
                  <a:pt x="353" y="675"/>
                </a:cubicBezTo>
                <a:cubicBezTo>
                  <a:pt x="325" y="675"/>
                  <a:pt x="322" y="650"/>
                  <a:pt x="322" y="630"/>
                </a:cubicBezTo>
                <a:cubicBezTo>
                  <a:pt x="322" y="605"/>
                  <a:pt x="325" y="599"/>
                  <a:pt x="328" y="583"/>
                </a:cubicBezTo>
                <a:lnTo>
                  <a:pt x="470" y="11"/>
                </a:lnTo>
              </a:path>
              <a:path w="247" h="404">
                <a:moveTo>
                  <a:pt x="196" y="297"/>
                </a:moveTo>
                <a:cubicBezTo>
                  <a:pt x="190" y="313"/>
                  <a:pt x="190" y="316"/>
                  <a:pt x="176" y="333"/>
                </a:cubicBezTo>
                <a:cubicBezTo>
                  <a:pt x="132" y="386"/>
                  <a:pt x="92" y="403"/>
                  <a:pt x="64" y="403"/>
                </a:cubicBezTo>
                <a:cubicBezTo>
                  <a:pt x="14" y="403"/>
                  <a:pt x="0" y="350"/>
                  <a:pt x="0" y="311"/>
                </a:cubicBezTo>
                <a:cubicBezTo>
                  <a:pt x="0" y="260"/>
                  <a:pt x="31" y="140"/>
                  <a:pt x="56" y="95"/>
                </a:cubicBezTo>
                <a:cubicBezTo>
                  <a:pt x="87" y="36"/>
                  <a:pt x="129" y="0"/>
                  <a:pt x="171" y="0"/>
                </a:cubicBezTo>
                <a:cubicBezTo>
                  <a:pt x="235" y="0"/>
                  <a:pt x="246" y="81"/>
                  <a:pt x="246" y="87"/>
                </a:cubicBezTo>
                <a:cubicBezTo>
                  <a:pt x="246" y="92"/>
                  <a:pt x="246" y="98"/>
                  <a:pt x="244" y="103"/>
                </a:cubicBezTo>
                <a:lnTo>
                  <a:pt x="196" y="297"/>
                </a:lnTo>
              </a:path>
            </a:pathLst>
          </a:custGeom>
          <a:solidFill>
            <a:srgbClr val="000000"/>
          </a:solidFill>
          <a:ln w="12600">
            <a:noFill/>
          </a:ln>
        </p:spPr>
      </p:sp>
      <p:sp>
        <p:nvSpPr>
          <p:cNvPr id="418" name="Freeform 48"/>
          <p:cNvSpPr/>
          <p:nvPr/>
        </p:nvSpPr>
        <p:spPr>
          <a:xfrm>
            <a:off x="5738040" y="5128200"/>
            <a:ext cx="152640" cy="161640"/>
          </a:xfrm>
          <a:custGeom>
            <a:avLst/>
            <a:gdLst/>
            <a:ahLst/>
            <a:cxnLst/>
            <a:rect l="0" t="0" r="r" b="b"/>
            <a:pathLst>
              <a:path w="424" h="449">
                <a:moveTo>
                  <a:pt x="423" y="168"/>
                </a:moveTo>
                <a:cubicBezTo>
                  <a:pt x="423" y="64"/>
                  <a:pt x="356" y="0"/>
                  <a:pt x="266" y="0"/>
                </a:cubicBezTo>
                <a:cubicBezTo>
                  <a:pt x="132" y="0"/>
                  <a:pt x="0" y="140"/>
                  <a:pt x="0" y="280"/>
                </a:cubicBezTo>
                <a:cubicBezTo>
                  <a:pt x="0" y="378"/>
                  <a:pt x="67" y="448"/>
                  <a:pt x="160" y="448"/>
                </a:cubicBezTo>
                <a:cubicBezTo>
                  <a:pt x="291" y="448"/>
                  <a:pt x="423" y="311"/>
                  <a:pt x="423" y="168"/>
                </a:cubicBezTo>
              </a:path>
              <a:path w="281" h="405">
                <a:moveTo>
                  <a:pt x="87" y="404"/>
                </a:moveTo>
                <a:cubicBezTo>
                  <a:pt x="45" y="404"/>
                  <a:pt x="0" y="373"/>
                  <a:pt x="0" y="297"/>
                </a:cubicBezTo>
                <a:cubicBezTo>
                  <a:pt x="0" y="250"/>
                  <a:pt x="25" y="140"/>
                  <a:pt x="59" y="90"/>
                </a:cubicBezTo>
                <a:cubicBezTo>
                  <a:pt x="106" y="14"/>
                  <a:pt x="165" y="0"/>
                  <a:pt x="190" y="0"/>
                </a:cubicBezTo>
                <a:cubicBezTo>
                  <a:pt x="249" y="0"/>
                  <a:pt x="280" y="48"/>
                  <a:pt x="280" y="107"/>
                </a:cubicBezTo>
                <a:cubicBezTo>
                  <a:pt x="280" y="146"/>
                  <a:pt x="260" y="250"/>
                  <a:pt x="221" y="314"/>
                </a:cubicBezTo>
                <a:cubicBezTo>
                  <a:pt x="187" y="370"/>
                  <a:pt x="131" y="404"/>
                  <a:pt x="87" y="404"/>
                </a:cubicBezTo>
              </a:path>
            </a:pathLst>
          </a:custGeom>
          <a:solidFill>
            <a:srgbClr val="000000"/>
          </a:solidFill>
          <a:ln w="12600">
            <a:noFill/>
          </a:ln>
        </p:spPr>
      </p:sp>
      <p:sp>
        <p:nvSpPr>
          <p:cNvPr id="419" name="Freeform 49"/>
          <p:cNvSpPr/>
          <p:nvPr/>
        </p:nvSpPr>
        <p:spPr>
          <a:xfrm>
            <a:off x="5929560" y="5019120"/>
            <a:ext cx="83880" cy="355320"/>
          </a:xfrm>
          <a:custGeom>
            <a:avLst/>
            <a:gdLst/>
            <a:ahLst/>
            <a:cxnLst/>
            <a:rect l="0" t="0" r="r" b="b"/>
            <a:pathLst>
              <a:path w="233" h="987">
                <a:moveTo>
                  <a:pt x="232" y="978"/>
                </a:moveTo>
                <a:cubicBezTo>
                  <a:pt x="232" y="975"/>
                  <a:pt x="232" y="972"/>
                  <a:pt x="213" y="955"/>
                </a:cubicBezTo>
                <a:cubicBezTo>
                  <a:pt x="90" y="832"/>
                  <a:pt x="59" y="644"/>
                  <a:pt x="59" y="493"/>
                </a:cubicBezTo>
                <a:cubicBezTo>
                  <a:pt x="59" y="322"/>
                  <a:pt x="95" y="151"/>
                  <a:pt x="218" y="28"/>
                </a:cubicBezTo>
                <a:cubicBezTo>
                  <a:pt x="232" y="14"/>
                  <a:pt x="232" y="14"/>
                  <a:pt x="232" y="11"/>
                </a:cubicBezTo>
                <a:cubicBezTo>
                  <a:pt x="232" y="3"/>
                  <a:pt x="227" y="0"/>
                  <a:pt x="221" y="0"/>
                </a:cubicBezTo>
                <a:cubicBezTo>
                  <a:pt x="210" y="0"/>
                  <a:pt x="120" y="67"/>
                  <a:pt x="62" y="193"/>
                </a:cubicBezTo>
                <a:cubicBezTo>
                  <a:pt x="11" y="303"/>
                  <a:pt x="0" y="412"/>
                  <a:pt x="0" y="493"/>
                </a:cubicBezTo>
                <a:cubicBezTo>
                  <a:pt x="0" y="571"/>
                  <a:pt x="11" y="689"/>
                  <a:pt x="64" y="801"/>
                </a:cubicBezTo>
                <a:cubicBezTo>
                  <a:pt x="126" y="924"/>
                  <a:pt x="210" y="986"/>
                  <a:pt x="221" y="986"/>
                </a:cubicBezTo>
                <a:cubicBezTo>
                  <a:pt x="227" y="986"/>
                  <a:pt x="232" y="983"/>
                  <a:pt x="232" y="978"/>
                </a:cubicBezTo>
              </a:path>
            </a:pathLst>
          </a:custGeom>
          <a:solidFill>
            <a:srgbClr val="000000"/>
          </a:solidFill>
          <a:ln w="12600">
            <a:noFill/>
          </a:ln>
        </p:spPr>
      </p:sp>
      <p:sp>
        <p:nvSpPr>
          <p:cNvPr id="420" name="Freeform 50"/>
          <p:cNvSpPr/>
          <p:nvPr/>
        </p:nvSpPr>
        <p:spPr>
          <a:xfrm>
            <a:off x="6041520" y="5043240"/>
            <a:ext cx="293760" cy="243360"/>
          </a:xfrm>
          <a:custGeom>
            <a:avLst/>
            <a:gdLst/>
            <a:ahLst/>
            <a:cxnLst/>
            <a:rect l="0" t="0" r="r" b="b"/>
            <a:pathLst>
              <a:path w="816" h="676">
                <a:moveTo>
                  <a:pt x="454" y="269"/>
                </a:moveTo>
                <a:lnTo>
                  <a:pt x="370" y="73"/>
                </a:lnTo>
                <a:cubicBezTo>
                  <a:pt x="367" y="64"/>
                  <a:pt x="364" y="62"/>
                  <a:pt x="364" y="59"/>
                </a:cubicBezTo>
                <a:cubicBezTo>
                  <a:pt x="364" y="53"/>
                  <a:pt x="381" y="34"/>
                  <a:pt x="423" y="31"/>
                </a:cubicBezTo>
                <a:cubicBezTo>
                  <a:pt x="431" y="31"/>
                  <a:pt x="442" y="28"/>
                  <a:pt x="442" y="11"/>
                </a:cubicBezTo>
                <a:cubicBezTo>
                  <a:pt x="442" y="0"/>
                  <a:pt x="431" y="0"/>
                  <a:pt x="428" y="0"/>
                </a:cubicBezTo>
                <a:cubicBezTo>
                  <a:pt x="386" y="0"/>
                  <a:pt x="344" y="3"/>
                  <a:pt x="302" y="3"/>
                </a:cubicBezTo>
                <a:cubicBezTo>
                  <a:pt x="277" y="3"/>
                  <a:pt x="218" y="0"/>
                  <a:pt x="193" y="0"/>
                </a:cubicBezTo>
                <a:cubicBezTo>
                  <a:pt x="188" y="0"/>
                  <a:pt x="174" y="0"/>
                  <a:pt x="174" y="20"/>
                </a:cubicBezTo>
                <a:cubicBezTo>
                  <a:pt x="174" y="31"/>
                  <a:pt x="185" y="31"/>
                  <a:pt x="199" y="31"/>
                </a:cubicBezTo>
                <a:cubicBezTo>
                  <a:pt x="258" y="31"/>
                  <a:pt x="263" y="39"/>
                  <a:pt x="272" y="62"/>
                </a:cubicBezTo>
                <a:lnTo>
                  <a:pt x="389" y="339"/>
                </a:lnTo>
                <a:lnTo>
                  <a:pt x="179" y="563"/>
                </a:lnTo>
                <a:lnTo>
                  <a:pt x="168" y="574"/>
                </a:lnTo>
                <a:cubicBezTo>
                  <a:pt x="118" y="625"/>
                  <a:pt x="73" y="641"/>
                  <a:pt x="22" y="644"/>
                </a:cubicBezTo>
                <a:cubicBezTo>
                  <a:pt x="8" y="644"/>
                  <a:pt x="0" y="644"/>
                  <a:pt x="0" y="664"/>
                </a:cubicBezTo>
                <a:cubicBezTo>
                  <a:pt x="0" y="667"/>
                  <a:pt x="0" y="675"/>
                  <a:pt x="14" y="675"/>
                </a:cubicBezTo>
                <a:cubicBezTo>
                  <a:pt x="42" y="675"/>
                  <a:pt x="76" y="672"/>
                  <a:pt x="106" y="672"/>
                </a:cubicBezTo>
                <a:cubicBezTo>
                  <a:pt x="143" y="672"/>
                  <a:pt x="182" y="675"/>
                  <a:pt x="216" y="675"/>
                </a:cubicBezTo>
                <a:cubicBezTo>
                  <a:pt x="221" y="675"/>
                  <a:pt x="235" y="675"/>
                  <a:pt x="235" y="655"/>
                </a:cubicBezTo>
                <a:cubicBezTo>
                  <a:pt x="235" y="644"/>
                  <a:pt x="224" y="644"/>
                  <a:pt x="221" y="644"/>
                </a:cubicBezTo>
                <a:cubicBezTo>
                  <a:pt x="213" y="644"/>
                  <a:pt x="182" y="641"/>
                  <a:pt x="182" y="613"/>
                </a:cubicBezTo>
                <a:cubicBezTo>
                  <a:pt x="182" y="599"/>
                  <a:pt x="199" y="583"/>
                  <a:pt x="210" y="569"/>
                </a:cubicBezTo>
                <a:lnTo>
                  <a:pt x="311" y="462"/>
                </a:lnTo>
                <a:lnTo>
                  <a:pt x="398" y="367"/>
                </a:lnTo>
                <a:lnTo>
                  <a:pt x="498" y="602"/>
                </a:lnTo>
                <a:cubicBezTo>
                  <a:pt x="504" y="613"/>
                  <a:pt x="504" y="613"/>
                  <a:pt x="504" y="616"/>
                </a:cubicBezTo>
                <a:cubicBezTo>
                  <a:pt x="504" y="625"/>
                  <a:pt x="484" y="641"/>
                  <a:pt x="445" y="644"/>
                </a:cubicBezTo>
                <a:cubicBezTo>
                  <a:pt x="437" y="644"/>
                  <a:pt x="426" y="647"/>
                  <a:pt x="426" y="664"/>
                </a:cubicBezTo>
                <a:cubicBezTo>
                  <a:pt x="426" y="675"/>
                  <a:pt x="437" y="675"/>
                  <a:pt x="442" y="675"/>
                </a:cubicBezTo>
                <a:cubicBezTo>
                  <a:pt x="470" y="675"/>
                  <a:pt x="538" y="672"/>
                  <a:pt x="566" y="672"/>
                </a:cubicBezTo>
                <a:cubicBezTo>
                  <a:pt x="591" y="672"/>
                  <a:pt x="650" y="675"/>
                  <a:pt x="675" y="675"/>
                </a:cubicBezTo>
                <a:cubicBezTo>
                  <a:pt x="683" y="675"/>
                  <a:pt x="694" y="675"/>
                  <a:pt x="694" y="655"/>
                </a:cubicBezTo>
                <a:cubicBezTo>
                  <a:pt x="694" y="644"/>
                  <a:pt x="683" y="644"/>
                  <a:pt x="678" y="644"/>
                </a:cubicBezTo>
                <a:cubicBezTo>
                  <a:pt x="610" y="644"/>
                  <a:pt x="608" y="641"/>
                  <a:pt x="591" y="602"/>
                </a:cubicBezTo>
                <a:cubicBezTo>
                  <a:pt x="552" y="510"/>
                  <a:pt x="487" y="356"/>
                  <a:pt x="465" y="297"/>
                </a:cubicBezTo>
                <a:cubicBezTo>
                  <a:pt x="532" y="227"/>
                  <a:pt x="636" y="109"/>
                  <a:pt x="666" y="81"/>
                </a:cubicBezTo>
                <a:cubicBezTo>
                  <a:pt x="694" y="56"/>
                  <a:pt x="734" y="34"/>
                  <a:pt x="792" y="31"/>
                </a:cubicBezTo>
                <a:cubicBezTo>
                  <a:pt x="804" y="31"/>
                  <a:pt x="815" y="31"/>
                  <a:pt x="815" y="11"/>
                </a:cubicBezTo>
                <a:cubicBezTo>
                  <a:pt x="815" y="11"/>
                  <a:pt x="815" y="0"/>
                  <a:pt x="801" y="0"/>
                </a:cubicBezTo>
                <a:cubicBezTo>
                  <a:pt x="770" y="0"/>
                  <a:pt x="739" y="3"/>
                  <a:pt x="708" y="3"/>
                </a:cubicBezTo>
                <a:cubicBezTo>
                  <a:pt x="672" y="3"/>
                  <a:pt x="633" y="0"/>
                  <a:pt x="599" y="0"/>
                </a:cubicBezTo>
                <a:cubicBezTo>
                  <a:pt x="594" y="0"/>
                  <a:pt x="580" y="0"/>
                  <a:pt x="580" y="20"/>
                </a:cubicBezTo>
                <a:cubicBezTo>
                  <a:pt x="580" y="28"/>
                  <a:pt x="585" y="31"/>
                  <a:pt x="591" y="31"/>
                </a:cubicBezTo>
                <a:cubicBezTo>
                  <a:pt x="599" y="31"/>
                  <a:pt x="630" y="34"/>
                  <a:pt x="630" y="62"/>
                </a:cubicBezTo>
                <a:cubicBezTo>
                  <a:pt x="630" y="76"/>
                  <a:pt x="619" y="87"/>
                  <a:pt x="613" y="98"/>
                </a:cubicBezTo>
                <a:lnTo>
                  <a:pt x="454" y="269"/>
                </a:lnTo>
              </a:path>
            </a:pathLst>
          </a:custGeom>
          <a:solidFill>
            <a:srgbClr val="000000"/>
          </a:solidFill>
          <a:ln w="12600">
            <a:noFill/>
          </a:ln>
        </p:spPr>
      </p:sp>
      <p:sp>
        <p:nvSpPr>
          <p:cNvPr id="421" name="Freeform 51"/>
          <p:cNvSpPr/>
          <p:nvPr/>
        </p:nvSpPr>
        <p:spPr>
          <a:xfrm>
            <a:off x="6335640" y="5173560"/>
            <a:ext cx="77040" cy="168840"/>
          </a:xfrm>
          <a:custGeom>
            <a:avLst/>
            <a:gdLst/>
            <a:ahLst/>
            <a:cxnLst/>
            <a:rect l="0" t="0" r="r" b="b"/>
            <a:pathLst>
              <a:path w="68" h="65">
                <a:moveTo>
                  <a:pt x="67" y="25"/>
                </a:moveTo>
                <a:cubicBezTo>
                  <a:pt x="67" y="14"/>
                  <a:pt x="59" y="0"/>
                  <a:pt x="39" y="0"/>
                </a:cubicBezTo>
                <a:cubicBezTo>
                  <a:pt x="20" y="0"/>
                  <a:pt x="0" y="17"/>
                  <a:pt x="0" y="39"/>
                </a:cubicBezTo>
                <a:cubicBezTo>
                  <a:pt x="0" y="50"/>
                  <a:pt x="8" y="64"/>
                  <a:pt x="28" y="64"/>
                </a:cubicBezTo>
                <a:cubicBezTo>
                  <a:pt x="48" y="64"/>
                  <a:pt x="67" y="45"/>
                  <a:pt x="67" y="25"/>
                </a:cubicBezTo>
              </a:path>
              <a:path w="214" h="315">
                <a:moveTo>
                  <a:pt x="50" y="224"/>
                </a:moveTo>
                <a:cubicBezTo>
                  <a:pt x="48" y="233"/>
                  <a:pt x="45" y="241"/>
                  <a:pt x="45" y="255"/>
                </a:cubicBezTo>
                <a:cubicBezTo>
                  <a:pt x="45" y="286"/>
                  <a:pt x="73" y="314"/>
                  <a:pt x="112" y="314"/>
                </a:cubicBezTo>
                <a:cubicBezTo>
                  <a:pt x="182" y="314"/>
                  <a:pt x="213" y="216"/>
                  <a:pt x="213" y="207"/>
                </a:cubicBezTo>
                <a:cubicBezTo>
                  <a:pt x="213" y="196"/>
                  <a:pt x="202" y="196"/>
                  <a:pt x="202" y="196"/>
                </a:cubicBezTo>
                <a:cubicBezTo>
                  <a:pt x="190" y="196"/>
                  <a:pt x="190" y="202"/>
                  <a:pt x="188" y="210"/>
                </a:cubicBezTo>
                <a:cubicBezTo>
                  <a:pt x="171" y="263"/>
                  <a:pt x="140" y="294"/>
                  <a:pt x="112" y="294"/>
                </a:cubicBezTo>
                <a:cubicBezTo>
                  <a:pt x="98" y="294"/>
                  <a:pt x="95" y="283"/>
                  <a:pt x="95" y="269"/>
                </a:cubicBezTo>
                <a:cubicBezTo>
                  <a:pt x="95" y="252"/>
                  <a:pt x="101" y="241"/>
                  <a:pt x="106" y="224"/>
                </a:cubicBezTo>
                <a:cubicBezTo>
                  <a:pt x="115" y="205"/>
                  <a:pt x="120" y="188"/>
                  <a:pt x="129" y="168"/>
                </a:cubicBezTo>
                <a:cubicBezTo>
                  <a:pt x="134" y="151"/>
                  <a:pt x="160" y="90"/>
                  <a:pt x="162" y="81"/>
                </a:cubicBezTo>
                <a:cubicBezTo>
                  <a:pt x="165" y="73"/>
                  <a:pt x="168" y="64"/>
                  <a:pt x="168" y="59"/>
                </a:cubicBezTo>
                <a:cubicBezTo>
                  <a:pt x="168" y="25"/>
                  <a:pt x="140" y="0"/>
                  <a:pt x="101" y="0"/>
                </a:cubicBezTo>
                <a:cubicBezTo>
                  <a:pt x="31" y="0"/>
                  <a:pt x="0" y="95"/>
                  <a:pt x="0" y="107"/>
                </a:cubicBezTo>
                <a:cubicBezTo>
                  <a:pt x="0" y="115"/>
                  <a:pt x="8" y="115"/>
                  <a:pt x="11" y="115"/>
                </a:cubicBezTo>
                <a:cubicBezTo>
                  <a:pt x="22" y="115"/>
                  <a:pt x="22" y="112"/>
                  <a:pt x="25" y="104"/>
                </a:cubicBezTo>
                <a:cubicBezTo>
                  <a:pt x="42" y="45"/>
                  <a:pt x="73" y="20"/>
                  <a:pt x="98" y="20"/>
                </a:cubicBezTo>
                <a:cubicBezTo>
                  <a:pt x="109" y="20"/>
                  <a:pt x="118" y="25"/>
                  <a:pt x="118" y="45"/>
                </a:cubicBezTo>
                <a:cubicBezTo>
                  <a:pt x="118" y="59"/>
                  <a:pt x="112" y="70"/>
                  <a:pt x="95" y="112"/>
                </a:cubicBezTo>
                <a:lnTo>
                  <a:pt x="50" y="224"/>
                </a:lnTo>
              </a:path>
            </a:pathLst>
          </a:custGeom>
          <a:solidFill>
            <a:srgbClr val="000000"/>
          </a:solidFill>
          <a:ln w="12600">
            <a:noFill/>
          </a:ln>
        </p:spPr>
      </p:sp>
      <p:sp>
        <p:nvSpPr>
          <p:cNvPr id="422" name="Freeform 52"/>
          <p:cNvSpPr/>
          <p:nvPr/>
        </p:nvSpPr>
        <p:spPr>
          <a:xfrm>
            <a:off x="6560640" y="5155200"/>
            <a:ext cx="237240" cy="83880"/>
          </a:xfrm>
          <a:custGeom>
            <a:avLst/>
            <a:gdLst/>
            <a:ahLst/>
            <a:cxnLst/>
            <a:rect l="0" t="0" r="r" b="b"/>
            <a:pathLst>
              <a:path w="659" h="40">
                <a:moveTo>
                  <a:pt x="624" y="39"/>
                </a:moveTo>
                <a:cubicBezTo>
                  <a:pt x="638" y="39"/>
                  <a:pt x="658" y="39"/>
                  <a:pt x="658" y="20"/>
                </a:cubicBezTo>
                <a:cubicBezTo>
                  <a:pt x="658" y="0"/>
                  <a:pt x="638" y="0"/>
                  <a:pt x="624" y="0"/>
                </a:cubicBezTo>
                <a:lnTo>
                  <a:pt x="34" y="0"/>
                </a:lnTo>
                <a:cubicBezTo>
                  <a:pt x="20" y="0"/>
                  <a:pt x="0" y="0"/>
                  <a:pt x="0" y="20"/>
                </a:cubicBezTo>
                <a:cubicBezTo>
                  <a:pt x="0" y="39"/>
                  <a:pt x="20" y="39"/>
                  <a:pt x="34" y="39"/>
                </a:cubicBezTo>
                <a:lnTo>
                  <a:pt x="624" y="39"/>
                </a:lnTo>
              </a:path>
              <a:path w="659" h="40">
                <a:moveTo>
                  <a:pt x="624" y="39"/>
                </a:moveTo>
                <a:cubicBezTo>
                  <a:pt x="638" y="39"/>
                  <a:pt x="658" y="39"/>
                  <a:pt x="658" y="20"/>
                </a:cubicBezTo>
                <a:cubicBezTo>
                  <a:pt x="658" y="0"/>
                  <a:pt x="638" y="0"/>
                  <a:pt x="624" y="0"/>
                </a:cubicBezTo>
                <a:lnTo>
                  <a:pt x="34" y="0"/>
                </a:lnTo>
                <a:cubicBezTo>
                  <a:pt x="20" y="0"/>
                  <a:pt x="0" y="0"/>
                  <a:pt x="0" y="20"/>
                </a:cubicBezTo>
                <a:cubicBezTo>
                  <a:pt x="0" y="39"/>
                  <a:pt x="20" y="39"/>
                  <a:pt x="34" y="39"/>
                </a:cubicBezTo>
                <a:lnTo>
                  <a:pt x="624" y="39"/>
                </a:lnTo>
              </a:path>
            </a:pathLst>
          </a:custGeom>
          <a:solidFill>
            <a:srgbClr val="000000"/>
          </a:solidFill>
          <a:ln w="12600">
            <a:noFill/>
          </a:ln>
        </p:spPr>
      </p:sp>
      <p:sp>
        <p:nvSpPr>
          <p:cNvPr id="423" name="Freeform 53"/>
          <p:cNvSpPr/>
          <p:nvPr/>
        </p:nvSpPr>
        <p:spPr>
          <a:xfrm>
            <a:off x="6923520" y="5128200"/>
            <a:ext cx="177840" cy="161640"/>
          </a:xfrm>
          <a:custGeom>
            <a:avLst/>
            <a:gdLst/>
            <a:ahLst/>
            <a:cxnLst/>
            <a:rect l="0" t="0" r="r" b="b"/>
            <a:pathLst>
              <a:path w="494" h="449">
                <a:moveTo>
                  <a:pt x="302" y="140"/>
                </a:moveTo>
                <a:cubicBezTo>
                  <a:pt x="308" y="112"/>
                  <a:pt x="330" y="22"/>
                  <a:pt x="400" y="22"/>
                </a:cubicBezTo>
                <a:cubicBezTo>
                  <a:pt x="406" y="22"/>
                  <a:pt x="428" y="22"/>
                  <a:pt x="448" y="34"/>
                </a:cubicBezTo>
                <a:cubicBezTo>
                  <a:pt x="423" y="39"/>
                  <a:pt x="403" y="64"/>
                  <a:pt x="403" y="87"/>
                </a:cubicBezTo>
                <a:cubicBezTo>
                  <a:pt x="403" y="104"/>
                  <a:pt x="412" y="123"/>
                  <a:pt x="440" y="123"/>
                </a:cubicBezTo>
                <a:cubicBezTo>
                  <a:pt x="462" y="123"/>
                  <a:pt x="493" y="104"/>
                  <a:pt x="493" y="64"/>
                </a:cubicBezTo>
                <a:cubicBezTo>
                  <a:pt x="493" y="14"/>
                  <a:pt x="434" y="0"/>
                  <a:pt x="400" y="0"/>
                </a:cubicBezTo>
                <a:cubicBezTo>
                  <a:pt x="344" y="0"/>
                  <a:pt x="308" y="53"/>
                  <a:pt x="297" y="76"/>
                </a:cubicBezTo>
                <a:cubicBezTo>
                  <a:pt x="272" y="11"/>
                  <a:pt x="218" y="0"/>
                  <a:pt x="190" y="0"/>
                </a:cubicBezTo>
                <a:cubicBezTo>
                  <a:pt x="87" y="0"/>
                  <a:pt x="31" y="129"/>
                  <a:pt x="31" y="151"/>
                </a:cubicBezTo>
                <a:cubicBezTo>
                  <a:pt x="31" y="162"/>
                  <a:pt x="42" y="162"/>
                  <a:pt x="42" y="162"/>
                </a:cubicBezTo>
                <a:cubicBezTo>
                  <a:pt x="50" y="162"/>
                  <a:pt x="53" y="160"/>
                  <a:pt x="56" y="151"/>
                </a:cubicBezTo>
                <a:cubicBezTo>
                  <a:pt x="90" y="48"/>
                  <a:pt x="154" y="22"/>
                  <a:pt x="188" y="22"/>
                </a:cubicBezTo>
                <a:cubicBezTo>
                  <a:pt x="207" y="22"/>
                  <a:pt x="241" y="31"/>
                  <a:pt x="241" y="87"/>
                </a:cubicBezTo>
                <a:cubicBezTo>
                  <a:pt x="241" y="118"/>
                  <a:pt x="224" y="185"/>
                  <a:pt x="188" y="325"/>
                </a:cubicBezTo>
                <a:cubicBezTo>
                  <a:pt x="174" y="387"/>
                  <a:pt x="137" y="426"/>
                  <a:pt x="95" y="426"/>
                </a:cubicBezTo>
                <a:cubicBezTo>
                  <a:pt x="87" y="426"/>
                  <a:pt x="64" y="426"/>
                  <a:pt x="45" y="415"/>
                </a:cubicBezTo>
                <a:cubicBezTo>
                  <a:pt x="70" y="409"/>
                  <a:pt x="92" y="389"/>
                  <a:pt x="92" y="361"/>
                </a:cubicBezTo>
                <a:cubicBezTo>
                  <a:pt x="92" y="333"/>
                  <a:pt x="70" y="325"/>
                  <a:pt x="53" y="325"/>
                </a:cubicBezTo>
                <a:cubicBezTo>
                  <a:pt x="25" y="325"/>
                  <a:pt x="0" y="353"/>
                  <a:pt x="0" y="384"/>
                </a:cubicBezTo>
                <a:cubicBezTo>
                  <a:pt x="0" y="429"/>
                  <a:pt x="50" y="448"/>
                  <a:pt x="92" y="448"/>
                </a:cubicBezTo>
                <a:cubicBezTo>
                  <a:pt x="160" y="448"/>
                  <a:pt x="193" y="378"/>
                  <a:pt x="196" y="373"/>
                </a:cubicBezTo>
                <a:cubicBezTo>
                  <a:pt x="210" y="409"/>
                  <a:pt x="244" y="448"/>
                  <a:pt x="305" y="448"/>
                </a:cubicBezTo>
                <a:cubicBezTo>
                  <a:pt x="406" y="448"/>
                  <a:pt x="462" y="322"/>
                  <a:pt x="462" y="297"/>
                </a:cubicBezTo>
                <a:cubicBezTo>
                  <a:pt x="462" y="286"/>
                  <a:pt x="454" y="286"/>
                  <a:pt x="451" y="286"/>
                </a:cubicBezTo>
                <a:cubicBezTo>
                  <a:pt x="442" y="286"/>
                  <a:pt x="440" y="291"/>
                  <a:pt x="437" y="297"/>
                </a:cubicBezTo>
                <a:cubicBezTo>
                  <a:pt x="406" y="403"/>
                  <a:pt x="339" y="426"/>
                  <a:pt x="305" y="426"/>
                </a:cubicBezTo>
                <a:cubicBezTo>
                  <a:pt x="266" y="426"/>
                  <a:pt x="252" y="395"/>
                  <a:pt x="252" y="361"/>
                </a:cubicBezTo>
                <a:cubicBezTo>
                  <a:pt x="252" y="339"/>
                  <a:pt x="258" y="319"/>
                  <a:pt x="269" y="275"/>
                </a:cubicBezTo>
                <a:lnTo>
                  <a:pt x="302" y="140"/>
                </a:lnTo>
              </a:path>
            </a:pathLst>
          </a:custGeom>
          <a:solidFill>
            <a:srgbClr val="000000"/>
          </a:solidFill>
          <a:ln w="12600">
            <a:noFill/>
          </a:ln>
        </p:spPr>
      </p:sp>
      <p:sp>
        <p:nvSpPr>
          <p:cNvPr id="424" name="Freeform 54"/>
          <p:cNvSpPr/>
          <p:nvPr/>
        </p:nvSpPr>
        <p:spPr>
          <a:xfrm>
            <a:off x="7135200" y="5019120"/>
            <a:ext cx="83880" cy="355320"/>
          </a:xfrm>
          <a:custGeom>
            <a:avLst/>
            <a:gdLst/>
            <a:ahLst/>
            <a:cxnLst/>
            <a:rect l="0" t="0" r="r" b="b"/>
            <a:pathLst>
              <a:path w="233" h="987">
                <a:moveTo>
                  <a:pt x="232" y="493"/>
                </a:moveTo>
                <a:cubicBezTo>
                  <a:pt x="232" y="417"/>
                  <a:pt x="221" y="297"/>
                  <a:pt x="165" y="185"/>
                </a:cubicBezTo>
                <a:cubicBezTo>
                  <a:pt x="106" y="64"/>
                  <a:pt x="20" y="0"/>
                  <a:pt x="11" y="0"/>
                </a:cubicBezTo>
                <a:cubicBezTo>
                  <a:pt x="3" y="0"/>
                  <a:pt x="0" y="3"/>
                  <a:pt x="0" y="11"/>
                </a:cubicBezTo>
                <a:cubicBezTo>
                  <a:pt x="0" y="14"/>
                  <a:pt x="0" y="14"/>
                  <a:pt x="20" y="34"/>
                </a:cubicBezTo>
                <a:cubicBezTo>
                  <a:pt x="118" y="132"/>
                  <a:pt x="174" y="289"/>
                  <a:pt x="174" y="493"/>
                </a:cubicBezTo>
                <a:cubicBezTo>
                  <a:pt x="174" y="664"/>
                  <a:pt x="137" y="838"/>
                  <a:pt x="14" y="961"/>
                </a:cubicBezTo>
                <a:cubicBezTo>
                  <a:pt x="0" y="972"/>
                  <a:pt x="0" y="975"/>
                  <a:pt x="0" y="978"/>
                </a:cubicBezTo>
                <a:cubicBezTo>
                  <a:pt x="0" y="983"/>
                  <a:pt x="3" y="986"/>
                  <a:pt x="11" y="986"/>
                </a:cubicBezTo>
                <a:cubicBezTo>
                  <a:pt x="20" y="986"/>
                  <a:pt x="109" y="919"/>
                  <a:pt x="168" y="796"/>
                </a:cubicBezTo>
                <a:cubicBezTo>
                  <a:pt x="218" y="686"/>
                  <a:pt x="232" y="577"/>
                  <a:pt x="232" y="493"/>
                </a:cubicBezTo>
              </a:path>
            </a:pathLst>
          </a:custGeom>
          <a:solidFill>
            <a:srgbClr val="000000"/>
          </a:solidFill>
          <a:ln w="12600">
            <a:noFill/>
          </a:ln>
        </p:spPr>
      </p:sp>
      <p:sp>
        <p:nvSpPr>
          <p:cNvPr id="425" name="Freeform 55"/>
          <p:cNvSpPr/>
          <p:nvPr/>
        </p:nvSpPr>
        <p:spPr>
          <a:xfrm>
            <a:off x="7468920" y="5155200"/>
            <a:ext cx="237240" cy="83880"/>
          </a:xfrm>
          <a:custGeom>
            <a:avLst/>
            <a:gdLst/>
            <a:ahLst/>
            <a:cxnLst/>
            <a:rect l="0" t="0" r="r" b="b"/>
            <a:pathLst>
              <a:path w="659" h="40">
                <a:moveTo>
                  <a:pt x="624" y="39"/>
                </a:moveTo>
                <a:cubicBezTo>
                  <a:pt x="638" y="39"/>
                  <a:pt x="658" y="39"/>
                  <a:pt x="658" y="20"/>
                </a:cubicBezTo>
                <a:cubicBezTo>
                  <a:pt x="658" y="0"/>
                  <a:pt x="638" y="0"/>
                  <a:pt x="624" y="0"/>
                </a:cubicBezTo>
                <a:lnTo>
                  <a:pt x="34" y="0"/>
                </a:lnTo>
                <a:cubicBezTo>
                  <a:pt x="20" y="0"/>
                  <a:pt x="0" y="0"/>
                  <a:pt x="0" y="20"/>
                </a:cubicBezTo>
                <a:cubicBezTo>
                  <a:pt x="0" y="39"/>
                  <a:pt x="20" y="39"/>
                  <a:pt x="34" y="39"/>
                </a:cubicBezTo>
                <a:lnTo>
                  <a:pt x="624" y="39"/>
                </a:lnTo>
              </a:path>
              <a:path w="659" h="40">
                <a:moveTo>
                  <a:pt x="624" y="39"/>
                </a:moveTo>
                <a:cubicBezTo>
                  <a:pt x="638" y="39"/>
                  <a:pt x="658" y="39"/>
                  <a:pt x="658" y="20"/>
                </a:cubicBezTo>
                <a:cubicBezTo>
                  <a:pt x="658" y="0"/>
                  <a:pt x="638" y="0"/>
                  <a:pt x="624" y="0"/>
                </a:cubicBezTo>
                <a:lnTo>
                  <a:pt x="34" y="0"/>
                </a:lnTo>
                <a:cubicBezTo>
                  <a:pt x="20" y="0"/>
                  <a:pt x="0" y="0"/>
                  <a:pt x="0" y="20"/>
                </a:cubicBezTo>
                <a:cubicBezTo>
                  <a:pt x="0" y="39"/>
                  <a:pt x="20" y="39"/>
                  <a:pt x="34" y="39"/>
                </a:cubicBezTo>
                <a:lnTo>
                  <a:pt x="624" y="39"/>
                </a:lnTo>
              </a:path>
            </a:pathLst>
          </a:custGeom>
          <a:solidFill>
            <a:srgbClr val="000000"/>
          </a:solidFill>
          <a:ln w="12600">
            <a:noFill/>
          </a:ln>
        </p:spPr>
      </p:sp>
      <p:sp>
        <p:nvSpPr>
          <p:cNvPr id="426" name="Freeform 56"/>
          <p:cNvSpPr/>
          <p:nvPr/>
        </p:nvSpPr>
        <p:spPr>
          <a:xfrm>
            <a:off x="7832880" y="5034240"/>
            <a:ext cx="194760" cy="320040"/>
          </a:xfrm>
          <a:custGeom>
            <a:avLst/>
            <a:gdLst/>
            <a:ahLst/>
            <a:cxnLst/>
            <a:rect l="0" t="0" r="r" b="b"/>
            <a:pathLst>
              <a:path w="541" h="889">
                <a:moveTo>
                  <a:pt x="540" y="134"/>
                </a:moveTo>
                <a:cubicBezTo>
                  <a:pt x="540" y="62"/>
                  <a:pt x="484" y="0"/>
                  <a:pt x="406" y="0"/>
                </a:cubicBezTo>
                <a:cubicBezTo>
                  <a:pt x="347" y="0"/>
                  <a:pt x="319" y="17"/>
                  <a:pt x="286" y="42"/>
                </a:cubicBezTo>
                <a:cubicBezTo>
                  <a:pt x="230" y="81"/>
                  <a:pt x="176" y="176"/>
                  <a:pt x="157" y="252"/>
                </a:cubicBezTo>
                <a:lnTo>
                  <a:pt x="0" y="880"/>
                </a:lnTo>
                <a:cubicBezTo>
                  <a:pt x="0" y="882"/>
                  <a:pt x="3" y="888"/>
                  <a:pt x="11" y="888"/>
                </a:cubicBezTo>
                <a:cubicBezTo>
                  <a:pt x="20" y="888"/>
                  <a:pt x="22" y="888"/>
                  <a:pt x="25" y="885"/>
                </a:cubicBezTo>
                <a:lnTo>
                  <a:pt x="92" y="611"/>
                </a:lnTo>
                <a:cubicBezTo>
                  <a:pt x="112" y="669"/>
                  <a:pt x="157" y="706"/>
                  <a:pt x="227" y="706"/>
                </a:cubicBezTo>
                <a:cubicBezTo>
                  <a:pt x="300" y="706"/>
                  <a:pt x="375" y="672"/>
                  <a:pt x="420" y="630"/>
                </a:cubicBezTo>
                <a:cubicBezTo>
                  <a:pt x="465" y="583"/>
                  <a:pt x="498" y="521"/>
                  <a:pt x="498" y="448"/>
                </a:cubicBezTo>
                <a:cubicBezTo>
                  <a:pt x="498" y="375"/>
                  <a:pt x="462" y="325"/>
                  <a:pt x="426" y="300"/>
                </a:cubicBezTo>
                <a:cubicBezTo>
                  <a:pt x="482" y="269"/>
                  <a:pt x="540" y="207"/>
                  <a:pt x="540" y="134"/>
                </a:cubicBezTo>
              </a:path>
              <a:path w="93" h="18">
                <a:moveTo>
                  <a:pt x="92" y="9"/>
                </a:moveTo>
                <a:cubicBezTo>
                  <a:pt x="78" y="14"/>
                  <a:pt x="70" y="14"/>
                  <a:pt x="45" y="14"/>
                </a:cubicBezTo>
                <a:cubicBezTo>
                  <a:pt x="31" y="14"/>
                  <a:pt x="11" y="17"/>
                  <a:pt x="0" y="12"/>
                </a:cubicBezTo>
                <a:cubicBezTo>
                  <a:pt x="3" y="0"/>
                  <a:pt x="39" y="3"/>
                  <a:pt x="50" y="3"/>
                </a:cubicBezTo>
                <a:cubicBezTo>
                  <a:pt x="70" y="3"/>
                  <a:pt x="78" y="3"/>
                  <a:pt x="92" y="9"/>
                </a:cubicBezTo>
              </a:path>
              <a:path w="373" h="665">
                <a:moveTo>
                  <a:pt x="372" y="90"/>
                </a:moveTo>
                <a:cubicBezTo>
                  <a:pt x="372" y="160"/>
                  <a:pt x="333" y="230"/>
                  <a:pt x="283" y="261"/>
                </a:cubicBezTo>
                <a:cubicBezTo>
                  <a:pt x="255" y="253"/>
                  <a:pt x="235" y="250"/>
                  <a:pt x="207" y="250"/>
                </a:cubicBezTo>
                <a:cubicBezTo>
                  <a:pt x="185" y="250"/>
                  <a:pt x="132" y="250"/>
                  <a:pt x="132" y="281"/>
                </a:cubicBezTo>
                <a:cubicBezTo>
                  <a:pt x="129" y="309"/>
                  <a:pt x="182" y="306"/>
                  <a:pt x="199" y="306"/>
                </a:cubicBezTo>
                <a:cubicBezTo>
                  <a:pt x="235" y="306"/>
                  <a:pt x="249" y="306"/>
                  <a:pt x="280" y="292"/>
                </a:cubicBezTo>
                <a:cubicBezTo>
                  <a:pt x="316" y="328"/>
                  <a:pt x="322" y="359"/>
                  <a:pt x="325" y="404"/>
                </a:cubicBezTo>
                <a:cubicBezTo>
                  <a:pt x="325" y="463"/>
                  <a:pt x="302" y="535"/>
                  <a:pt x="274" y="575"/>
                </a:cubicBezTo>
                <a:cubicBezTo>
                  <a:pt x="235" y="628"/>
                  <a:pt x="168" y="664"/>
                  <a:pt x="112" y="664"/>
                </a:cubicBezTo>
                <a:cubicBezTo>
                  <a:pt x="36" y="664"/>
                  <a:pt x="0" y="605"/>
                  <a:pt x="0" y="535"/>
                </a:cubicBezTo>
                <a:cubicBezTo>
                  <a:pt x="0" y="527"/>
                  <a:pt x="0" y="510"/>
                  <a:pt x="6" y="493"/>
                </a:cubicBezTo>
                <a:lnTo>
                  <a:pt x="67" y="241"/>
                </a:lnTo>
                <a:cubicBezTo>
                  <a:pt x="90" y="157"/>
                  <a:pt x="162" y="0"/>
                  <a:pt x="280" y="0"/>
                </a:cubicBezTo>
                <a:cubicBezTo>
                  <a:pt x="336" y="0"/>
                  <a:pt x="372" y="31"/>
                  <a:pt x="372" y="90"/>
                </a:cubicBezTo>
              </a:path>
            </a:pathLst>
          </a:custGeom>
          <a:solidFill>
            <a:srgbClr val="000000"/>
          </a:solidFill>
          <a:ln w="12600">
            <a:noFill/>
          </a:ln>
        </p:spPr>
      </p:sp>
      <p:sp>
        <p:nvSpPr>
          <p:cNvPr id="427" name="Freeform 57"/>
          <p:cNvSpPr/>
          <p:nvPr/>
        </p:nvSpPr>
        <p:spPr>
          <a:xfrm>
            <a:off x="8033400" y="5173560"/>
            <a:ext cx="77040" cy="168840"/>
          </a:xfrm>
          <a:custGeom>
            <a:avLst/>
            <a:gdLst/>
            <a:ahLst/>
            <a:cxnLst/>
            <a:rect l="0" t="0" r="r" b="b"/>
            <a:pathLst>
              <a:path w="68" h="65">
                <a:moveTo>
                  <a:pt x="67" y="25"/>
                </a:moveTo>
                <a:cubicBezTo>
                  <a:pt x="67" y="14"/>
                  <a:pt x="59" y="0"/>
                  <a:pt x="39" y="0"/>
                </a:cubicBezTo>
                <a:cubicBezTo>
                  <a:pt x="20" y="0"/>
                  <a:pt x="0" y="17"/>
                  <a:pt x="0" y="39"/>
                </a:cubicBezTo>
                <a:cubicBezTo>
                  <a:pt x="0" y="50"/>
                  <a:pt x="8" y="64"/>
                  <a:pt x="28" y="64"/>
                </a:cubicBezTo>
                <a:cubicBezTo>
                  <a:pt x="48" y="64"/>
                  <a:pt x="67" y="45"/>
                  <a:pt x="67" y="25"/>
                </a:cubicBezTo>
              </a:path>
              <a:path w="214" h="315">
                <a:moveTo>
                  <a:pt x="50" y="224"/>
                </a:moveTo>
                <a:cubicBezTo>
                  <a:pt x="48" y="233"/>
                  <a:pt x="45" y="241"/>
                  <a:pt x="45" y="255"/>
                </a:cubicBezTo>
                <a:cubicBezTo>
                  <a:pt x="45" y="286"/>
                  <a:pt x="73" y="314"/>
                  <a:pt x="112" y="314"/>
                </a:cubicBezTo>
                <a:cubicBezTo>
                  <a:pt x="182" y="314"/>
                  <a:pt x="213" y="216"/>
                  <a:pt x="213" y="207"/>
                </a:cubicBezTo>
                <a:cubicBezTo>
                  <a:pt x="213" y="196"/>
                  <a:pt x="202" y="196"/>
                  <a:pt x="202" y="196"/>
                </a:cubicBezTo>
                <a:cubicBezTo>
                  <a:pt x="190" y="196"/>
                  <a:pt x="190" y="202"/>
                  <a:pt x="188" y="210"/>
                </a:cubicBezTo>
                <a:cubicBezTo>
                  <a:pt x="171" y="263"/>
                  <a:pt x="140" y="294"/>
                  <a:pt x="112" y="294"/>
                </a:cubicBezTo>
                <a:cubicBezTo>
                  <a:pt x="98" y="294"/>
                  <a:pt x="95" y="283"/>
                  <a:pt x="95" y="269"/>
                </a:cubicBezTo>
                <a:cubicBezTo>
                  <a:pt x="95" y="252"/>
                  <a:pt x="101" y="241"/>
                  <a:pt x="106" y="224"/>
                </a:cubicBezTo>
                <a:cubicBezTo>
                  <a:pt x="115" y="205"/>
                  <a:pt x="120" y="188"/>
                  <a:pt x="129" y="168"/>
                </a:cubicBezTo>
                <a:cubicBezTo>
                  <a:pt x="134" y="151"/>
                  <a:pt x="160" y="90"/>
                  <a:pt x="162" y="81"/>
                </a:cubicBezTo>
                <a:cubicBezTo>
                  <a:pt x="165" y="73"/>
                  <a:pt x="168" y="64"/>
                  <a:pt x="168" y="59"/>
                </a:cubicBezTo>
                <a:cubicBezTo>
                  <a:pt x="168" y="25"/>
                  <a:pt x="140" y="0"/>
                  <a:pt x="101" y="0"/>
                </a:cubicBezTo>
                <a:cubicBezTo>
                  <a:pt x="31" y="0"/>
                  <a:pt x="0" y="95"/>
                  <a:pt x="0" y="107"/>
                </a:cubicBezTo>
                <a:cubicBezTo>
                  <a:pt x="0" y="115"/>
                  <a:pt x="11" y="115"/>
                  <a:pt x="11" y="115"/>
                </a:cubicBezTo>
                <a:cubicBezTo>
                  <a:pt x="22" y="115"/>
                  <a:pt x="22" y="112"/>
                  <a:pt x="25" y="104"/>
                </a:cubicBezTo>
                <a:cubicBezTo>
                  <a:pt x="42" y="45"/>
                  <a:pt x="73" y="20"/>
                  <a:pt x="98" y="20"/>
                </a:cubicBezTo>
                <a:cubicBezTo>
                  <a:pt x="109" y="20"/>
                  <a:pt x="118" y="25"/>
                  <a:pt x="118" y="45"/>
                </a:cubicBezTo>
                <a:cubicBezTo>
                  <a:pt x="118" y="59"/>
                  <a:pt x="112" y="70"/>
                  <a:pt x="95" y="112"/>
                </a:cubicBezTo>
                <a:lnTo>
                  <a:pt x="50" y="224"/>
                </a:lnTo>
              </a:path>
            </a:pathLst>
          </a:custGeom>
          <a:solidFill>
            <a:srgbClr val="000000"/>
          </a:solidFill>
          <a:ln w="12600">
            <a:noFill/>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 name="Chart 45"/>
          <p:cNvGraphicFramePr/>
          <p:nvPr/>
        </p:nvGraphicFramePr>
        <p:xfrm>
          <a:off x="216000" y="926640"/>
          <a:ext cx="6069960" cy="3393360"/>
        </p:xfrm>
        <a:graphic>
          <a:graphicData uri="http://schemas.openxmlformats.org/drawingml/2006/chart">
            <c:chart xmlns:c="http://schemas.openxmlformats.org/drawingml/2006/chart" xmlns:r="http://schemas.openxmlformats.org/officeDocument/2006/relationships" r:id="rId3"/>
          </a:graphicData>
        </a:graphic>
      </p:graphicFrame>
      <p:sp>
        <p:nvSpPr>
          <p:cNvPr id="47" name="TextShape 1"/>
          <p:cNvSpPr txBox="1"/>
          <p:nvPr/>
        </p:nvSpPr>
        <p:spPr>
          <a:xfrm>
            <a:off x="504000" y="-182160"/>
            <a:ext cx="9071640" cy="1262160"/>
          </a:xfrm>
          <a:prstGeom prst="rect">
            <a:avLst/>
          </a:prstGeom>
          <a:noFill/>
          <a:ln>
            <a:noFill/>
          </a:ln>
        </p:spPr>
        <p:txBody>
          <a:bodyPr lIns="0" tIns="0" rIns="0" bIns="0" anchor="ctr"/>
          <a:lstStyle/>
          <a:p>
            <a:pPr algn="ctr"/>
            <a:r>
              <a:rPr lang="en-AU" sz="4400" b="0" strike="noStrike" spc="-1">
                <a:solidFill>
                  <a:srgbClr val="000000"/>
                </a:solidFill>
                <a:uFill>
                  <a:solidFill>
                    <a:srgbClr val="FFFFFF"/>
                  </a:solidFill>
                </a:uFill>
                <a:latin typeface="Arial"/>
              </a:rPr>
              <a:t>Ways things can go wrong</a:t>
            </a:r>
          </a:p>
        </p:txBody>
      </p:sp>
      <p:pic>
        <p:nvPicPr>
          <p:cNvPr id="48" name="Picture 47"/>
          <p:cNvPicPr/>
          <p:nvPr/>
        </p:nvPicPr>
        <p:blipFill>
          <a:blip r:embed="rId4"/>
          <a:stretch/>
        </p:blipFill>
        <p:spPr>
          <a:xfrm>
            <a:off x="4608000" y="3517920"/>
            <a:ext cx="5328000" cy="3466080"/>
          </a:xfrm>
          <a:prstGeom prst="rect">
            <a:avLst/>
          </a:prstGeom>
          <a:ln>
            <a:noFill/>
          </a:ln>
        </p:spPr>
      </p:pic>
      <p:sp>
        <p:nvSpPr>
          <p:cNvPr id="49" name="TextShape 2"/>
          <p:cNvSpPr txBox="1"/>
          <p:nvPr/>
        </p:nvSpPr>
        <p:spPr>
          <a:xfrm>
            <a:off x="5374080" y="6997680"/>
            <a:ext cx="3775680" cy="346320"/>
          </a:xfrm>
          <a:prstGeom prst="rect">
            <a:avLst/>
          </a:prstGeom>
          <a:noFill/>
          <a:ln>
            <a:noFill/>
          </a:ln>
        </p:spPr>
        <p:txBody>
          <a:bodyPr lIns="90000" tIns="45000" rIns="90000" bIns="45000"/>
          <a:lstStyle/>
          <a:p>
            <a:r>
              <a:rPr lang="en-AU" sz="1800" b="0" strike="noStrike" spc="-1">
                <a:solidFill>
                  <a:srgbClr val="000000"/>
                </a:solidFill>
                <a:uFill>
                  <a:solidFill>
                    <a:srgbClr val="FFFFFF"/>
                  </a:solidFill>
                </a:uFill>
                <a:latin typeface="Arial"/>
              </a:rPr>
              <a:t>Image source: www.tylervigen.com/</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TextShape 1"/>
          <p:cNvSpPr txBox="1"/>
          <p:nvPr/>
        </p:nvSpPr>
        <p:spPr>
          <a:xfrm>
            <a:off x="504000" y="72000"/>
            <a:ext cx="9071640" cy="1728000"/>
          </a:xfrm>
          <a:prstGeom prst="rect">
            <a:avLst/>
          </a:prstGeom>
          <a:noFill/>
          <a:ln>
            <a:noFill/>
          </a:ln>
        </p:spPr>
        <p:txBody>
          <a:bodyPr lIns="0" tIns="0" rIns="0" bIns="0" anchor="ctr"/>
          <a:lstStyle/>
          <a:p>
            <a:pPr algn="ctr"/>
            <a:r>
              <a:rPr lang="en-AU" sz="4400" b="0" strike="noStrike" spc="-1">
                <a:solidFill>
                  <a:srgbClr val="000000"/>
                </a:solidFill>
                <a:uFill>
                  <a:solidFill>
                    <a:srgbClr val="FFFFFF"/>
                  </a:solidFill>
                </a:uFill>
                <a:latin typeface="Arial"/>
              </a:rPr>
              <a:t>Co-linearity 
</a:t>
            </a:r>
          </a:p>
        </p:txBody>
      </p:sp>
      <p:sp>
        <p:nvSpPr>
          <p:cNvPr id="429" name="TextShape 2"/>
          <p:cNvSpPr txBox="1"/>
          <p:nvPr/>
        </p:nvSpPr>
        <p:spPr>
          <a:xfrm>
            <a:off x="648000" y="1368000"/>
            <a:ext cx="8712000" cy="1449720"/>
          </a:xfrm>
          <a:prstGeom prst="rect">
            <a:avLst/>
          </a:prstGeom>
          <a:noFill/>
          <a:ln>
            <a:noFill/>
          </a:ln>
        </p:spPr>
        <p:txBody>
          <a:bodyPr lIns="90000" tIns="45000" rIns="90000" bIns="45000"/>
          <a:lstStyle/>
          <a:p>
            <a:r>
              <a:rPr lang="en-AU" sz="2400" b="0" strike="noStrike" spc="-1">
                <a:solidFill>
                  <a:srgbClr val="000000"/>
                </a:solidFill>
                <a:uFill>
                  <a:solidFill>
                    <a:srgbClr val="FFFFFF"/>
                  </a:solidFill>
                </a:uFill>
                <a:latin typeface="Arial"/>
              </a:rPr>
              <a:t>You are building a model, and two columns are highly correlated. Does that matter?</a:t>
            </a:r>
            <a:endParaRPr lang="en-AU" sz="1800" b="0" strike="noStrike" spc="-1">
              <a:solidFill>
                <a:srgbClr val="000000"/>
              </a:solidFill>
              <a:uFill>
                <a:solidFill>
                  <a:srgbClr val="FFFFFF"/>
                </a:solidFill>
              </a:uFill>
              <a:latin typeface="Arial"/>
            </a:endParaRPr>
          </a:p>
          <a:p>
            <a:endParaRPr lang="en-AU" sz="1800" b="0" strike="noStrike" spc="-1">
              <a:solidFill>
                <a:srgbClr val="000000"/>
              </a:solidFill>
              <a:uFill>
                <a:solidFill>
                  <a:srgbClr val="FFFFFF"/>
                </a:solidFill>
              </a:uFill>
              <a:latin typeface="Arial"/>
            </a:endParaRPr>
          </a:p>
          <a:p>
            <a:endParaRPr lang="en-AU" sz="1800" b="0" strike="noStrike" spc="-1">
              <a:solidFill>
                <a:srgbClr val="000000"/>
              </a:solidFill>
              <a:uFill>
                <a:solidFill>
                  <a:srgbClr val="FFFFFF"/>
                </a:solidFill>
              </a:uFill>
              <a:latin typeface="Arial"/>
            </a:endParaRPr>
          </a:p>
        </p:txBody>
      </p:sp>
      <p:pic>
        <p:nvPicPr>
          <p:cNvPr id="430" name="Picture 429"/>
          <p:cNvPicPr/>
          <p:nvPr/>
        </p:nvPicPr>
        <p:blipFill>
          <a:blip r:embed="rId3"/>
          <a:stretch/>
        </p:blipFill>
        <p:spPr>
          <a:xfrm>
            <a:off x="5461200" y="5840640"/>
            <a:ext cx="1440000" cy="1431360"/>
          </a:xfrm>
          <a:prstGeom prst="rect">
            <a:avLst/>
          </a:prstGeom>
          <a:ln>
            <a:noFill/>
          </a:ln>
        </p:spPr>
      </p:pic>
      <p:pic>
        <p:nvPicPr>
          <p:cNvPr id="431" name="Picture 430"/>
          <p:cNvPicPr/>
          <p:nvPr/>
        </p:nvPicPr>
        <p:blipFill>
          <a:blip r:embed="rId4"/>
          <a:stretch/>
        </p:blipFill>
        <p:spPr>
          <a:xfrm>
            <a:off x="1440000" y="5674320"/>
            <a:ext cx="1368000" cy="1482840"/>
          </a:xfrm>
          <a:prstGeom prst="rect">
            <a:avLst/>
          </a:prstGeom>
          <a:ln>
            <a:noFill/>
          </a:ln>
        </p:spPr>
      </p:pic>
      <p:sp>
        <p:nvSpPr>
          <p:cNvPr id="432" name="CustomShape 3"/>
          <p:cNvSpPr/>
          <p:nvPr/>
        </p:nvSpPr>
        <p:spPr>
          <a:xfrm>
            <a:off x="2880000" y="5746320"/>
            <a:ext cx="1152000" cy="648000"/>
          </a:xfrm>
          <a:custGeom>
            <a:avLst/>
            <a:gdLst/>
            <a:ahLst/>
            <a:cxnLst/>
            <a:rect l="0" t="0" r="r" b="b"/>
            <a:pathLst>
              <a:path w="3202" h="2525">
                <a:moveTo>
                  <a:pt x="532" y="0"/>
                </a:moveTo>
                <a:cubicBezTo>
                  <a:pt x="266" y="0"/>
                  <a:pt x="0" y="149"/>
                  <a:pt x="0" y="299"/>
                </a:cubicBezTo>
                <a:lnTo>
                  <a:pt x="0" y="523"/>
                </a:lnTo>
                <a:lnTo>
                  <a:pt x="0" y="747"/>
                </a:lnTo>
                <a:lnTo>
                  <a:pt x="0" y="1053"/>
                </a:lnTo>
                <a:lnTo>
                  <a:pt x="0" y="1277"/>
                </a:lnTo>
                <a:lnTo>
                  <a:pt x="0" y="1501"/>
                </a:lnTo>
                <a:cubicBezTo>
                  <a:pt x="0" y="1650"/>
                  <a:pt x="266" y="1800"/>
                  <a:pt x="532" y="1800"/>
                </a:cubicBezTo>
                <a:lnTo>
                  <a:pt x="239" y="2524"/>
                </a:lnTo>
                <a:lnTo>
                  <a:pt x="1329" y="1800"/>
                </a:lnTo>
                <a:lnTo>
                  <a:pt x="1871" y="1800"/>
                </a:lnTo>
                <a:lnTo>
                  <a:pt x="2270" y="1800"/>
                </a:lnTo>
                <a:lnTo>
                  <a:pt x="2668" y="1800"/>
                </a:lnTo>
                <a:cubicBezTo>
                  <a:pt x="2934" y="1800"/>
                  <a:pt x="3201" y="1650"/>
                  <a:pt x="3201" y="1501"/>
                </a:cubicBezTo>
                <a:lnTo>
                  <a:pt x="3201" y="1277"/>
                </a:lnTo>
                <a:lnTo>
                  <a:pt x="3201" y="1053"/>
                </a:lnTo>
                <a:lnTo>
                  <a:pt x="3201" y="747"/>
                </a:lnTo>
                <a:lnTo>
                  <a:pt x="3201" y="523"/>
                </a:lnTo>
                <a:lnTo>
                  <a:pt x="3201" y="299"/>
                </a:lnTo>
                <a:cubicBezTo>
                  <a:pt x="3201" y="149"/>
                  <a:pt x="2934" y="0"/>
                  <a:pt x="2668" y="0"/>
                </a:cubicBezTo>
                <a:lnTo>
                  <a:pt x="2270" y="0"/>
                </a:lnTo>
                <a:lnTo>
                  <a:pt x="1871" y="0"/>
                </a:lnTo>
                <a:lnTo>
                  <a:pt x="1329" y="0"/>
                </a:lnTo>
                <a:lnTo>
                  <a:pt x="930" y="0"/>
                </a:lnTo>
                <a:lnTo>
                  <a:pt x="532" y="0"/>
                </a:lnTo>
              </a:path>
            </a:pathLst>
          </a:cu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No</a:t>
            </a:r>
          </a:p>
        </p:txBody>
      </p:sp>
      <p:sp>
        <p:nvSpPr>
          <p:cNvPr id="433" name="CustomShape 4"/>
          <p:cNvSpPr/>
          <p:nvPr/>
        </p:nvSpPr>
        <p:spPr>
          <a:xfrm>
            <a:off x="7128000" y="5264640"/>
            <a:ext cx="1872000" cy="936000"/>
          </a:xfrm>
          <a:custGeom>
            <a:avLst/>
            <a:gdLst/>
            <a:ahLst/>
            <a:cxnLst/>
            <a:rect l="0" t="0" r="r" b="b"/>
            <a:pathLst>
              <a:path w="5952" h="2613">
                <a:moveTo>
                  <a:pt x="1614" y="0"/>
                </a:moveTo>
                <a:cubicBezTo>
                  <a:pt x="1182" y="0"/>
                  <a:pt x="750" y="216"/>
                  <a:pt x="750" y="432"/>
                </a:cubicBezTo>
                <a:lnTo>
                  <a:pt x="750" y="756"/>
                </a:lnTo>
                <a:lnTo>
                  <a:pt x="750" y="1080"/>
                </a:lnTo>
                <a:lnTo>
                  <a:pt x="750" y="1520"/>
                </a:lnTo>
                <a:lnTo>
                  <a:pt x="0" y="2612"/>
                </a:lnTo>
                <a:lnTo>
                  <a:pt x="750" y="2168"/>
                </a:lnTo>
                <a:cubicBezTo>
                  <a:pt x="750" y="2384"/>
                  <a:pt x="1182" y="2601"/>
                  <a:pt x="1614" y="2601"/>
                </a:cubicBezTo>
                <a:lnTo>
                  <a:pt x="2262" y="2601"/>
                </a:lnTo>
                <a:lnTo>
                  <a:pt x="2909" y="2601"/>
                </a:lnTo>
                <a:lnTo>
                  <a:pt x="3791" y="2601"/>
                </a:lnTo>
                <a:lnTo>
                  <a:pt x="4438" y="2601"/>
                </a:lnTo>
                <a:lnTo>
                  <a:pt x="5086" y="2601"/>
                </a:lnTo>
                <a:cubicBezTo>
                  <a:pt x="5518" y="2601"/>
                  <a:pt x="5951" y="2384"/>
                  <a:pt x="5951" y="2168"/>
                </a:cubicBezTo>
                <a:lnTo>
                  <a:pt x="5951" y="1844"/>
                </a:lnTo>
                <a:lnTo>
                  <a:pt x="5951" y="1520"/>
                </a:lnTo>
                <a:lnTo>
                  <a:pt x="5951" y="1080"/>
                </a:lnTo>
                <a:lnTo>
                  <a:pt x="5951" y="756"/>
                </a:lnTo>
                <a:lnTo>
                  <a:pt x="5951" y="432"/>
                </a:lnTo>
                <a:cubicBezTo>
                  <a:pt x="5951" y="216"/>
                  <a:pt x="5518" y="0"/>
                  <a:pt x="5086" y="0"/>
                </a:cubicBezTo>
                <a:lnTo>
                  <a:pt x="4438" y="0"/>
                </a:lnTo>
                <a:lnTo>
                  <a:pt x="3791" y="0"/>
                </a:lnTo>
                <a:lnTo>
                  <a:pt x="2909" y="0"/>
                </a:lnTo>
                <a:lnTo>
                  <a:pt x="2262" y="0"/>
                </a:lnTo>
                <a:lnTo>
                  <a:pt x="1614" y="0"/>
                </a:lnTo>
              </a:path>
            </a:pathLst>
          </a:cu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Yes, it can be a</a:t>
            </a:r>
          </a:p>
          <a:p>
            <a:pPr algn="ctr"/>
            <a:r>
              <a:rPr lang="en-AU" sz="1800" b="0" strike="noStrike" spc="-1">
                <a:solidFill>
                  <a:srgbClr val="000000"/>
                </a:solidFill>
                <a:uFill>
                  <a:solidFill>
                    <a:srgbClr val="FFFFFF"/>
                  </a:solidFill>
                </a:uFill>
                <a:latin typeface="Arial"/>
              </a:rPr>
              <a:t>huge problem</a:t>
            </a:r>
          </a:p>
        </p:txBody>
      </p:sp>
      <p:sp>
        <p:nvSpPr>
          <p:cNvPr id="434" name="TextShape 5"/>
          <p:cNvSpPr txBox="1"/>
          <p:nvPr/>
        </p:nvSpPr>
        <p:spPr>
          <a:xfrm>
            <a:off x="1368000" y="5328000"/>
            <a:ext cx="1944000" cy="346320"/>
          </a:xfrm>
          <a:prstGeom prst="rect">
            <a:avLst/>
          </a:prstGeom>
          <a:noFill/>
          <a:ln>
            <a:noFill/>
          </a:ln>
        </p:spPr>
        <p:txBody>
          <a:bodyPr lIns="90000" tIns="45000" rIns="90000" bIns="45000"/>
          <a:lstStyle/>
          <a:p>
            <a:r>
              <a:rPr lang="en-AU" sz="1800" b="0" strike="noStrike" spc="-1">
                <a:solidFill>
                  <a:srgbClr val="000000"/>
                </a:solidFill>
                <a:uFill>
                  <a:solidFill>
                    <a:srgbClr val="FFFFFF"/>
                  </a:solidFill>
                </a:uFill>
                <a:latin typeface="Arial"/>
              </a:rPr>
              <a:t>Machine learner</a:t>
            </a:r>
          </a:p>
        </p:txBody>
      </p:sp>
      <p:sp>
        <p:nvSpPr>
          <p:cNvPr id="435" name="TextShape 6"/>
          <p:cNvSpPr txBox="1"/>
          <p:nvPr/>
        </p:nvSpPr>
        <p:spPr>
          <a:xfrm>
            <a:off x="5389200" y="5480640"/>
            <a:ext cx="1944000" cy="346320"/>
          </a:xfrm>
          <a:prstGeom prst="rect">
            <a:avLst/>
          </a:prstGeom>
          <a:noFill/>
          <a:ln>
            <a:noFill/>
          </a:ln>
        </p:spPr>
        <p:txBody>
          <a:bodyPr lIns="90000" tIns="45000" rIns="90000" bIns="45000"/>
          <a:lstStyle/>
          <a:p>
            <a:r>
              <a:rPr lang="en-AU" sz="1800" b="0" strike="noStrike" spc="-1">
                <a:solidFill>
                  <a:srgbClr val="000000"/>
                </a:solidFill>
                <a:uFill>
                  <a:solidFill>
                    <a:srgbClr val="FFFFFF"/>
                  </a:solidFill>
                </a:uFill>
                <a:latin typeface="Arial"/>
              </a:rPr>
              <a:t>Economist</a:t>
            </a:r>
          </a:p>
        </p:txBody>
      </p:sp>
      <p:pic>
        <p:nvPicPr>
          <p:cNvPr id="436" name="Picture 435"/>
          <p:cNvPicPr/>
          <p:nvPr/>
        </p:nvPicPr>
        <p:blipFill>
          <a:blip r:embed="rId5"/>
          <a:stretch/>
        </p:blipFill>
        <p:spPr>
          <a:xfrm>
            <a:off x="2785320" y="2155320"/>
            <a:ext cx="4126680" cy="2956680"/>
          </a:xfrm>
          <a:prstGeom prst="rect">
            <a:avLst/>
          </a:prstGeom>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TextShape 1"/>
          <p:cNvSpPr txBox="1"/>
          <p:nvPr/>
        </p:nvSpPr>
        <p:spPr>
          <a:xfrm>
            <a:off x="504000" y="72000"/>
            <a:ext cx="9071640" cy="1728000"/>
          </a:xfrm>
          <a:prstGeom prst="rect">
            <a:avLst/>
          </a:prstGeom>
          <a:noFill/>
          <a:ln>
            <a:noFill/>
          </a:ln>
        </p:spPr>
        <p:txBody>
          <a:bodyPr lIns="0" tIns="0" rIns="0" bIns="0" anchor="ctr"/>
          <a:lstStyle/>
          <a:p>
            <a:pPr algn="ctr"/>
            <a:r>
              <a:rPr lang="en-AU" sz="4400" b="0" strike="noStrike" spc="-1">
                <a:solidFill>
                  <a:srgbClr val="000000"/>
                </a:solidFill>
                <a:uFill>
                  <a:solidFill>
                    <a:srgbClr val="FFFFFF"/>
                  </a:solidFill>
                </a:uFill>
                <a:latin typeface="Arial"/>
              </a:rPr>
              <a:t>Co-linearity 
</a:t>
            </a:r>
          </a:p>
        </p:txBody>
      </p:sp>
      <p:sp>
        <p:nvSpPr>
          <p:cNvPr id="438" name="TextShape 2"/>
          <p:cNvSpPr txBox="1"/>
          <p:nvPr/>
        </p:nvSpPr>
        <p:spPr>
          <a:xfrm>
            <a:off x="648000" y="1368000"/>
            <a:ext cx="8712000" cy="1449720"/>
          </a:xfrm>
          <a:prstGeom prst="rect">
            <a:avLst/>
          </a:prstGeom>
          <a:noFill/>
          <a:ln>
            <a:noFill/>
          </a:ln>
        </p:spPr>
        <p:txBody>
          <a:bodyPr lIns="90000" tIns="45000" rIns="90000" bIns="45000"/>
          <a:lstStyle/>
          <a:p>
            <a:r>
              <a:rPr lang="en-AU" sz="2400" b="0" strike="noStrike" spc="-1">
                <a:solidFill>
                  <a:srgbClr val="000000"/>
                </a:solidFill>
                <a:uFill>
                  <a:solidFill>
                    <a:srgbClr val="FFFFFF"/>
                  </a:solidFill>
                </a:uFill>
                <a:latin typeface="Arial"/>
              </a:rPr>
              <a:t>You are building a model, and two columns are highly correlated. Does that matter?</a:t>
            </a:r>
            <a:endParaRPr lang="en-AU" sz="1800" b="0" strike="noStrike" spc="-1">
              <a:solidFill>
                <a:srgbClr val="000000"/>
              </a:solidFill>
              <a:uFill>
                <a:solidFill>
                  <a:srgbClr val="FFFFFF"/>
                </a:solidFill>
              </a:uFill>
              <a:latin typeface="Arial"/>
            </a:endParaRPr>
          </a:p>
          <a:p>
            <a:endParaRPr lang="en-AU" sz="1800" b="0" strike="noStrike" spc="-1">
              <a:solidFill>
                <a:srgbClr val="000000"/>
              </a:solidFill>
              <a:uFill>
                <a:solidFill>
                  <a:srgbClr val="FFFFFF"/>
                </a:solidFill>
              </a:uFill>
              <a:latin typeface="Arial"/>
            </a:endParaRPr>
          </a:p>
          <a:p>
            <a:endParaRPr lang="en-AU" sz="1800" b="0" strike="noStrike" spc="-1">
              <a:solidFill>
                <a:srgbClr val="000000"/>
              </a:solidFill>
              <a:uFill>
                <a:solidFill>
                  <a:srgbClr val="FFFFFF"/>
                </a:solidFill>
              </a:uFill>
              <a:latin typeface="Arial"/>
            </a:endParaRPr>
          </a:p>
        </p:txBody>
      </p:sp>
      <p:pic>
        <p:nvPicPr>
          <p:cNvPr id="439" name="Picture 438"/>
          <p:cNvPicPr/>
          <p:nvPr/>
        </p:nvPicPr>
        <p:blipFill>
          <a:blip r:embed="rId3"/>
          <a:stretch/>
        </p:blipFill>
        <p:spPr>
          <a:xfrm>
            <a:off x="5605200" y="2672640"/>
            <a:ext cx="1440000" cy="1431360"/>
          </a:xfrm>
          <a:prstGeom prst="rect">
            <a:avLst/>
          </a:prstGeom>
          <a:ln>
            <a:noFill/>
          </a:ln>
        </p:spPr>
      </p:pic>
      <p:pic>
        <p:nvPicPr>
          <p:cNvPr id="440" name="Picture 439"/>
          <p:cNvPicPr/>
          <p:nvPr/>
        </p:nvPicPr>
        <p:blipFill>
          <a:blip r:embed="rId4"/>
          <a:stretch/>
        </p:blipFill>
        <p:spPr>
          <a:xfrm>
            <a:off x="792000" y="2650320"/>
            <a:ext cx="1368000" cy="1482840"/>
          </a:xfrm>
          <a:prstGeom prst="rect">
            <a:avLst/>
          </a:prstGeom>
          <a:ln>
            <a:noFill/>
          </a:ln>
        </p:spPr>
      </p:pic>
      <p:sp>
        <p:nvSpPr>
          <p:cNvPr id="441" name="CustomShape 3"/>
          <p:cNvSpPr/>
          <p:nvPr/>
        </p:nvSpPr>
        <p:spPr>
          <a:xfrm>
            <a:off x="2232000" y="2722320"/>
            <a:ext cx="1152000" cy="648000"/>
          </a:xfrm>
          <a:custGeom>
            <a:avLst/>
            <a:gdLst/>
            <a:ahLst/>
            <a:cxnLst/>
            <a:rect l="0" t="0" r="r" b="b"/>
            <a:pathLst>
              <a:path w="3202" h="2525">
                <a:moveTo>
                  <a:pt x="532" y="0"/>
                </a:moveTo>
                <a:cubicBezTo>
                  <a:pt x="266" y="0"/>
                  <a:pt x="0" y="149"/>
                  <a:pt x="0" y="299"/>
                </a:cubicBezTo>
                <a:lnTo>
                  <a:pt x="0" y="523"/>
                </a:lnTo>
                <a:lnTo>
                  <a:pt x="0" y="747"/>
                </a:lnTo>
                <a:lnTo>
                  <a:pt x="0" y="1053"/>
                </a:lnTo>
                <a:lnTo>
                  <a:pt x="0" y="1277"/>
                </a:lnTo>
                <a:lnTo>
                  <a:pt x="0" y="1501"/>
                </a:lnTo>
                <a:cubicBezTo>
                  <a:pt x="0" y="1650"/>
                  <a:pt x="266" y="1800"/>
                  <a:pt x="532" y="1800"/>
                </a:cubicBezTo>
                <a:lnTo>
                  <a:pt x="239" y="2524"/>
                </a:lnTo>
                <a:lnTo>
                  <a:pt x="1329" y="1800"/>
                </a:lnTo>
                <a:lnTo>
                  <a:pt x="1871" y="1800"/>
                </a:lnTo>
                <a:lnTo>
                  <a:pt x="2270" y="1800"/>
                </a:lnTo>
                <a:lnTo>
                  <a:pt x="2668" y="1800"/>
                </a:lnTo>
                <a:cubicBezTo>
                  <a:pt x="2934" y="1800"/>
                  <a:pt x="3201" y="1650"/>
                  <a:pt x="3201" y="1501"/>
                </a:cubicBezTo>
                <a:lnTo>
                  <a:pt x="3201" y="1277"/>
                </a:lnTo>
                <a:lnTo>
                  <a:pt x="3201" y="1053"/>
                </a:lnTo>
                <a:lnTo>
                  <a:pt x="3201" y="747"/>
                </a:lnTo>
                <a:lnTo>
                  <a:pt x="3201" y="523"/>
                </a:lnTo>
                <a:lnTo>
                  <a:pt x="3201" y="299"/>
                </a:lnTo>
                <a:cubicBezTo>
                  <a:pt x="3201" y="149"/>
                  <a:pt x="2934" y="0"/>
                  <a:pt x="2668" y="0"/>
                </a:cubicBezTo>
                <a:lnTo>
                  <a:pt x="2270" y="0"/>
                </a:lnTo>
                <a:lnTo>
                  <a:pt x="1871" y="0"/>
                </a:lnTo>
                <a:lnTo>
                  <a:pt x="1329" y="0"/>
                </a:lnTo>
                <a:lnTo>
                  <a:pt x="930" y="0"/>
                </a:lnTo>
                <a:lnTo>
                  <a:pt x="532" y="0"/>
                </a:lnTo>
              </a:path>
            </a:pathLst>
          </a:cu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No</a:t>
            </a:r>
          </a:p>
        </p:txBody>
      </p:sp>
      <p:sp>
        <p:nvSpPr>
          <p:cNvPr id="442" name="CustomShape 4"/>
          <p:cNvSpPr/>
          <p:nvPr/>
        </p:nvSpPr>
        <p:spPr>
          <a:xfrm>
            <a:off x="7272000" y="2096640"/>
            <a:ext cx="1872000" cy="936000"/>
          </a:xfrm>
          <a:custGeom>
            <a:avLst/>
            <a:gdLst/>
            <a:ahLst/>
            <a:cxnLst/>
            <a:rect l="0" t="0" r="r" b="b"/>
            <a:pathLst>
              <a:path w="5952" h="2613">
                <a:moveTo>
                  <a:pt x="1614" y="0"/>
                </a:moveTo>
                <a:cubicBezTo>
                  <a:pt x="1182" y="0"/>
                  <a:pt x="750" y="216"/>
                  <a:pt x="750" y="432"/>
                </a:cubicBezTo>
                <a:lnTo>
                  <a:pt x="750" y="756"/>
                </a:lnTo>
                <a:lnTo>
                  <a:pt x="750" y="1080"/>
                </a:lnTo>
                <a:lnTo>
                  <a:pt x="750" y="1520"/>
                </a:lnTo>
                <a:lnTo>
                  <a:pt x="0" y="2612"/>
                </a:lnTo>
                <a:lnTo>
                  <a:pt x="750" y="2168"/>
                </a:lnTo>
                <a:cubicBezTo>
                  <a:pt x="750" y="2384"/>
                  <a:pt x="1182" y="2601"/>
                  <a:pt x="1614" y="2601"/>
                </a:cubicBezTo>
                <a:lnTo>
                  <a:pt x="2262" y="2601"/>
                </a:lnTo>
                <a:lnTo>
                  <a:pt x="2909" y="2601"/>
                </a:lnTo>
                <a:lnTo>
                  <a:pt x="3791" y="2601"/>
                </a:lnTo>
                <a:lnTo>
                  <a:pt x="4438" y="2601"/>
                </a:lnTo>
                <a:lnTo>
                  <a:pt x="5086" y="2601"/>
                </a:lnTo>
                <a:cubicBezTo>
                  <a:pt x="5518" y="2601"/>
                  <a:pt x="5951" y="2384"/>
                  <a:pt x="5951" y="2168"/>
                </a:cubicBezTo>
                <a:lnTo>
                  <a:pt x="5951" y="1844"/>
                </a:lnTo>
                <a:lnTo>
                  <a:pt x="5951" y="1520"/>
                </a:lnTo>
                <a:lnTo>
                  <a:pt x="5951" y="1080"/>
                </a:lnTo>
                <a:lnTo>
                  <a:pt x="5951" y="756"/>
                </a:lnTo>
                <a:lnTo>
                  <a:pt x="5951" y="432"/>
                </a:lnTo>
                <a:cubicBezTo>
                  <a:pt x="5951" y="216"/>
                  <a:pt x="5518" y="0"/>
                  <a:pt x="5086" y="0"/>
                </a:cubicBezTo>
                <a:lnTo>
                  <a:pt x="4438" y="0"/>
                </a:lnTo>
                <a:lnTo>
                  <a:pt x="3791" y="0"/>
                </a:lnTo>
                <a:lnTo>
                  <a:pt x="2909" y="0"/>
                </a:lnTo>
                <a:lnTo>
                  <a:pt x="2262" y="0"/>
                </a:lnTo>
                <a:lnTo>
                  <a:pt x="1614" y="0"/>
                </a:lnTo>
              </a:path>
            </a:pathLst>
          </a:cu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Yes, it can be a</a:t>
            </a:r>
          </a:p>
          <a:p>
            <a:pPr algn="ctr"/>
            <a:r>
              <a:rPr lang="en-AU" sz="1800" b="0" strike="noStrike" spc="-1">
                <a:solidFill>
                  <a:srgbClr val="000000"/>
                </a:solidFill>
                <a:uFill>
                  <a:solidFill>
                    <a:srgbClr val="FFFFFF"/>
                  </a:solidFill>
                </a:uFill>
                <a:latin typeface="Arial"/>
              </a:rPr>
              <a:t>huge problem</a:t>
            </a:r>
          </a:p>
        </p:txBody>
      </p:sp>
      <p:sp>
        <p:nvSpPr>
          <p:cNvPr id="443" name="TextShape 5"/>
          <p:cNvSpPr txBox="1"/>
          <p:nvPr/>
        </p:nvSpPr>
        <p:spPr>
          <a:xfrm>
            <a:off x="720000" y="2304000"/>
            <a:ext cx="1944000" cy="346320"/>
          </a:xfrm>
          <a:prstGeom prst="rect">
            <a:avLst/>
          </a:prstGeom>
          <a:noFill/>
          <a:ln>
            <a:noFill/>
          </a:ln>
        </p:spPr>
        <p:txBody>
          <a:bodyPr lIns="90000" tIns="45000" rIns="90000" bIns="45000"/>
          <a:lstStyle/>
          <a:p>
            <a:r>
              <a:rPr lang="en-AU" sz="1800" b="0" strike="noStrike" spc="-1">
                <a:solidFill>
                  <a:srgbClr val="000000"/>
                </a:solidFill>
                <a:uFill>
                  <a:solidFill>
                    <a:srgbClr val="FFFFFF"/>
                  </a:solidFill>
                </a:uFill>
                <a:latin typeface="Arial"/>
              </a:rPr>
              <a:t>Machine learner</a:t>
            </a:r>
          </a:p>
        </p:txBody>
      </p:sp>
      <p:sp>
        <p:nvSpPr>
          <p:cNvPr id="444" name="TextShape 6"/>
          <p:cNvSpPr txBox="1"/>
          <p:nvPr/>
        </p:nvSpPr>
        <p:spPr>
          <a:xfrm>
            <a:off x="5533200" y="2312640"/>
            <a:ext cx="1944000" cy="346320"/>
          </a:xfrm>
          <a:prstGeom prst="rect">
            <a:avLst/>
          </a:prstGeom>
          <a:noFill/>
          <a:ln>
            <a:noFill/>
          </a:ln>
        </p:spPr>
        <p:txBody>
          <a:bodyPr lIns="90000" tIns="45000" rIns="90000" bIns="45000"/>
          <a:lstStyle/>
          <a:p>
            <a:r>
              <a:rPr lang="en-AU" sz="1800" b="0" strike="noStrike" spc="-1">
                <a:solidFill>
                  <a:srgbClr val="000000"/>
                </a:solidFill>
                <a:uFill>
                  <a:solidFill>
                    <a:srgbClr val="FFFFFF"/>
                  </a:solidFill>
                </a:uFill>
                <a:latin typeface="Arial"/>
              </a:rPr>
              <a:t>Economist</a:t>
            </a:r>
          </a:p>
        </p:txBody>
      </p:sp>
      <p:pic>
        <p:nvPicPr>
          <p:cNvPr id="445" name="Picture 444"/>
          <p:cNvPicPr/>
          <p:nvPr/>
        </p:nvPicPr>
        <p:blipFill>
          <a:blip r:embed="rId5"/>
          <a:stretch/>
        </p:blipFill>
        <p:spPr>
          <a:xfrm>
            <a:off x="5040000" y="4248000"/>
            <a:ext cx="4294080" cy="2952000"/>
          </a:xfrm>
          <a:prstGeom prst="rect">
            <a:avLst/>
          </a:prstGeom>
          <a:ln>
            <a:noFill/>
          </a:ln>
        </p:spPr>
      </p:pic>
      <p:pic>
        <p:nvPicPr>
          <p:cNvPr id="446" name="Picture 445"/>
          <p:cNvPicPr/>
          <p:nvPr/>
        </p:nvPicPr>
        <p:blipFill>
          <a:blip r:embed="rId6"/>
          <a:stretch/>
        </p:blipFill>
        <p:spPr>
          <a:xfrm>
            <a:off x="216000" y="4073760"/>
            <a:ext cx="4652280" cy="3198240"/>
          </a:xfrm>
          <a:prstGeom prst="rect">
            <a:avLst/>
          </a:prstGeom>
          <a:ln>
            <a:noFill/>
          </a:ln>
        </p:spPr>
      </p:pic>
      <p:sp>
        <p:nvSpPr>
          <p:cNvPr id="447" name="Freeform 7"/>
          <p:cNvSpPr/>
          <p:nvPr/>
        </p:nvSpPr>
        <p:spPr>
          <a:xfrm>
            <a:off x="3137760" y="7170120"/>
            <a:ext cx="164520" cy="230400"/>
          </a:xfrm>
          <a:custGeom>
            <a:avLst/>
            <a:gdLst/>
            <a:ahLst/>
            <a:cxnLst/>
            <a:rect l="0" t="0" r="r" b="b"/>
            <a:pathLst>
              <a:path w="457" h="640">
                <a:moveTo>
                  <a:pt x="454" y="62"/>
                </a:moveTo>
                <a:cubicBezTo>
                  <a:pt x="456" y="48"/>
                  <a:pt x="456" y="45"/>
                  <a:pt x="456" y="36"/>
                </a:cubicBezTo>
                <a:cubicBezTo>
                  <a:pt x="456" y="20"/>
                  <a:pt x="442" y="11"/>
                  <a:pt x="428" y="11"/>
                </a:cubicBezTo>
                <a:cubicBezTo>
                  <a:pt x="417" y="11"/>
                  <a:pt x="403" y="17"/>
                  <a:pt x="392" y="31"/>
                </a:cubicBezTo>
                <a:cubicBezTo>
                  <a:pt x="392" y="36"/>
                  <a:pt x="384" y="67"/>
                  <a:pt x="378" y="84"/>
                </a:cubicBezTo>
                <a:cubicBezTo>
                  <a:pt x="372" y="112"/>
                  <a:pt x="364" y="137"/>
                  <a:pt x="358" y="165"/>
                </a:cubicBezTo>
                <a:lnTo>
                  <a:pt x="314" y="342"/>
                </a:lnTo>
                <a:cubicBezTo>
                  <a:pt x="311" y="356"/>
                  <a:pt x="269" y="426"/>
                  <a:pt x="202" y="426"/>
                </a:cubicBezTo>
                <a:cubicBezTo>
                  <a:pt x="151" y="426"/>
                  <a:pt x="143" y="384"/>
                  <a:pt x="143" y="347"/>
                </a:cubicBezTo>
                <a:cubicBezTo>
                  <a:pt x="143" y="300"/>
                  <a:pt x="160" y="238"/>
                  <a:pt x="193" y="151"/>
                </a:cubicBezTo>
                <a:cubicBezTo>
                  <a:pt x="207" y="112"/>
                  <a:pt x="213" y="101"/>
                  <a:pt x="213" y="81"/>
                </a:cubicBezTo>
                <a:cubicBezTo>
                  <a:pt x="213" y="36"/>
                  <a:pt x="179" y="0"/>
                  <a:pt x="132" y="0"/>
                </a:cubicBezTo>
                <a:cubicBezTo>
                  <a:pt x="36" y="0"/>
                  <a:pt x="0" y="143"/>
                  <a:pt x="0" y="151"/>
                </a:cubicBezTo>
                <a:cubicBezTo>
                  <a:pt x="0" y="162"/>
                  <a:pt x="11" y="162"/>
                  <a:pt x="11" y="162"/>
                </a:cubicBezTo>
                <a:cubicBezTo>
                  <a:pt x="22" y="162"/>
                  <a:pt x="22" y="160"/>
                  <a:pt x="28" y="146"/>
                </a:cubicBezTo>
                <a:cubicBezTo>
                  <a:pt x="53" y="50"/>
                  <a:pt x="95" y="22"/>
                  <a:pt x="129" y="22"/>
                </a:cubicBezTo>
                <a:cubicBezTo>
                  <a:pt x="134" y="22"/>
                  <a:pt x="151" y="22"/>
                  <a:pt x="151" y="53"/>
                </a:cubicBezTo>
                <a:cubicBezTo>
                  <a:pt x="151" y="78"/>
                  <a:pt x="143" y="104"/>
                  <a:pt x="134" y="123"/>
                </a:cubicBezTo>
                <a:cubicBezTo>
                  <a:pt x="95" y="227"/>
                  <a:pt x="78" y="283"/>
                  <a:pt x="78" y="331"/>
                </a:cubicBezTo>
                <a:cubicBezTo>
                  <a:pt x="78" y="417"/>
                  <a:pt x="140" y="448"/>
                  <a:pt x="199" y="448"/>
                </a:cubicBezTo>
                <a:cubicBezTo>
                  <a:pt x="238" y="448"/>
                  <a:pt x="272" y="431"/>
                  <a:pt x="300" y="403"/>
                </a:cubicBezTo>
                <a:cubicBezTo>
                  <a:pt x="286" y="454"/>
                  <a:pt x="274" y="504"/>
                  <a:pt x="235" y="555"/>
                </a:cubicBezTo>
                <a:cubicBezTo>
                  <a:pt x="210" y="588"/>
                  <a:pt x="171" y="619"/>
                  <a:pt x="126" y="619"/>
                </a:cubicBezTo>
                <a:cubicBezTo>
                  <a:pt x="112" y="619"/>
                  <a:pt x="67" y="616"/>
                  <a:pt x="50" y="577"/>
                </a:cubicBezTo>
                <a:cubicBezTo>
                  <a:pt x="67" y="577"/>
                  <a:pt x="78" y="577"/>
                  <a:pt x="92" y="566"/>
                </a:cubicBezTo>
                <a:cubicBezTo>
                  <a:pt x="104" y="555"/>
                  <a:pt x="112" y="543"/>
                  <a:pt x="112" y="524"/>
                </a:cubicBezTo>
                <a:cubicBezTo>
                  <a:pt x="112" y="493"/>
                  <a:pt x="87" y="490"/>
                  <a:pt x="76" y="490"/>
                </a:cubicBezTo>
                <a:cubicBezTo>
                  <a:pt x="53" y="490"/>
                  <a:pt x="20" y="504"/>
                  <a:pt x="20" y="555"/>
                </a:cubicBezTo>
                <a:cubicBezTo>
                  <a:pt x="20" y="602"/>
                  <a:pt x="64" y="639"/>
                  <a:pt x="126" y="639"/>
                </a:cubicBezTo>
                <a:cubicBezTo>
                  <a:pt x="227" y="639"/>
                  <a:pt x="330" y="549"/>
                  <a:pt x="358" y="437"/>
                </a:cubicBezTo>
                <a:lnTo>
                  <a:pt x="454" y="62"/>
                </a:lnTo>
              </a:path>
            </a:pathLst>
          </a:custGeom>
          <a:solidFill>
            <a:srgbClr val="000000"/>
          </a:solidFill>
          <a:ln w="12600">
            <a:noFill/>
          </a:ln>
        </p:spPr>
      </p:sp>
      <p:sp>
        <p:nvSpPr>
          <p:cNvPr id="448" name="Freeform 8"/>
          <p:cNvSpPr/>
          <p:nvPr/>
        </p:nvSpPr>
        <p:spPr>
          <a:xfrm>
            <a:off x="3432240" y="7197120"/>
            <a:ext cx="237240" cy="83880"/>
          </a:xfrm>
          <a:custGeom>
            <a:avLst/>
            <a:gdLst/>
            <a:ahLst/>
            <a:cxnLst/>
            <a:rect l="0" t="0" r="r" b="b"/>
            <a:pathLst>
              <a:path w="659" h="40">
                <a:moveTo>
                  <a:pt x="624" y="39"/>
                </a:moveTo>
                <a:cubicBezTo>
                  <a:pt x="638" y="39"/>
                  <a:pt x="658" y="39"/>
                  <a:pt x="658" y="20"/>
                </a:cubicBezTo>
                <a:cubicBezTo>
                  <a:pt x="658" y="0"/>
                  <a:pt x="638" y="0"/>
                  <a:pt x="624" y="0"/>
                </a:cubicBezTo>
                <a:lnTo>
                  <a:pt x="34" y="0"/>
                </a:lnTo>
                <a:cubicBezTo>
                  <a:pt x="20" y="0"/>
                  <a:pt x="0" y="0"/>
                  <a:pt x="0" y="20"/>
                </a:cubicBezTo>
                <a:cubicBezTo>
                  <a:pt x="0" y="39"/>
                  <a:pt x="20" y="39"/>
                  <a:pt x="34" y="39"/>
                </a:cubicBezTo>
                <a:lnTo>
                  <a:pt x="624" y="39"/>
                </a:lnTo>
              </a:path>
              <a:path w="659" h="40">
                <a:moveTo>
                  <a:pt x="624" y="39"/>
                </a:moveTo>
                <a:cubicBezTo>
                  <a:pt x="638" y="39"/>
                  <a:pt x="658" y="39"/>
                  <a:pt x="658" y="20"/>
                </a:cubicBezTo>
                <a:cubicBezTo>
                  <a:pt x="658" y="0"/>
                  <a:pt x="638" y="0"/>
                  <a:pt x="624" y="0"/>
                </a:cubicBezTo>
                <a:lnTo>
                  <a:pt x="34" y="0"/>
                </a:lnTo>
                <a:cubicBezTo>
                  <a:pt x="20" y="0"/>
                  <a:pt x="0" y="0"/>
                  <a:pt x="0" y="20"/>
                </a:cubicBezTo>
                <a:cubicBezTo>
                  <a:pt x="0" y="39"/>
                  <a:pt x="20" y="39"/>
                  <a:pt x="34" y="39"/>
                </a:cubicBezTo>
                <a:lnTo>
                  <a:pt x="624" y="39"/>
                </a:lnTo>
              </a:path>
            </a:pathLst>
          </a:custGeom>
          <a:solidFill>
            <a:srgbClr val="000000"/>
          </a:solidFill>
          <a:ln w="12600">
            <a:noFill/>
          </a:ln>
        </p:spPr>
      </p:sp>
      <p:sp>
        <p:nvSpPr>
          <p:cNvPr id="449" name="Freeform 9"/>
          <p:cNvSpPr/>
          <p:nvPr/>
        </p:nvSpPr>
        <p:spPr>
          <a:xfrm>
            <a:off x="3795120" y="7170120"/>
            <a:ext cx="177840" cy="161640"/>
          </a:xfrm>
          <a:custGeom>
            <a:avLst/>
            <a:gdLst/>
            <a:ahLst/>
            <a:cxnLst/>
            <a:rect l="0" t="0" r="r" b="b"/>
            <a:pathLst>
              <a:path w="494" h="449">
                <a:moveTo>
                  <a:pt x="302" y="140"/>
                </a:moveTo>
                <a:cubicBezTo>
                  <a:pt x="308" y="112"/>
                  <a:pt x="330" y="22"/>
                  <a:pt x="400" y="22"/>
                </a:cubicBezTo>
                <a:cubicBezTo>
                  <a:pt x="406" y="22"/>
                  <a:pt x="428" y="22"/>
                  <a:pt x="448" y="34"/>
                </a:cubicBezTo>
                <a:cubicBezTo>
                  <a:pt x="423" y="39"/>
                  <a:pt x="403" y="64"/>
                  <a:pt x="403" y="87"/>
                </a:cubicBezTo>
                <a:cubicBezTo>
                  <a:pt x="403" y="104"/>
                  <a:pt x="412" y="123"/>
                  <a:pt x="440" y="123"/>
                </a:cubicBezTo>
                <a:cubicBezTo>
                  <a:pt x="462" y="123"/>
                  <a:pt x="493" y="104"/>
                  <a:pt x="493" y="64"/>
                </a:cubicBezTo>
                <a:cubicBezTo>
                  <a:pt x="493" y="14"/>
                  <a:pt x="434" y="0"/>
                  <a:pt x="400" y="0"/>
                </a:cubicBezTo>
                <a:cubicBezTo>
                  <a:pt x="344" y="0"/>
                  <a:pt x="308" y="53"/>
                  <a:pt x="297" y="76"/>
                </a:cubicBezTo>
                <a:cubicBezTo>
                  <a:pt x="272" y="11"/>
                  <a:pt x="218" y="0"/>
                  <a:pt x="190" y="0"/>
                </a:cubicBezTo>
                <a:cubicBezTo>
                  <a:pt x="87" y="0"/>
                  <a:pt x="31" y="129"/>
                  <a:pt x="31" y="151"/>
                </a:cubicBezTo>
                <a:cubicBezTo>
                  <a:pt x="31" y="162"/>
                  <a:pt x="39" y="162"/>
                  <a:pt x="42" y="162"/>
                </a:cubicBezTo>
                <a:cubicBezTo>
                  <a:pt x="50" y="162"/>
                  <a:pt x="53" y="160"/>
                  <a:pt x="56" y="151"/>
                </a:cubicBezTo>
                <a:cubicBezTo>
                  <a:pt x="90" y="48"/>
                  <a:pt x="154" y="22"/>
                  <a:pt x="188" y="22"/>
                </a:cubicBezTo>
                <a:cubicBezTo>
                  <a:pt x="207" y="22"/>
                  <a:pt x="241" y="31"/>
                  <a:pt x="241" y="87"/>
                </a:cubicBezTo>
                <a:cubicBezTo>
                  <a:pt x="241" y="118"/>
                  <a:pt x="224" y="185"/>
                  <a:pt x="188" y="325"/>
                </a:cubicBezTo>
                <a:cubicBezTo>
                  <a:pt x="174" y="387"/>
                  <a:pt x="137" y="426"/>
                  <a:pt x="95" y="426"/>
                </a:cubicBezTo>
                <a:cubicBezTo>
                  <a:pt x="87" y="426"/>
                  <a:pt x="64" y="426"/>
                  <a:pt x="45" y="415"/>
                </a:cubicBezTo>
                <a:cubicBezTo>
                  <a:pt x="70" y="409"/>
                  <a:pt x="92" y="389"/>
                  <a:pt x="92" y="361"/>
                </a:cubicBezTo>
                <a:cubicBezTo>
                  <a:pt x="92" y="333"/>
                  <a:pt x="70" y="325"/>
                  <a:pt x="53" y="325"/>
                </a:cubicBezTo>
                <a:cubicBezTo>
                  <a:pt x="25" y="325"/>
                  <a:pt x="0" y="353"/>
                  <a:pt x="0" y="384"/>
                </a:cubicBezTo>
                <a:cubicBezTo>
                  <a:pt x="0" y="429"/>
                  <a:pt x="50" y="448"/>
                  <a:pt x="92" y="448"/>
                </a:cubicBezTo>
                <a:cubicBezTo>
                  <a:pt x="160" y="448"/>
                  <a:pt x="193" y="378"/>
                  <a:pt x="196" y="373"/>
                </a:cubicBezTo>
                <a:cubicBezTo>
                  <a:pt x="210" y="409"/>
                  <a:pt x="244" y="448"/>
                  <a:pt x="305" y="448"/>
                </a:cubicBezTo>
                <a:cubicBezTo>
                  <a:pt x="406" y="448"/>
                  <a:pt x="462" y="322"/>
                  <a:pt x="462" y="297"/>
                </a:cubicBezTo>
                <a:cubicBezTo>
                  <a:pt x="462" y="286"/>
                  <a:pt x="454" y="286"/>
                  <a:pt x="451" y="286"/>
                </a:cubicBezTo>
                <a:cubicBezTo>
                  <a:pt x="442" y="286"/>
                  <a:pt x="440" y="291"/>
                  <a:pt x="437" y="297"/>
                </a:cubicBezTo>
                <a:cubicBezTo>
                  <a:pt x="406" y="403"/>
                  <a:pt x="339" y="426"/>
                  <a:pt x="305" y="426"/>
                </a:cubicBezTo>
                <a:cubicBezTo>
                  <a:pt x="266" y="426"/>
                  <a:pt x="252" y="395"/>
                  <a:pt x="252" y="361"/>
                </a:cubicBezTo>
                <a:cubicBezTo>
                  <a:pt x="252" y="339"/>
                  <a:pt x="258" y="319"/>
                  <a:pt x="269" y="275"/>
                </a:cubicBezTo>
                <a:lnTo>
                  <a:pt x="302" y="140"/>
                </a:lnTo>
              </a:path>
            </a:pathLst>
          </a:custGeom>
          <a:solidFill>
            <a:srgbClr val="000000"/>
          </a:solidFill>
          <a:ln w="12600">
            <a:noFill/>
          </a:ln>
        </p:spPr>
      </p:sp>
      <p:sp>
        <p:nvSpPr>
          <p:cNvPr id="450" name="Freeform 10"/>
          <p:cNvSpPr/>
          <p:nvPr/>
        </p:nvSpPr>
        <p:spPr>
          <a:xfrm>
            <a:off x="4013640" y="7215480"/>
            <a:ext cx="92160" cy="165600"/>
          </a:xfrm>
          <a:custGeom>
            <a:avLst/>
            <a:gdLst/>
            <a:ahLst/>
            <a:cxnLst/>
            <a:rect l="0" t="0" r="r" b="b"/>
            <a:pathLst>
              <a:path w="256" h="460">
                <a:moveTo>
                  <a:pt x="157" y="20"/>
                </a:moveTo>
                <a:cubicBezTo>
                  <a:pt x="157" y="0"/>
                  <a:pt x="157" y="0"/>
                  <a:pt x="137" y="0"/>
                </a:cubicBezTo>
                <a:cubicBezTo>
                  <a:pt x="92" y="45"/>
                  <a:pt x="28" y="45"/>
                  <a:pt x="0" y="45"/>
                </a:cubicBezTo>
                <a:lnTo>
                  <a:pt x="0" y="70"/>
                </a:lnTo>
                <a:cubicBezTo>
                  <a:pt x="17" y="70"/>
                  <a:pt x="62" y="70"/>
                  <a:pt x="101" y="50"/>
                </a:cubicBezTo>
                <a:lnTo>
                  <a:pt x="101" y="403"/>
                </a:lnTo>
                <a:cubicBezTo>
                  <a:pt x="101" y="426"/>
                  <a:pt x="101" y="434"/>
                  <a:pt x="31" y="434"/>
                </a:cubicBezTo>
                <a:lnTo>
                  <a:pt x="6" y="434"/>
                </a:lnTo>
                <a:lnTo>
                  <a:pt x="6" y="459"/>
                </a:lnTo>
                <a:cubicBezTo>
                  <a:pt x="17" y="459"/>
                  <a:pt x="104" y="457"/>
                  <a:pt x="129" y="457"/>
                </a:cubicBezTo>
                <a:cubicBezTo>
                  <a:pt x="151" y="457"/>
                  <a:pt x="238" y="459"/>
                  <a:pt x="255" y="459"/>
                </a:cubicBezTo>
                <a:lnTo>
                  <a:pt x="255" y="434"/>
                </a:lnTo>
                <a:lnTo>
                  <a:pt x="227" y="434"/>
                </a:lnTo>
                <a:cubicBezTo>
                  <a:pt x="157" y="434"/>
                  <a:pt x="157" y="426"/>
                  <a:pt x="157" y="403"/>
                </a:cubicBezTo>
                <a:lnTo>
                  <a:pt x="157" y="20"/>
                </a:lnTo>
              </a:path>
            </a:pathLst>
          </a:custGeom>
          <a:solidFill>
            <a:srgbClr val="000000"/>
          </a:solidFill>
          <a:ln w="12600">
            <a:noFill/>
          </a:ln>
        </p:spPr>
      </p:sp>
      <p:sp>
        <p:nvSpPr>
          <p:cNvPr id="451" name="Freeform 11"/>
          <p:cNvSpPr/>
          <p:nvPr/>
        </p:nvSpPr>
        <p:spPr>
          <a:xfrm>
            <a:off x="4243680" y="7120440"/>
            <a:ext cx="237240" cy="237240"/>
          </a:xfrm>
          <a:custGeom>
            <a:avLst/>
            <a:gdLst/>
            <a:ahLst/>
            <a:cxnLst/>
            <a:rect l="0" t="0" r="r" b="b"/>
            <a:pathLst>
              <a:path w="659" h="659">
                <a:moveTo>
                  <a:pt x="350" y="350"/>
                </a:moveTo>
                <a:lnTo>
                  <a:pt x="624" y="350"/>
                </a:lnTo>
                <a:cubicBezTo>
                  <a:pt x="638" y="350"/>
                  <a:pt x="658" y="350"/>
                  <a:pt x="658" y="331"/>
                </a:cubicBezTo>
                <a:cubicBezTo>
                  <a:pt x="658" y="308"/>
                  <a:pt x="638" y="308"/>
                  <a:pt x="624" y="308"/>
                </a:cubicBezTo>
                <a:lnTo>
                  <a:pt x="350" y="308"/>
                </a:lnTo>
                <a:lnTo>
                  <a:pt x="350" y="34"/>
                </a:lnTo>
                <a:cubicBezTo>
                  <a:pt x="350" y="20"/>
                  <a:pt x="350" y="0"/>
                  <a:pt x="330" y="0"/>
                </a:cubicBezTo>
                <a:cubicBezTo>
                  <a:pt x="311" y="0"/>
                  <a:pt x="311" y="20"/>
                  <a:pt x="311" y="34"/>
                </a:cubicBezTo>
                <a:lnTo>
                  <a:pt x="311" y="308"/>
                </a:lnTo>
                <a:lnTo>
                  <a:pt x="34" y="308"/>
                </a:lnTo>
                <a:cubicBezTo>
                  <a:pt x="20" y="308"/>
                  <a:pt x="0" y="308"/>
                  <a:pt x="0" y="331"/>
                </a:cubicBezTo>
                <a:cubicBezTo>
                  <a:pt x="0" y="350"/>
                  <a:pt x="20" y="350"/>
                  <a:pt x="34" y="350"/>
                </a:cubicBezTo>
                <a:lnTo>
                  <a:pt x="311" y="350"/>
                </a:lnTo>
                <a:lnTo>
                  <a:pt x="311" y="625"/>
                </a:lnTo>
                <a:cubicBezTo>
                  <a:pt x="311" y="639"/>
                  <a:pt x="311" y="658"/>
                  <a:pt x="330" y="658"/>
                </a:cubicBezTo>
                <a:cubicBezTo>
                  <a:pt x="350" y="658"/>
                  <a:pt x="350" y="639"/>
                  <a:pt x="350" y="625"/>
                </a:cubicBezTo>
                <a:lnTo>
                  <a:pt x="350" y="350"/>
                </a:lnTo>
              </a:path>
            </a:pathLst>
          </a:custGeom>
          <a:solidFill>
            <a:srgbClr val="000000"/>
          </a:solidFill>
          <a:ln w="12600">
            <a:noFill/>
          </a:ln>
        </p:spPr>
      </p:sp>
      <p:sp>
        <p:nvSpPr>
          <p:cNvPr id="452" name="Freeform 12"/>
          <p:cNvSpPr/>
          <p:nvPr/>
        </p:nvSpPr>
        <p:spPr>
          <a:xfrm>
            <a:off x="4587120" y="7170120"/>
            <a:ext cx="177840" cy="161640"/>
          </a:xfrm>
          <a:custGeom>
            <a:avLst/>
            <a:gdLst/>
            <a:ahLst/>
            <a:cxnLst/>
            <a:rect l="0" t="0" r="r" b="b"/>
            <a:pathLst>
              <a:path w="494" h="449">
                <a:moveTo>
                  <a:pt x="302" y="140"/>
                </a:moveTo>
                <a:cubicBezTo>
                  <a:pt x="308" y="112"/>
                  <a:pt x="330" y="22"/>
                  <a:pt x="400" y="22"/>
                </a:cubicBezTo>
                <a:cubicBezTo>
                  <a:pt x="406" y="22"/>
                  <a:pt x="428" y="22"/>
                  <a:pt x="448" y="34"/>
                </a:cubicBezTo>
                <a:cubicBezTo>
                  <a:pt x="423" y="39"/>
                  <a:pt x="403" y="64"/>
                  <a:pt x="403" y="87"/>
                </a:cubicBezTo>
                <a:cubicBezTo>
                  <a:pt x="403" y="104"/>
                  <a:pt x="412" y="123"/>
                  <a:pt x="440" y="123"/>
                </a:cubicBezTo>
                <a:cubicBezTo>
                  <a:pt x="462" y="123"/>
                  <a:pt x="493" y="104"/>
                  <a:pt x="493" y="64"/>
                </a:cubicBezTo>
                <a:cubicBezTo>
                  <a:pt x="493" y="14"/>
                  <a:pt x="434" y="0"/>
                  <a:pt x="400" y="0"/>
                </a:cubicBezTo>
                <a:cubicBezTo>
                  <a:pt x="344" y="0"/>
                  <a:pt x="308" y="53"/>
                  <a:pt x="297" y="76"/>
                </a:cubicBezTo>
                <a:cubicBezTo>
                  <a:pt x="272" y="11"/>
                  <a:pt x="218" y="0"/>
                  <a:pt x="190" y="0"/>
                </a:cubicBezTo>
                <a:cubicBezTo>
                  <a:pt x="87" y="0"/>
                  <a:pt x="31" y="129"/>
                  <a:pt x="31" y="151"/>
                </a:cubicBezTo>
                <a:cubicBezTo>
                  <a:pt x="31" y="162"/>
                  <a:pt x="39" y="162"/>
                  <a:pt x="42" y="162"/>
                </a:cubicBezTo>
                <a:cubicBezTo>
                  <a:pt x="50" y="162"/>
                  <a:pt x="53" y="160"/>
                  <a:pt x="56" y="151"/>
                </a:cubicBezTo>
                <a:cubicBezTo>
                  <a:pt x="90" y="48"/>
                  <a:pt x="154" y="22"/>
                  <a:pt x="188" y="22"/>
                </a:cubicBezTo>
                <a:cubicBezTo>
                  <a:pt x="207" y="22"/>
                  <a:pt x="241" y="31"/>
                  <a:pt x="241" y="87"/>
                </a:cubicBezTo>
                <a:cubicBezTo>
                  <a:pt x="241" y="118"/>
                  <a:pt x="224" y="185"/>
                  <a:pt x="188" y="325"/>
                </a:cubicBezTo>
                <a:cubicBezTo>
                  <a:pt x="171" y="387"/>
                  <a:pt x="137" y="426"/>
                  <a:pt x="95" y="426"/>
                </a:cubicBezTo>
                <a:cubicBezTo>
                  <a:pt x="87" y="426"/>
                  <a:pt x="64" y="426"/>
                  <a:pt x="45" y="415"/>
                </a:cubicBezTo>
                <a:cubicBezTo>
                  <a:pt x="70" y="409"/>
                  <a:pt x="92" y="389"/>
                  <a:pt x="92" y="361"/>
                </a:cubicBezTo>
                <a:cubicBezTo>
                  <a:pt x="92" y="333"/>
                  <a:pt x="70" y="325"/>
                  <a:pt x="53" y="325"/>
                </a:cubicBezTo>
                <a:cubicBezTo>
                  <a:pt x="25" y="325"/>
                  <a:pt x="0" y="353"/>
                  <a:pt x="0" y="384"/>
                </a:cubicBezTo>
                <a:cubicBezTo>
                  <a:pt x="0" y="429"/>
                  <a:pt x="50" y="448"/>
                  <a:pt x="92" y="448"/>
                </a:cubicBezTo>
                <a:cubicBezTo>
                  <a:pt x="160" y="448"/>
                  <a:pt x="193" y="378"/>
                  <a:pt x="196" y="373"/>
                </a:cubicBezTo>
                <a:cubicBezTo>
                  <a:pt x="210" y="409"/>
                  <a:pt x="244" y="448"/>
                  <a:pt x="302" y="448"/>
                </a:cubicBezTo>
                <a:cubicBezTo>
                  <a:pt x="406" y="448"/>
                  <a:pt x="462" y="322"/>
                  <a:pt x="462" y="297"/>
                </a:cubicBezTo>
                <a:cubicBezTo>
                  <a:pt x="462" y="286"/>
                  <a:pt x="454" y="286"/>
                  <a:pt x="451" y="286"/>
                </a:cubicBezTo>
                <a:cubicBezTo>
                  <a:pt x="442" y="286"/>
                  <a:pt x="440" y="291"/>
                  <a:pt x="437" y="297"/>
                </a:cubicBezTo>
                <a:cubicBezTo>
                  <a:pt x="406" y="403"/>
                  <a:pt x="339" y="426"/>
                  <a:pt x="305" y="426"/>
                </a:cubicBezTo>
                <a:cubicBezTo>
                  <a:pt x="266" y="426"/>
                  <a:pt x="252" y="395"/>
                  <a:pt x="252" y="361"/>
                </a:cubicBezTo>
                <a:cubicBezTo>
                  <a:pt x="252" y="339"/>
                  <a:pt x="258" y="319"/>
                  <a:pt x="269" y="275"/>
                </a:cubicBezTo>
                <a:lnTo>
                  <a:pt x="302" y="140"/>
                </a:lnTo>
              </a:path>
            </a:pathLst>
          </a:custGeom>
          <a:solidFill>
            <a:srgbClr val="000000"/>
          </a:solidFill>
          <a:ln w="12600">
            <a:noFill/>
          </a:ln>
        </p:spPr>
      </p:sp>
      <p:sp>
        <p:nvSpPr>
          <p:cNvPr id="453" name="Freeform 13"/>
          <p:cNvSpPr/>
          <p:nvPr/>
        </p:nvSpPr>
        <p:spPr>
          <a:xfrm>
            <a:off x="4794840" y="7215480"/>
            <a:ext cx="111240" cy="165600"/>
          </a:xfrm>
          <a:custGeom>
            <a:avLst/>
            <a:gdLst/>
            <a:ahLst/>
            <a:cxnLst/>
            <a:rect l="0" t="0" r="r" b="b"/>
            <a:pathLst>
              <a:path w="309" h="460">
                <a:moveTo>
                  <a:pt x="308" y="333"/>
                </a:moveTo>
                <a:lnTo>
                  <a:pt x="283" y="333"/>
                </a:lnTo>
                <a:cubicBezTo>
                  <a:pt x="283" y="350"/>
                  <a:pt x="274" y="389"/>
                  <a:pt x="266" y="398"/>
                </a:cubicBezTo>
                <a:cubicBezTo>
                  <a:pt x="260" y="401"/>
                  <a:pt x="207" y="401"/>
                  <a:pt x="196" y="401"/>
                </a:cubicBezTo>
                <a:lnTo>
                  <a:pt x="70" y="401"/>
                </a:lnTo>
                <a:cubicBezTo>
                  <a:pt x="143" y="336"/>
                  <a:pt x="165" y="317"/>
                  <a:pt x="207" y="286"/>
                </a:cubicBezTo>
                <a:cubicBezTo>
                  <a:pt x="260" y="244"/>
                  <a:pt x="308" y="202"/>
                  <a:pt x="308" y="134"/>
                </a:cubicBezTo>
                <a:cubicBezTo>
                  <a:pt x="308" y="50"/>
                  <a:pt x="232" y="0"/>
                  <a:pt x="146" y="0"/>
                </a:cubicBezTo>
                <a:cubicBezTo>
                  <a:pt x="59" y="0"/>
                  <a:pt x="0" y="62"/>
                  <a:pt x="0" y="123"/>
                </a:cubicBezTo>
                <a:cubicBezTo>
                  <a:pt x="0" y="160"/>
                  <a:pt x="31" y="162"/>
                  <a:pt x="36" y="162"/>
                </a:cubicBezTo>
                <a:cubicBezTo>
                  <a:pt x="53" y="162"/>
                  <a:pt x="73" y="151"/>
                  <a:pt x="73" y="126"/>
                </a:cubicBezTo>
                <a:cubicBezTo>
                  <a:pt x="73" y="115"/>
                  <a:pt x="70" y="90"/>
                  <a:pt x="34" y="90"/>
                </a:cubicBezTo>
                <a:cubicBezTo>
                  <a:pt x="53" y="39"/>
                  <a:pt x="101" y="25"/>
                  <a:pt x="134" y="25"/>
                </a:cubicBezTo>
                <a:cubicBezTo>
                  <a:pt x="204" y="25"/>
                  <a:pt x="241" y="78"/>
                  <a:pt x="241" y="134"/>
                </a:cubicBezTo>
                <a:cubicBezTo>
                  <a:pt x="241" y="196"/>
                  <a:pt x="196" y="244"/>
                  <a:pt x="174" y="269"/>
                </a:cubicBezTo>
                <a:lnTo>
                  <a:pt x="6" y="434"/>
                </a:lnTo>
                <a:cubicBezTo>
                  <a:pt x="0" y="440"/>
                  <a:pt x="0" y="440"/>
                  <a:pt x="0" y="459"/>
                </a:cubicBezTo>
                <a:lnTo>
                  <a:pt x="286" y="459"/>
                </a:lnTo>
                <a:lnTo>
                  <a:pt x="308" y="333"/>
                </a:lnTo>
              </a:path>
            </a:pathLst>
          </a:custGeom>
          <a:solidFill>
            <a:srgbClr val="000000"/>
          </a:solidFill>
          <a:ln w="12600">
            <a:noFill/>
          </a:ln>
        </p:spPr>
      </p:sp>
      <p:sp>
        <p:nvSpPr>
          <p:cNvPr id="454" name="Freeform 14"/>
          <p:cNvSpPr/>
          <p:nvPr/>
        </p:nvSpPr>
        <p:spPr>
          <a:xfrm>
            <a:off x="5036760" y="7120440"/>
            <a:ext cx="237240" cy="237240"/>
          </a:xfrm>
          <a:custGeom>
            <a:avLst/>
            <a:gdLst/>
            <a:ahLst/>
            <a:cxnLst/>
            <a:rect l="0" t="0" r="r" b="b"/>
            <a:pathLst>
              <a:path w="659" h="659">
                <a:moveTo>
                  <a:pt x="350" y="350"/>
                </a:moveTo>
                <a:lnTo>
                  <a:pt x="624" y="350"/>
                </a:lnTo>
                <a:cubicBezTo>
                  <a:pt x="638" y="350"/>
                  <a:pt x="658" y="350"/>
                  <a:pt x="658" y="331"/>
                </a:cubicBezTo>
                <a:cubicBezTo>
                  <a:pt x="658" y="308"/>
                  <a:pt x="638" y="308"/>
                  <a:pt x="624" y="308"/>
                </a:cubicBezTo>
                <a:lnTo>
                  <a:pt x="350" y="308"/>
                </a:lnTo>
                <a:lnTo>
                  <a:pt x="350" y="34"/>
                </a:lnTo>
                <a:cubicBezTo>
                  <a:pt x="350" y="20"/>
                  <a:pt x="350" y="0"/>
                  <a:pt x="330" y="0"/>
                </a:cubicBezTo>
                <a:cubicBezTo>
                  <a:pt x="308" y="0"/>
                  <a:pt x="308" y="20"/>
                  <a:pt x="308" y="34"/>
                </a:cubicBezTo>
                <a:lnTo>
                  <a:pt x="308" y="308"/>
                </a:lnTo>
                <a:lnTo>
                  <a:pt x="34" y="308"/>
                </a:lnTo>
                <a:cubicBezTo>
                  <a:pt x="20" y="308"/>
                  <a:pt x="0" y="308"/>
                  <a:pt x="0" y="331"/>
                </a:cubicBezTo>
                <a:cubicBezTo>
                  <a:pt x="0" y="350"/>
                  <a:pt x="20" y="350"/>
                  <a:pt x="34" y="350"/>
                </a:cubicBezTo>
                <a:lnTo>
                  <a:pt x="308" y="350"/>
                </a:lnTo>
                <a:lnTo>
                  <a:pt x="308" y="625"/>
                </a:lnTo>
                <a:cubicBezTo>
                  <a:pt x="308" y="639"/>
                  <a:pt x="308" y="658"/>
                  <a:pt x="330" y="658"/>
                </a:cubicBezTo>
                <a:cubicBezTo>
                  <a:pt x="350" y="658"/>
                  <a:pt x="350" y="639"/>
                  <a:pt x="350" y="625"/>
                </a:cubicBezTo>
                <a:lnTo>
                  <a:pt x="350" y="350"/>
                </a:lnTo>
              </a:path>
            </a:pathLst>
          </a:custGeom>
          <a:solidFill>
            <a:srgbClr val="000000"/>
          </a:solidFill>
          <a:ln w="12600">
            <a:noFill/>
          </a:ln>
        </p:spPr>
      </p:sp>
      <p:sp>
        <p:nvSpPr>
          <p:cNvPr id="455" name="Freeform 15"/>
          <p:cNvSpPr/>
          <p:nvPr/>
        </p:nvSpPr>
        <p:spPr>
          <a:xfrm>
            <a:off x="5386680" y="7174080"/>
            <a:ext cx="118440" cy="157680"/>
          </a:xfrm>
          <a:custGeom>
            <a:avLst/>
            <a:gdLst/>
            <a:ahLst/>
            <a:cxnLst/>
            <a:rect l="0" t="0" r="r" b="b"/>
            <a:pathLst>
              <a:path w="329" h="438">
                <a:moveTo>
                  <a:pt x="249" y="204"/>
                </a:moveTo>
                <a:cubicBezTo>
                  <a:pt x="266" y="204"/>
                  <a:pt x="283" y="204"/>
                  <a:pt x="283" y="188"/>
                </a:cubicBezTo>
                <a:cubicBezTo>
                  <a:pt x="283" y="174"/>
                  <a:pt x="272" y="174"/>
                  <a:pt x="255" y="174"/>
                </a:cubicBezTo>
                <a:lnTo>
                  <a:pt x="92" y="174"/>
                </a:lnTo>
                <a:cubicBezTo>
                  <a:pt x="118" y="87"/>
                  <a:pt x="174" y="31"/>
                  <a:pt x="263" y="31"/>
                </a:cubicBezTo>
                <a:lnTo>
                  <a:pt x="294" y="31"/>
                </a:lnTo>
                <a:cubicBezTo>
                  <a:pt x="311" y="31"/>
                  <a:pt x="328" y="31"/>
                  <a:pt x="328" y="14"/>
                </a:cubicBezTo>
                <a:cubicBezTo>
                  <a:pt x="328" y="0"/>
                  <a:pt x="314" y="0"/>
                  <a:pt x="297" y="0"/>
                </a:cubicBezTo>
                <a:lnTo>
                  <a:pt x="263" y="0"/>
                </a:lnTo>
                <a:cubicBezTo>
                  <a:pt x="134" y="0"/>
                  <a:pt x="0" y="98"/>
                  <a:pt x="0" y="249"/>
                </a:cubicBezTo>
                <a:cubicBezTo>
                  <a:pt x="0" y="359"/>
                  <a:pt x="76" y="437"/>
                  <a:pt x="179" y="437"/>
                </a:cubicBezTo>
                <a:cubicBezTo>
                  <a:pt x="244" y="437"/>
                  <a:pt x="308" y="398"/>
                  <a:pt x="308" y="387"/>
                </a:cubicBezTo>
                <a:cubicBezTo>
                  <a:pt x="308" y="384"/>
                  <a:pt x="308" y="373"/>
                  <a:pt x="300" y="373"/>
                </a:cubicBezTo>
                <a:cubicBezTo>
                  <a:pt x="297" y="373"/>
                  <a:pt x="294" y="373"/>
                  <a:pt x="286" y="378"/>
                </a:cubicBezTo>
                <a:cubicBezTo>
                  <a:pt x="255" y="401"/>
                  <a:pt x="218" y="417"/>
                  <a:pt x="182" y="417"/>
                </a:cubicBezTo>
                <a:cubicBezTo>
                  <a:pt x="123" y="417"/>
                  <a:pt x="76" y="375"/>
                  <a:pt x="76" y="289"/>
                </a:cubicBezTo>
                <a:cubicBezTo>
                  <a:pt x="76" y="252"/>
                  <a:pt x="81" y="216"/>
                  <a:pt x="84" y="204"/>
                </a:cubicBezTo>
                <a:lnTo>
                  <a:pt x="249" y="204"/>
                </a:lnTo>
              </a:path>
            </a:pathLst>
          </a:custGeom>
          <a:solidFill>
            <a:srgbClr val="000000"/>
          </a:solidFill>
          <a:ln w="12600">
            <a:noFill/>
          </a:ln>
        </p:spPr>
      </p:sp>
      <p:sp>
        <p:nvSpPr>
          <p:cNvPr id="456" name="Freeform 16"/>
          <p:cNvSpPr/>
          <p:nvPr/>
        </p:nvSpPr>
        <p:spPr>
          <a:xfrm>
            <a:off x="5631480" y="7197120"/>
            <a:ext cx="237240" cy="83880"/>
          </a:xfrm>
          <a:custGeom>
            <a:avLst/>
            <a:gdLst/>
            <a:ahLst/>
            <a:cxnLst/>
            <a:rect l="0" t="0" r="r" b="b"/>
            <a:pathLst>
              <a:path w="659" h="233">
                <a:moveTo>
                  <a:pt x="658" y="34"/>
                </a:moveTo>
                <a:cubicBezTo>
                  <a:pt x="658" y="11"/>
                  <a:pt x="652" y="0"/>
                  <a:pt x="644" y="0"/>
                </a:cubicBezTo>
                <a:cubicBezTo>
                  <a:pt x="641" y="0"/>
                  <a:pt x="633" y="8"/>
                  <a:pt x="633" y="28"/>
                </a:cubicBezTo>
                <a:cubicBezTo>
                  <a:pt x="627" y="123"/>
                  <a:pt x="563" y="176"/>
                  <a:pt x="493" y="176"/>
                </a:cubicBezTo>
                <a:cubicBezTo>
                  <a:pt x="431" y="176"/>
                  <a:pt x="384" y="134"/>
                  <a:pt x="336" y="92"/>
                </a:cubicBezTo>
                <a:cubicBezTo>
                  <a:pt x="286" y="45"/>
                  <a:pt x="232" y="0"/>
                  <a:pt x="165" y="0"/>
                </a:cubicBezTo>
                <a:cubicBezTo>
                  <a:pt x="59" y="0"/>
                  <a:pt x="0" y="109"/>
                  <a:pt x="0" y="202"/>
                </a:cubicBezTo>
                <a:cubicBezTo>
                  <a:pt x="0" y="232"/>
                  <a:pt x="14" y="232"/>
                  <a:pt x="14" y="232"/>
                </a:cubicBezTo>
                <a:cubicBezTo>
                  <a:pt x="25" y="232"/>
                  <a:pt x="28" y="213"/>
                  <a:pt x="28" y="210"/>
                </a:cubicBezTo>
                <a:cubicBezTo>
                  <a:pt x="31" y="101"/>
                  <a:pt x="106" y="56"/>
                  <a:pt x="165" y="56"/>
                </a:cubicBezTo>
                <a:cubicBezTo>
                  <a:pt x="230" y="56"/>
                  <a:pt x="274" y="98"/>
                  <a:pt x="325" y="143"/>
                </a:cubicBezTo>
                <a:cubicBezTo>
                  <a:pt x="375" y="188"/>
                  <a:pt x="426" y="232"/>
                  <a:pt x="493" y="232"/>
                </a:cubicBezTo>
                <a:cubicBezTo>
                  <a:pt x="602" y="232"/>
                  <a:pt x="658" y="123"/>
                  <a:pt x="658" y="34"/>
                </a:cubicBezTo>
              </a:path>
            </a:pathLst>
          </a:custGeom>
          <a:solidFill>
            <a:srgbClr val="000000"/>
          </a:solidFill>
          <a:ln w="12600">
            <a:noFill/>
          </a:ln>
        </p:spPr>
      </p:sp>
      <p:sp>
        <p:nvSpPr>
          <p:cNvPr id="457" name="Freeform 17"/>
          <p:cNvSpPr/>
          <p:nvPr/>
        </p:nvSpPr>
        <p:spPr>
          <a:xfrm>
            <a:off x="5998320" y="7085160"/>
            <a:ext cx="299880" cy="243360"/>
          </a:xfrm>
          <a:custGeom>
            <a:avLst/>
            <a:gdLst/>
            <a:ahLst/>
            <a:cxnLst/>
            <a:rect l="0" t="0" r="r" b="b"/>
            <a:pathLst>
              <a:path w="833" h="676">
                <a:moveTo>
                  <a:pt x="708" y="104"/>
                </a:moveTo>
                <a:cubicBezTo>
                  <a:pt x="717" y="64"/>
                  <a:pt x="736" y="34"/>
                  <a:pt x="815" y="31"/>
                </a:cubicBezTo>
                <a:cubicBezTo>
                  <a:pt x="820" y="31"/>
                  <a:pt x="832" y="31"/>
                  <a:pt x="832" y="11"/>
                </a:cubicBezTo>
                <a:cubicBezTo>
                  <a:pt x="832" y="11"/>
                  <a:pt x="832" y="0"/>
                  <a:pt x="818" y="0"/>
                </a:cubicBezTo>
                <a:cubicBezTo>
                  <a:pt x="787" y="0"/>
                  <a:pt x="750" y="3"/>
                  <a:pt x="720" y="3"/>
                </a:cubicBezTo>
                <a:cubicBezTo>
                  <a:pt x="686" y="3"/>
                  <a:pt x="650" y="0"/>
                  <a:pt x="619" y="0"/>
                </a:cubicBezTo>
                <a:cubicBezTo>
                  <a:pt x="613" y="0"/>
                  <a:pt x="599" y="0"/>
                  <a:pt x="599" y="20"/>
                </a:cubicBezTo>
                <a:cubicBezTo>
                  <a:pt x="599" y="31"/>
                  <a:pt x="610" y="31"/>
                  <a:pt x="619" y="31"/>
                </a:cubicBezTo>
                <a:cubicBezTo>
                  <a:pt x="675" y="31"/>
                  <a:pt x="686" y="53"/>
                  <a:pt x="686" y="73"/>
                </a:cubicBezTo>
                <a:cubicBezTo>
                  <a:pt x="686" y="78"/>
                  <a:pt x="683" y="92"/>
                  <a:pt x="683" y="95"/>
                </a:cubicBezTo>
                <a:lnTo>
                  <a:pt x="571" y="535"/>
                </a:lnTo>
                <a:lnTo>
                  <a:pt x="353" y="20"/>
                </a:lnTo>
                <a:cubicBezTo>
                  <a:pt x="344" y="0"/>
                  <a:pt x="344" y="0"/>
                  <a:pt x="322" y="0"/>
                </a:cubicBezTo>
                <a:lnTo>
                  <a:pt x="190" y="0"/>
                </a:lnTo>
                <a:cubicBezTo>
                  <a:pt x="171" y="0"/>
                  <a:pt x="160" y="0"/>
                  <a:pt x="160" y="20"/>
                </a:cubicBezTo>
                <a:cubicBezTo>
                  <a:pt x="160" y="31"/>
                  <a:pt x="171" y="31"/>
                  <a:pt x="188" y="31"/>
                </a:cubicBezTo>
                <a:cubicBezTo>
                  <a:pt x="193" y="31"/>
                  <a:pt x="255" y="31"/>
                  <a:pt x="255" y="39"/>
                </a:cubicBezTo>
                <a:lnTo>
                  <a:pt x="123" y="571"/>
                </a:lnTo>
                <a:cubicBezTo>
                  <a:pt x="115" y="611"/>
                  <a:pt x="98" y="641"/>
                  <a:pt x="17" y="644"/>
                </a:cubicBezTo>
                <a:cubicBezTo>
                  <a:pt x="11" y="644"/>
                  <a:pt x="0" y="644"/>
                  <a:pt x="0" y="664"/>
                </a:cubicBezTo>
                <a:cubicBezTo>
                  <a:pt x="0" y="672"/>
                  <a:pt x="6" y="675"/>
                  <a:pt x="14" y="675"/>
                </a:cubicBezTo>
                <a:cubicBezTo>
                  <a:pt x="45" y="675"/>
                  <a:pt x="78" y="672"/>
                  <a:pt x="112" y="672"/>
                </a:cubicBezTo>
                <a:cubicBezTo>
                  <a:pt x="146" y="672"/>
                  <a:pt x="182" y="675"/>
                  <a:pt x="213" y="675"/>
                </a:cubicBezTo>
                <a:cubicBezTo>
                  <a:pt x="218" y="675"/>
                  <a:pt x="232" y="675"/>
                  <a:pt x="232" y="655"/>
                </a:cubicBezTo>
                <a:cubicBezTo>
                  <a:pt x="232" y="644"/>
                  <a:pt x="221" y="644"/>
                  <a:pt x="210" y="644"/>
                </a:cubicBezTo>
                <a:cubicBezTo>
                  <a:pt x="154" y="641"/>
                  <a:pt x="146" y="622"/>
                  <a:pt x="146" y="602"/>
                </a:cubicBezTo>
                <a:cubicBezTo>
                  <a:pt x="146" y="594"/>
                  <a:pt x="148" y="588"/>
                  <a:pt x="151" y="577"/>
                </a:cubicBezTo>
                <a:lnTo>
                  <a:pt x="280" y="56"/>
                </a:lnTo>
                <a:cubicBezTo>
                  <a:pt x="286" y="62"/>
                  <a:pt x="286" y="64"/>
                  <a:pt x="288" y="73"/>
                </a:cubicBezTo>
                <a:lnTo>
                  <a:pt x="535" y="655"/>
                </a:lnTo>
                <a:cubicBezTo>
                  <a:pt x="543" y="672"/>
                  <a:pt x="546" y="675"/>
                  <a:pt x="554" y="675"/>
                </a:cubicBezTo>
                <a:cubicBezTo>
                  <a:pt x="566" y="675"/>
                  <a:pt x="566" y="672"/>
                  <a:pt x="568" y="655"/>
                </a:cubicBezTo>
                <a:lnTo>
                  <a:pt x="708" y="104"/>
                </a:lnTo>
              </a:path>
            </a:pathLst>
          </a:custGeom>
          <a:solidFill>
            <a:srgbClr val="000000"/>
          </a:solidFill>
          <a:ln w="12600">
            <a:noFill/>
          </a:ln>
        </p:spPr>
      </p:sp>
      <p:sp>
        <p:nvSpPr>
          <p:cNvPr id="458" name="Freeform 18"/>
          <p:cNvSpPr/>
          <p:nvPr/>
        </p:nvSpPr>
        <p:spPr>
          <a:xfrm>
            <a:off x="6342120" y="7061040"/>
            <a:ext cx="83880" cy="355320"/>
          </a:xfrm>
          <a:custGeom>
            <a:avLst/>
            <a:gdLst/>
            <a:ahLst/>
            <a:cxnLst/>
            <a:rect l="0" t="0" r="r" b="b"/>
            <a:pathLst>
              <a:path w="233" h="987">
                <a:moveTo>
                  <a:pt x="232" y="978"/>
                </a:moveTo>
                <a:cubicBezTo>
                  <a:pt x="232" y="975"/>
                  <a:pt x="232" y="972"/>
                  <a:pt x="213" y="955"/>
                </a:cubicBezTo>
                <a:cubicBezTo>
                  <a:pt x="90" y="832"/>
                  <a:pt x="59" y="644"/>
                  <a:pt x="59" y="493"/>
                </a:cubicBezTo>
                <a:cubicBezTo>
                  <a:pt x="59" y="322"/>
                  <a:pt x="95" y="151"/>
                  <a:pt x="218" y="28"/>
                </a:cubicBezTo>
                <a:cubicBezTo>
                  <a:pt x="232" y="14"/>
                  <a:pt x="232" y="14"/>
                  <a:pt x="232" y="11"/>
                </a:cubicBezTo>
                <a:cubicBezTo>
                  <a:pt x="232" y="3"/>
                  <a:pt x="227" y="0"/>
                  <a:pt x="221" y="0"/>
                </a:cubicBezTo>
                <a:cubicBezTo>
                  <a:pt x="210" y="0"/>
                  <a:pt x="120" y="67"/>
                  <a:pt x="62" y="193"/>
                </a:cubicBezTo>
                <a:cubicBezTo>
                  <a:pt x="11" y="303"/>
                  <a:pt x="0" y="412"/>
                  <a:pt x="0" y="493"/>
                </a:cubicBezTo>
                <a:cubicBezTo>
                  <a:pt x="0" y="571"/>
                  <a:pt x="11" y="689"/>
                  <a:pt x="64" y="801"/>
                </a:cubicBezTo>
                <a:cubicBezTo>
                  <a:pt x="126" y="924"/>
                  <a:pt x="210" y="986"/>
                  <a:pt x="221" y="986"/>
                </a:cubicBezTo>
                <a:cubicBezTo>
                  <a:pt x="227" y="986"/>
                  <a:pt x="232" y="983"/>
                  <a:pt x="232" y="978"/>
                </a:cubicBezTo>
              </a:path>
            </a:pathLst>
          </a:custGeom>
          <a:solidFill>
            <a:srgbClr val="000000"/>
          </a:solidFill>
          <a:ln w="12600">
            <a:noFill/>
          </a:ln>
        </p:spPr>
      </p:sp>
      <p:sp>
        <p:nvSpPr>
          <p:cNvPr id="459" name="Freeform 19"/>
          <p:cNvSpPr/>
          <p:nvPr/>
        </p:nvSpPr>
        <p:spPr>
          <a:xfrm>
            <a:off x="6458040" y="7091280"/>
            <a:ext cx="150480" cy="245520"/>
          </a:xfrm>
          <a:custGeom>
            <a:avLst/>
            <a:gdLst/>
            <a:ahLst/>
            <a:cxnLst/>
            <a:rect l="0" t="0" r="r" b="b"/>
            <a:pathLst>
              <a:path w="418" h="682">
                <a:moveTo>
                  <a:pt x="417" y="342"/>
                </a:moveTo>
                <a:cubicBezTo>
                  <a:pt x="417" y="263"/>
                  <a:pt x="412" y="185"/>
                  <a:pt x="378" y="112"/>
                </a:cubicBezTo>
                <a:cubicBezTo>
                  <a:pt x="333" y="17"/>
                  <a:pt x="252" y="0"/>
                  <a:pt x="210" y="0"/>
                </a:cubicBezTo>
                <a:cubicBezTo>
                  <a:pt x="148" y="0"/>
                  <a:pt x="78" y="25"/>
                  <a:pt x="36" y="118"/>
                </a:cubicBezTo>
                <a:cubicBezTo>
                  <a:pt x="6" y="185"/>
                  <a:pt x="0" y="263"/>
                  <a:pt x="0" y="342"/>
                </a:cubicBezTo>
                <a:cubicBezTo>
                  <a:pt x="0" y="417"/>
                  <a:pt x="3" y="504"/>
                  <a:pt x="45" y="580"/>
                </a:cubicBezTo>
                <a:cubicBezTo>
                  <a:pt x="87" y="661"/>
                  <a:pt x="160" y="681"/>
                  <a:pt x="207" y="681"/>
                </a:cubicBezTo>
                <a:cubicBezTo>
                  <a:pt x="260" y="681"/>
                  <a:pt x="336" y="658"/>
                  <a:pt x="381" y="566"/>
                </a:cubicBezTo>
                <a:cubicBezTo>
                  <a:pt x="412" y="499"/>
                  <a:pt x="417" y="420"/>
                  <a:pt x="417" y="342"/>
                </a:cubicBezTo>
              </a:path>
              <a:path w="256" h="637">
                <a:moveTo>
                  <a:pt x="126" y="636"/>
                </a:moveTo>
                <a:cubicBezTo>
                  <a:pt x="90" y="636"/>
                  <a:pt x="31" y="611"/>
                  <a:pt x="11" y="516"/>
                </a:cubicBezTo>
                <a:cubicBezTo>
                  <a:pt x="0" y="457"/>
                  <a:pt x="0" y="367"/>
                  <a:pt x="0" y="309"/>
                </a:cubicBezTo>
                <a:cubicBezTo>
                  <a:pt x="0" y="244"/>
                  <a:pt x="0" y="180"/>
                  <a:pt x="9" y="126"/>
                </a:cubicBezTo>
                <a:cubicBezTo>
                  <a:pt x="28" y="9"/>
                  <a:pt x="101" y="0"/>
                  <a:pt x="126" y="0"/>
                </a:cubicBezTo>
                <a:cubicBezTo>
                  <a:pt x="160" y="0"/>
                  <a:pt x="224" y="17"/>
                  <a:pt x="244" y="115"/>
                </a:cubicBezTo>
                <a:cubicBezTo>
                  <a:pt x="255" y="171"/>
                  <a:pt x="255" y="247"/>
                  <a:pt x="255" y="309"/>
                </a:cubicBezTo>
                <a:cubicBezTo>
                  <a:pt x="255" y="381"/>
                  <a:pt x="255" y="449"/>
                  <a:pt x="244" y="513"/>
                </a:cubicBezTo>
                <a:cubicBezTo>
                  <a:pt x="227" y="605"/>
                  <a:pt x="171" y="636"/>
                  <a:pt x="126" y="636"/>
                </a:cubicBezTo>
              </a:path>
            </a:pathLst>
          </a:custGeom>
          <a:solidFill>
            <a:srgbClr val="000000"/>
          </a:solidFill>
          <a:ln w="12600">
            <a:noFill/>
          </a:ln>
        </p:spPr>
      </p:sp>
      <p:sp>
        <p:nvSpPr>
          <p:cNvPr id="460" name="Freeform 20"/>
          <p:cNvSpPr/>
          <p:nvPr/>
        </p:nvSpPr>
        <p:spPr>
          <a:xfrm>
            <a:off x="6650640" y="7288920"/>
            <a:ext cx="42840" cy="107280"/>
          </a:xfrm>
          <a:custGeom>
            <a:avLst/>
            <a:gdLst/>
            <a:ahLst/>
            <a:cxnLst/>
            <a:rect l="0" t="0" r="r" b="b"/>
            <a:pathLst>
              <a:path w="119" h="298">
                <a:moveTo>
                  <a:pt x="118" y="104"/>
                </a:moveTo>
                <a:cubicBezTo>
                  <a:pt x="118" y="39"/>
                  <a:pt x="92" y="0"/>
                  <a:pt x="53" y="0"/>
                </a:cubicBezTo>
                <a:cubicBezTo>
                  <a:pt x="20" y="0"/>
                  <a:pt x="0" y="25"/>
                  <a:pt x="0" y="53"/>
                </a:cubicBezTo>
                <a:cubicBezTo>
                  <a:pt x="0" y="78"/>
                  <a:pt x="20" y="106"/>
                  <a:pt x="53" y="106"/>
                </a:cubicBezTo>
                <a:cubicBezTo>
                  <a:pt x="64" y="106"/>
                  <a:pt x="78" y="101"/>
                  <a:pt x="90" y="92"/>
                </a:cubicBezTo>
                <a:cubicBezTo>
                  <a:pt x="92" y="90"/>
                  <a:pt x="92" y="90"/>
                  <a:pt x="95" y="90"/>
                </a:cubicBezTo>
                <a:lnTo>
                  <a:pt x="95" y="104"/>
                </a:lnTo>
                <a:cubicBezTo>
                  <a:pt x="95" y="179"/>
                  <a:pt x="62" y="238"/>
                  <a:pt x="28" y="272"/>
                </a:cubicBezTo>
                <a:cubicBezTo>
                  <a:pt x="17" y="280"/>
                  <a:pt x="17" y="283"/>
                  <a:pt x="17" y="286"/>
                </a:cubicBezTo>
                <a:cubicBezTo>
                  <a:pt x="17" y="294"/>
                  <a:pt x="22" y="297"/>
                  <a:pt x="25" y="297"/>
                </a:cubicBezTo>
                <a:cubicBezTo>
                  <a:pt x="36" y="297"/>
                  <a:pt x="118" y="221"/>
                  <a:pt x="118" y="104"/>
                </a:cubicBezTo>
              </a:path>
            </a:pathLst>
          </a:custGeom>
          <a:solidFill>
            <a:srgbClr val="000000"/>
          </a:solidFill>
          <a:ln w="12600">
            <a:noFill/>
          </a:ln>
        </p:spPr>
      </p:sp>
      <p:sp>
        <p:nvSpPr>
          <p:cNvPr id="461" name="Freeform 21"/>
          <p:cNvSpPr/>
          <p:nvPr/>
        </p:nvSpPr>
        <p:spPr>
          <a:xfrm>
            <a:off x="6807960" y="7288920"/>
            <a:ext cx="38520" cy="38520"/>
          </a:xfrm>
          <a:custGeom>
            <a:avLst/>
            <a:gdLst/>
            <a:ahLst/>
            <a:cxnLst/>
            <a:rect l="0" t="0" r="r" b="b"/>
            <a:pathLst>
              <a:path w="107" h="107">
                <a:moveTo>
                  <a:pt x="106" y="53"/>
                </a:moveTo>
                <a:cubicBezTo>
                  <a:pt x="106" y="25"/>
                  <a:pt x="84" y="0"/>
                  <a:pt x="53" y="0"/>
                </a:cubicBezTo>
                <a:cubicBezTo>
                  <a:pt x="25" y="0"/>
                  <a:pt x="0" y="25"/>
                  <a:pt x="0" y="53"/>
                </a:cubicBezTo>
                <a:cubicBezTo>
                  <a:pt x="0" y="84"/>
                  <a:pt x="25" y="106"/>
                  <a:pt x="53" y="106"/>
                </a:cubicBezTo>
                <a:cubicBezTo>
                  <a:pt x="84" y="106"/>
                  <a:pt x="106" y="84"/>
                  <a:pt x="106" y="53"/>
                </a:cubicBezTo>
              </a:path>
            </a:pathLst>
          </a:custGeom>
          <a:solidFill>
            <a:srgbClr val="000000"/>
          </a:solidFill>
          <a:ln w="12600">
            <a:noFill/>
          </a:ln>
        </p:spPr>
      </p:sp>
      <p:sp>
        <p:nvSpPr>
          <p:cNvPr id="462" name="Freeform 22"/>
          <p:cNvSpPr/>
          <p:nvPr/>
        </p:nvSpPr>
        <p:spPr>
          <a:xfrm>
            <a:off x="6893640" y="7091280"/>
            <a:ext cx="142560" cy="245520"/>
          </a:xfrm>
          <a:custGeom>
            <a:avLst/>
            <a:gdLst/>
            <a:ahLst/>
            <a:cxnLst/>
            <a:rect l="0" t="0" r="r" b="b"/>
            <a:pathLst>
              <a:path w="396" h="682">
                <a:moveTo>
                  <a:pt x="395" y="459"/>
                </a:moveTo>
                <a:cubicBezTo>
                  <a:pt x="395" y="342"/>
                  <a:pt x="314" y="244"/>
                  <a:pt x="207" y="244"/>
                </a:cubicBezTo>
                <a:cubicBezTo>
                  <a:pt x="160" y="244"/>
                  <a:pt x="118" y="258"/>
                  <a:pt x="81" y="294"/>
                </a:cubicBezTo>
                <a:lnTo>
                  <a:pt x="81" y="101"/>
                </a:lnTo>
                <a:cubicBezTo>
                  <a:pt x="101" y="106"/>
                  <a:pt x="134" y="115"/>
                  <a:pt x="165" y="115"/>
                </a:cubicBezTo>
                <a:cubicBezTo>
                  <a:pt x="288" y="115"/>
                  <a:pt x="356" y="22"/>
                  <a:pt x="356" y="11"/>
                </a:cubicBezTo>
                <a:cubicBezTo>
                  <a:pt x="356" y="6"/>
                  <a:pt x="353" y="0"/>
                  <a:pt x="347" y="0"/>
                </a:cubicBezTo>
                <a:cubicBezTo>
                  <a:pt x="347" y="0"/>
                  <a:pt x="344" y="0"/>
                  <a:pt x="339" y="3"/>
                </a:cubicBezTo>
                <a:cubicBezTo>
                  <a:pt x="319" y="11"/>
                  <a:pt x="272" y="31"/>
                  <a:pt x="204" y="31"/>
                </a:cubicBezTo>
                <a:cubicBezTo>
                  <a:pt x="165" y="31"/>
                  <a:pt x="118" y="25"/>
                  <a:pt x="73" y="3"/>
                </a:cubicBezTo>
                <a:cubicBezTo>
                  <a:pt x="64" y="0"/>
                  <a:pt x="62" y="0"/>
                  <a:pt x="62" y="0"/>
                </a:cubicBezTo>
                <a:cubicBezTo>
                  <a:pt x="50" y="0"/>
                  <a:pt x="50" y="8"/>
                  <a:pt x="50" y="25"/>
                </a:cubicBezTo>
                <a:lnTo>
                  <a:pt x="50" y="317"/>
                </a:lnTo>
                <a:cubicBezTo>
                  <a:pt x="50" y="336"/>
                  <a:pt x="50" y="342"/>
                  <a:pt x="64" y="342"/>
                </a:cubicBezTo>
                <a:cubicBezTo>
                  <a:pt x="70" y="342"/>
                  <a:pt x="73" y="339"/>
                  <a:pt x="78" y="333"/>
                </a:cubicBezTo>
                <a:cubicBezTo>
                  <a:pt x="90" y="319"/>
                  <a:pt x="126" y="266"/>
                  <a:pt x="204" y="266"/>
                </a:cubicBezTo>
                <a:cubicBezTo>
                  <a:pt x="258" y="266"/>
                  <a:pt x="283" y="311"/>
                  <a:pt x="288" y="328"/>
                </a:cubicBezTo>
                <a:cubicBezTo>
                  <a:pt x="305" y="364"/>
                  <a:pt x="308" y="403"/>
                  <a:pt x="308" y="454"/>
                </a:cubicBezTo>
                <a:cubicBezTo>
                  <a:pt x="308" y="487"/>
                  <a:pt x="308" y="546"/>
                  <a:pt x="283" y="588"/>
                </a:cubicBezTo>
                <a:cubicBezTo>
                  <a:pt x="260" y="627"/>
                  <a:pt x="224" y="653"/>
                  <a:pt x="176" y="653"/>
                </a:cubicBezTo>
                <a:cubicBezTo>
                  <a:pt x="106" y="653"/>
                  <a:pt x="48" y="599"/>
                  <a:pt x="31" y="541"/>
                </a:cubicBezTo>
                <a:cubicBezTo>
                  <a:pt x="34" y="543"/>
                  <a:pt x="36" y="543"/>
                  <a:pt x="48" y="543"/>
                </a:cubicBezTo>
                <a:cubicBezTo>
                  <a:pt x="81" y="543"/>
                  <a:pt x="98" y="518"/>
                  <a:pt x="98" y="496"/>
                </a:cubicBezTo>
                <a:cubicBezTo>
                  <a:pt x="98" y="471"/>
                  <a:pt x="81" y="448"/>
                  <a:pt x="48" y="448"/>
                </a:cubicBezTo>
                <a:cubicBezTo>
                  <a:pt x="34" y="448"/>
                  <a:pt x="0" y="454"/>
                  <a:pt x="0" y="499"/>
                </a:cubicBezTo>
                <a:cubicBezTo>
                  <a:pt x="0" y="585"/>
                  <a:pt x="67" y="681"/>
                  <a:pt x="179" y="681"/>
                </a:cubicBezTo>
                <a:cubicBezTo>
                  <a:pt x="294" y="681"/>
                  <a:pt x="395" y="585"/>
                  <a:pt x="395" y="459"/>
                </a:cubicBezTo>
              </a:path>
            </a:pathLst>
          </a:custGeom>
          <a:solidFill>
            <a:srgbClr val="000000"/>
          </a:solidFill>
          <a:ln w="12600">
            <a:noFill/>
          </a:ln>
        </p:spPr>
      </p:sp>
      <p:sp>
        <p:nvSpPr>
          <p:cNvPr id="463" name="Freeform 23"/>
          <p:cNvSpPr/>
          <p:nvPr/>
        </p:nvSpPr>
        <p:spPr>
          <a:xfrm>
            <a:off x="7071840" y="7061040"/>
            <a:ext cx="83880" cy="355320"/>
          </a:xfrm>
          <a:custGeom>
            <a:avLst/>
            <a:gdLst/>
            <a:ahLst/>
            <a:cxnLst/>
            <a:rect l="0" t="0" r="r" b="b"/>
            <a:pathLst>
              <a:path w="233" h="987">
                <a:moveTo>
                  <a:pt x="232" y="493"/>
                </a:moveTo>
                <a:cubicBezTo>
                  <a:pt x="232" y="417"/>
                  <a:pt x="221" y="297"/>
                  <a:pt x="165" y="185"/>
                </a:cubicBezTo>
                <a:cubicBezTo>
                  <a:pt x="106" y="64"/>
                  <a:pt x="20" y="0"/>
                  <a:pt x="11" y="0"/>
                </a:cubicBezTo>
                <a:cubicBezTo>
                  <a:pt x="3" y="0"/>
                  <a:pt x="0" y="3"/>
                  <a:pt x="0" y="11"/>
                </a:cubicBezTo>
                <a:cubicBezTo>
                  <a:pt x="0" y="14"/>
                  <a:pt x="0" y="14"/>
                  <a:pt x="20" y="34"/>
                </a:cubicBezTo>
                <a:cubicBezTo>
                  <a:pt x="118" y="132"/>
                  <a:pt x="174" y="289"/>
                  <a:pt x="174" y="493"/>
                </a:cubicBezTo>
                <a:cubicBezTo>
                  <a:pt x="174" y="664"/>
                  <a:pt x="137" y="838"/>
                  <a:pt x="14" y="961"/>
                </a:cubicBezTo>
                <a:cubicBezTo>
                  <a:pt x="0" y="972"/>
                  <a:pt x="0" y="975"/>
                  <a:pt x="0" y="978"/>
                </a:cubicBezTo>
                <a:cubicBezTo>
                  <a:pt x="0" y="983"/>
                  <a:pt x="3" y="986"/>
                  <a:pt x="11" y="986"/>
                </a:cubicBezTo>
                <a:cubicBezTo>
                  <a:pt x="20" y="986"/>
                  <a:pt x="109" y="919"/>
                  <a:pt x="168" y="796"/>
                </a:cubicBezTo>
                <a:cubicBezTo>
                  <a:pt x="218" y="686"/>
                  <a:pt x="232" y="577"/>
                  <a:pt x="232" y="493"/>
                </a:cubicBezTo>
              </a:path>
            </a:pathLst>
          </a:custGeom>
          <a:solidFill>
            <a:srgbClr val="000000"/>
          </a:solidFill>
          <a:ln w="12600">
            <a:noFill/>
          </a:ln>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TextShape 1"/>
          <p:cNvSpPr txBox="1"/>
          <p:nvPr/>
        </p:nvSpPr>
        <p:spPr>
          <a:xfrm>
            <a:off x="504000" y="72000"/>
            <a:ext cx="9071640" cy="1728000"/>
          </a:xfrm>
          <a:prstGeom prst="rect">
            <a:avLst/>
          </a:prstGeom>
          <a:noFill/>
          <a:ln>
            <a:noFill/>
          </a:ln>
        </p:spPr>
        <p:txBody>
          <a:bodyPr lIns="0" tIns="0" rIns="0" bIns="0" anchor="ctr"/>
          <a:lstStyle/>
          <a:p>
            <a:pPr algn="ctr"/>
            <a:r>
              <a:rPr lang="en-AU" sz="4400" b="0" strike="noStrike" spc="-1">
                <a:solidFill>
                  <a:srgbClr val="000000"/>
                </a:solidFill>
                <a:uFill>
                  <a:solidFill>
                    <a:srgbClr val="FFFFFF"/>
                  </a:solidFill>
                </a:uFill>
                <a:latin typeface="Arial"/>
              </a:rPr>
              <a:t>A couple of economist’s tricks 
</a:t>
            </a:r>
          </a:p>
        </p:txBody>
      </p:sp>
      <p:pic>
        <p:nvPicPr>
          <p:cNvPr id="465" name="GrangerCausalityIllustration.svg"/>
          <p:cNvPicPr/>
          <p:nvPr/>
        </p:nvPicPr>
        <p:blipFill>
          <a:blip r:embed="rId3"/>
          <a:stretch/>
        </p:blipFill>
        <p:spPr>
          <a:xfrm>
            <a:off x="3336480" y="4032000"/>
            <a:ext cx="6311520" cy="3168000"/>
          </a:xfrm>
          <a:prstGeom prst="rect">
            <a:avLst/>
          </a:prstGeom>
          <a:ln>
            <a:noFill/>
          </a:ln>
        </p:spPr>
      </p:pic>
      <p:sp>
        <p:nvSpPr>
          <p:cNvPr id="466" name="TextShape 2"/>
          <p:cNvSpPr txBox="1"/>
          <p:nvPr/>
        </p:nvSpPr>
        <p:spPr>
          <a:xfrm>
            <a:off x="432000" y="5164920"/>
            <a:ext cx="3168000" cy="883080"/>
          </a:xfrm>
          <a:prstGeom prst="rect">
            <a:avLst/>
          </a:prstGeom>
          <a:noFill/>
          <a:ln>
            <a:noFill/>
          </a:ln>
        </p:spPr>
        <p:txBody>
          <a:bodyPr lIns="90000" tIns="45000" rIns="90000" bIns="45000"/>
          <a:lstStyle/>
          <a:p>
            <a:r>
              <a:rPr lang="en-AU" sz="2800" b="0" strike="noStrike" spc="-1">
                <a:solidFill>
                  <a:srgbClr val="000000"/>
                </a:solidFill>
                <a:uFill>
                  <a:solidFill>
                    <a:srgbClr val="FFFFFF"/>
                  </a:solidFill>
                </a:uFill>
                <a:latin typeface="Arial"/>
              </a:rPr>
              <a:t>Granger causality</a:t>
            </a:r>
            <a:endParaRPr lang="en-AU" sz="1800" b="0" strike="noStrike" spc="-1">
              <a:solidFill>
                <a:srgbClr val="000000"/>
              </a:solidFill>
              <a:uFill>
                <a:solidFill>
                  <a:srgbClr val="FFFFFF"/>
                </a:solidFill>
              </a:uFill>
              <a:latin typeface="Arial"/>
            </a:endParaRPr>
          </a:p>
        </p:txBody>
      </p:sp>
      <p:sp>
        <p:nvSpPr>
          <p:cNvPr id="467" name="TextShape 3"/>
          <p:cNvSpPr txBox="1"/>
          <p:nvPr/>
        </p:nvSpPr>
        <p:spPr>
          <a:xfrm>
            <a:off x="360000" y="2088000"/>
            <a:ext cx="3888000" cy="739080"/>
          </a:xfrm>
          <a:prstGeom prst="rect">
            <a:avLst/>
          </a:prstGeom>
          <a:noFill/>
          <a:ln>
            <a:noFill/>
          </a:ln>
        </p:spPr>
        <p:txBody>
          <a:bodyPr lIns="90000" tIns="45000" rIns="90000" bIns="45000"/>
          <a:lstStyle/>
          <a:p>
            <a:r>
              <a:rPr lang="en-AU" sz="2800" b="0" strike="noStrike" spc="-1">
                <a:solidFill>
                  <a:srgbClr val="000000"/>
                </a:solidFill>
                <a:uFill>
                  <a:solidFill>
                    <a:srgbClr val="FFFFFF"/>
                  </a:solidFill>
                </a:uFill>
                <a:latin typeface="Arial"/>
              </a:rPr>
              <a:t>Instrumental variables</a:t>
            </a:r>
            <a:endParaRPr lang="en-AU" sz="1800" b="0" strike="noStrike" spc="-1">
              <a:solidFill>
                <a:srgbClr val="000000"/>
              </a:solidFill>
              <a:uFill>
                <a:solidFill>
                  <a:srgbClr val="FFFFFF"/>
                </a:solidFill>
              </a:uFill>
              <a:latin typeface="Arial"/>
            </a:endParaRPr>
          </a:p>
        </p:txBody>
      </p:sp>
      <p:sp>
        <p:nvSpPr>
          <p:cNvPr id="468" name="CustomShape 4"/>
          <p:cNvSpPr/>
          <p:nvPr/>
        </p:nvSpPr>
        <p:spPr>
          <a:xfrm>
            <a:off x="6596280" y="1584000"/>
            <a:ext cx="504000" cy="504000"/>
          </a:xfrm>
          <a:prstGeom prst="ellipse">
            <a:avLst/>
          </a:prstGeom>
          <a:solidFill>
            <a:srgbClr val="CCCCCC"/>
          </a:solidFill>
          <a:ln>
            <a:solidFill>
              <a:srgbClr val="333333"/>
            </a:solidFill>
            <a:custDash/>
          </a:ln>
        </p:spPr>
        <p:style>
          <a:lnRef idx="0">
            <a:scrgbClr r="0" g="0" b="0"/>
          </a:lnRef>
          <a:fillRef idx="0">
            <a:scrgbClr r="0" g="0" b="0"/>
          </a:fillRef>
          <a:effectRef idx="0">
            <a:scrgbClr r="0" g="0" b="0"/>
          </a:effectRef>
          <a:fontRef idx="minor"/>
        </p:style>
      </p:sp>
      <p:sp>
        <p:nvSpPr>
          <p:cNvPr id="469" name="CustomShape 5"/>
          <p:cNvSpPr/>
          <p:nvPr/>
        </p:nvSpPr>
        <p:spPr>
          <a:xfrm>
            <a:off x="7316280" y="2520000"/>
            <a:ext cx="504000" cy="504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Y</a:t>
            </a:r>
          </a:p>
        </p:txBody>
      </p:sp>
      <p:sp>
        <p:nvSpPr>
          <p:cNvPr id="470" name="CustomShape 6"/>
          <p:cNvSpPr/>
          <p:nvPr/>
        </p:nvSpPr>
        <p:spPr>
          <a:xfrm>
            <a:off x="5804280" y="2520000"/>
            <a:ext cx="576000" cy="504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X</a:t>
            </a:r>
          </a:p>
        </p:txBody>
      </p:sp>
      <p:sp>
        <p:nvSpPr>
          <p:cNvPr id="471" name="Line 7"/>
          <p:cNvSpPr/>
          <p:nvPr/>
        </p:nvSpPr>
        <p:spPr>
          <a:xfrm>
            <a:off x="6452280" y="2736000"/>
            <a:ext cx="792000"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472" name="Line 8"/>
          <p:cNvSpPr/>
          <p:nvPr/>
        </p:nvSpPr>
        <p:spPr>
          <a:xfrm flipH="1">
            <a:off x="6236280" y="2088000"/>
            <a:ext cx="360000" cy="432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473" name="Line 9"/>
          <p:cNvSpPr/>
          <p:nvPr/>
        </p:nvSpPr>
        <p:spPr>
          <a:xfrm>
            <a:off x="7100280" y="2088000"/>
            <a:ext cx="288000" cy="432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474" name="CustomShape 10"/>
          <p:cNvSpPr/>
          <p:nvPr/>
        </p:nvSpPr>
        <p:spPr>
          <a:xfrm>
            <a:off x="5256000" y="1700280"/>
            <a:ext cx="576000" cy="504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Z</a:t>
            </a:r>
          </a:p>
        </p:txBody>
      </p:sp>
      <p:sp>
        <p:nvSpPr>
          <p:cNvPr id="475" name="Line 11"/>
          <p:cNvSpPr/>
          <p:nvPr/>
        </p:nvSpPr>
        <p:spPr>
          <a:xfrm>
            <a:off x="5688000" y="2204280"/>
            <a:ext cx="216000" cy="31572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TextShape 1"/>
          <p:cNvSpPr txBox="1"/>
          <p:nvPr/>
        </p:nvSpPr>
        <p:spPr>
          <a:xfrm>
            <a:off x="504000" y="72000"/>
            <a:ext cx="9071640" cy="1728000"/>
          </a:xfrm>
          <a:prstGeom prst="rect">
            <a:avLst/>
          </a:prstGeom>
          <a:noFill/>
          <a:ln>
            <a:noFill/>
          </a:ln>
        </p:spPr>
        <p:txBody>
          <a:bodyPr lIns="0" tIns="0" rIns="0" bIns="0" anchor="ctr"/>
          <a:lstStyle/>
          <a:p>
            <a:pPr algn="ctr"/>
            <a:r>
              <a:rPr lang="en-AU" sz="4400" b="0" strike="noStrike" spc="-1">
                <a:solidFill>
                  <a:srgbClr val="000000"/>
                </a:solidFill>
                <a:uFill>
                  <a:solidFill>
                    <a:srgbClr val="FFFFFF"/>
                  </a:solidFill>
                </a:uFill>
                <a:latin typeface="Arial"/>
              </a:rPr>
              <a:t>Granger causality 
</a:t>
            </a:r>
          </a:p>
        </p:txBody>
      </p:sp>
      <p:pic>
        <p:nvPicPr>
          <p:cNvPr id="477" name="Picture 476"/>
          <p:cNvPicPr/>
          <p:nvPr/>
        </p:nvPicPr>
        <p:blipFill>
          <a:blip r:embed="rId3"/>
          <a:stretch/>
        </p:blipFill>
        <p:spPr>
          <a:xfrm>
            <a:off x="1872000" y="1008000"/>
            <a:ext cx="6007320" cy="5904000"/>
          </a:xfrm>
          <a:prstGeom prst="rect">
            <a:avLst/>
          </a:prstGeom>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TextShape 1"/>
          <p:cNvSpPr txBox="1"/>
          <p:nvPr/>
        </p:nvSpPr>
        <p:spPr>
          <a:xfrm>
            <a:off x="504000" y="72000"/>
            <a:ext cx="9071640" cy="1728000"/>
          </a:xfrm>
          <a:prstGeom prst="rect">
            <a:avLst/>
          </a:prstGeom>
          <a:noFill/>
          <a:ln>
            <a:noFill/>
          </a:ln>
        </p:spPr>
        <p:txBody>
          <a:bodyPr lIns="0" tIns="0" rIns="0" bIns="0" anchor="ctr"/>
          <a:lstStyle/>
          <a:p>
            <a:pPr algn="ctr"/>
            <a:r>
              <a:rPr lang="en-AU" sz="4400" b="0" strike="noStrike" spc="-1">
                <a:solidFill>
                  <a:srgbClr val="000000"/>
                </a:solidFill>
                <a:uFill>
                  <a:solidFill>
                    <a:srgbClr val="FFFFFF"/>
                  </a:solidFill>
                </a:uFill>
                <a:latin typeface="Arial"/>
              </a:rPr>
              <a:t>To conclude ...
</a:t>
            </a:r>
          </a:p>
        </p:txBody>
      </p:sp>
      <p:pic>
        <p:nvPicPr>
          <p:cNvPr id="479" name="Picture 478"/>
          <p:cNvPicPr/>
          <p:nvPr/>
        </p:nvPicPr>
        <p:blipFill>
          <a:blip r:embed="rId3"/>
          <a:stretch/>
        </p:blipFill>
        <p:spPr>
          <a:xfrm>
            <a:off x="360000" y="2162160"/>
            <a:ext cx="9399600" cy="3885840"/>
          </a:xfrm>
          <a:prstGeom prst="rect">
            <a:avLst/>
          </a:prstGeom>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0" name="Picture 479"/>
          <p:cNvPicPr/>
          <p:nvPr/>
        </p:nvPicPr>
        <p:blipFill>
          <a:blip r:embed="rId3"/>
          <a:stretch/>
        </p:blipFill>
        <p:spPr>
          <a:xfrm>
            <a:off x="6120000" y="2088000"/>
            <a:ext cx="4114080" cy="4422600"/>
          </a:xfrm>
          <a:prstGeom prst="rect">
            <a:avLst/>
          </a:prstGeom>
          <a:ln>
            <a:noFill/>
          </a:ln>
        </p:spPr>
      </p:pic>
      <p:sp>
        <p:nvSpPr>
          <p:cNvPr id="481" name="TextShape 1"/>
          <p:cNvSpPr txBox="1"/>
          <p:nvPr/>
        </p:nvSpPr>
        <p:spPr>
          <a:xfrm>
            <a:off x="504000" y="72000"/>
            <a:ext cx="9071640" cy="1728000"/>
          </a:xfrm>
          <a:prstGeom prst="rect">
            <a:avLst/>
          </a:prstGeom>
          <a:noFill/>
          <a:ln>
            <a:noFill/>
          </a:ln>
        </p:spPr>
        <p:txBody>
          <a:bodyPr lIns="0" tIns="0" rIns="0" bIns="0" anchor="ctr"/>
          <a:lstStyle/>
          <a:p>
            <a:pPr algn="ctr"/>
            <a:r>
              <a:rPr lang="en-AU" sz="4400" b="0" strike="noStrike" spc="-1">
                <a:solidFill>
                  <a:srgbClr val="000000"/>
                </a:solidFill>
                <a:uFill>
                  <a:solidFill>
                    <a:srgbClr val="FFFFFF"/>
                  </a:solidFill>
                </a:uFill>
                <a:latin typeface="Arial"/>
              </a:rPr>
              <a:t>That wasn’t enough?
</a:t>
            </a:r>
          </a:p>
        </p:txBody>
      </p:sp>
      <p:pic>
        <p:nvPicPr>
          <p:cNvPr id="482" name="Picture 481"/>
          <p:cNvPicPr/>
          <p:nvPr/>
        </p:nvPicPr>
        <p:blipFill>
          <a:blip r:embed="rId4"/>
          <a:stretch/>
        </p:blipFill>
        <p:spPr>
          <a:xfrm>
            <a:off x="3789360" y="2070360"/>
            <a:ext cx="2754720" cy="4141080"/>
          </a:xfrm>
          <a:prstGeom prst="rect">
            <a:avLst/>
          </a:prstGeom>
          <a:ln>
            <a:noFill/>
          </a:ln>
        </p:spPr>
      </p:pic>
      <p:pic>
        <p:nvPicPr>
          <p:cNvPr id="483" name="Picture 482"/>
          <p:cNvPicPr/>
          <p:nvPr/>
        </p:nvPicPr>
        <p:blipFill>
          <a:blip r:embed="rId5"/>
          <a:stretch/>
        </p:blipFill>
        <p:spPr>
          <a:xfrm>
            <a:off x="504000" y="2052000"/>
            <a:ext cx="2922840" cy="4140000"/>
          </a:xfrm>
          <a:prstGeom prst="rect">
            <a:avLst/>
          </a:prstGeom>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TextShape 1"/>
          <p:cNvSpPr txBox="1"/>
          <p:nvPr/>
        </p:nvSpPr>
        <p:spPr>
          <a:xfrm>
            <a:off x="504000" y="72000"/>
            <a:ext cx="9071640" cy="1728000"/>
          </a:xfrm>
          <a:prstGeom prst="rect">
            <a:avLst/>
          </a:prstGeom>
          <a:noFill/>
          <a:ln>
            <a:noFill/>
          </a:ln>
        </p:spPr>
        <p:txBody>
          <a:bodyPr lIns="0" tIns="0" rIns="0" bIns="0" anchor="ctr"/>
          <a:lstStyle/>
          <a:p>
            <a:pPr algn="ctr"/>
            <a:r>
              <a:rPr lang="en-AU" sz="4400" b="0" strike="noStrike" spc="-1">
                <a:solidFill>
                  <a:srgbClr val="000000"/>
                </a:solidFill>
                <a:uFill>
                  <a:solidFill>
                    <a:srgbClr val="FFFFFF"/>
                  </a:solidFill>
                </a:uFill>
                <a:latin typeface="Arial"/>
              </a:rPr>
              <a:t>What if you don’t know the graph? 
</a:t>
            </a:r>
          </a:p>
        </p:txBody>
      </p:sp>
      <p:sp>
        <p:nvSpPr>
          <p:cNvPr id="485" name="TextShape 2"/>
          <p:cNvSpPr txBox="1"/>
          <p:nvPr/>
        </p:nvSpPr>
        <p:spPr>
          <a:xfrm>
            <a:off x="720000" y="1368000"/>
            <a:ext cx="8712000" cy="5243040"/>
          </a:xfrm>
          <a:prstGeom prst="rect">
            <a:avLst/>
          </a:prstGeom>
          <a:noFill/>
          <a:ln>
            <a:noFill/>
          </a:ln>
        </p:spPr>
        <p:txBody>
          <a:bodyPr lIns="90000" tIns="45000" rIns="90000" bIns="45000"/>
          <a:lstStyle/>
          <a:p>
            <a:pPr marL="216000" indent="-216000">
              <a:buClr>
                <a:srgbClr val="000000"/>
              </a:buClr>
              <a:buSzPct val="45000"/>
              <a:buFont typeface="Wingdings" charset="2"/>
              <a:buChar char=""/>
            </a:pPr>
            <a:r>
              <a:rPr lang="en-AU" sz="2800" b="0" strike="noStrike" spc="-1">
                <a:solidFill>
                  <a:srgbClr val="000000"/>
                </a:solidFill>
                <a:uFill>
                  <a:solidFill>
                    <a:srgbClr val="FFFFFF"/>
                  </a:solidFill>
                </a:uFill>
                <a:latin typeface="Arial"/>
              </a:rPr>
              <a:t>This is called causal discovery. Amazingly, you can still do something. There are two key approaches</a:t>
            </a:r>
            <a:endParaRPr lang="en-AU" sz="1800" b="0" strike="noStrike" spc="-1">
              <a:solidFill>
                <a:srgbClr val="000000"/>
              </a:solidFill>
              <a:uFill>
                <a:solidFill>
                  <a:srgbClr val="FFFFFF"/>
                </a:solidFill>
              </a:uFill>
              <a:latin typeface="Arial"/>
            </a:endParaRPr>
          </a:p>
          <a:p>
            <a:pPr marL="216000" indent="-216000">
              <a:buClr>
                <a:srgbClr val="000000"/>
              </a:buClr>
              <a:buSzPct val="45000"/>
              <a:buFont typeface="Wingdings" charset="2"/>
              <a:buChar char=""/>
            </a:pPr>
            <a:endParaRPr lang="en-AU" sz="1800" b="0" strike="noStrike" spc="-1">
              <a:solidFill>
                <a:srgbClr val="000000"/>
              </a:solidFill>
              <a:uFill>
                <a:solidFill>
                  <a:srgbClr val="FFFFFF"/>
                </a:solidFill>
              </a:uFill>
              <a:latin typeface="Arial"/>
            </a:endParaRPr>
          </a:p>
          <a:p>
            <a:pPr marL="216000" indent="-216000">
              <a:buClr>
                <a:srgbClr val="000000"/>
              </a:buClr>
              <a:buSzPct val="45000"/>
              <a:buFont typeface="Wingdings" charset="2"/>
              <a:buChar char=""/>
            </a:pPr>
            <a:r>
              <a:rPr lang="en-AU" sz="2800" b="0" strike="noStrike" spc="-1">
                <a:solidFill>
                  <a:srgbClr val="000000"/>
                </a:solidFill>
                <a:uFill>
                  <a:solidFill>
                    <a:srgbClr val="FFFFFF"/>
                  </a:solidFill>
                </a:uFill>
                <a:latin typeface="Arial"/>
              </a:rPr>
              <a:t>1) Finding graphs that have the imply the same conditional independences that you observe in the distribution of your data</a:t>
            </a:r>
            <a:endParaRPr lang="en-AU" sz="1800" b="0" strike="noStrike" spc="-1">
              <a:solidFill>
                <a:srgbClr val="000000"/>
              </a:solidFill>
              <a:uFill>
                <a:solidFill>
                  <a:srgbClr val="FFFFFF"/>
                </a:solidFill>
              </a:uFill>
              <a:latin typeface="Arial"/>
            </a:endParaRPr>
          </a:p>
          <a:p>
            <a:pPr marL="216000" indent="-216000">
              <a:buClr>
                <a:srgbClr val="000000"/>
              </a:buClr>
              <a:buSzPct val="45000"/>
              <a:buFont typeface="Wingdings" charset="2"/>
              <a:buChar char=""/>
            </a:pPr>
            <a:endParaRPr lang="en-AU" sz="1800" b="0" strike="noStrike" spc="-1">
              <a:solidFill>
                <a:srgbClr val="000000"/>
              </a:solidFill>
              <a:uFill>
                <a:solidFill>
                  <a:srgbClr val="FFFFFF"/>
                </a:solidFill>
              </a:uFill>
              <a:latin typeface="Arial"/>
            </a:endParaRPr>
          </a:p>
          <a:p>
            <a:pPr marL="216000" indent="-216000">
              <a:buClr>
                <a:srgbClr val="000000"/>
              </a:buClr>
              <a:buSzPct val="45000"/>
              <a:buFont typeface="Wingdings" charset="2"/>
              <a:buChar char=""/>
            </a:pPr>
            <a:r>
              <a:rPr lang="en-AU" sz="2800" b="0" strike="noStrike" spc="-1">
                <a:solidFill>
                  <a:srgbClr val="000000"/>
                </a:solidFill>
                <a:uFill>
                  <a:solidFill>
                    <a:srgbClr val="FFFFFF"/>
                  </a:solidFill>
                </a:uFill>
                <a:latin typeface="Arial"/>
              </a:rPr>
              <a:t>2) Looking for structures such that the residuals are consistent with independence of mechanism and input.</a:t>
            </a:r>
            <a:endParaRPr lang="en-AU" sz="1800" b="0" strike="noStrike" spc="-1">
              <a:solidFill>
                <a:srgbClr val="000000"/>
              </a:solidFill>
              <a:uFill>
                <a:solidFill>
                  <a:srgbClr val="FFFFFF"/>
                </a:solidFill>
              </a:uFill>
              <a:latin typeface="Arial"/>
            </a:endParaRPr>
          </a:p>
          <a:p>
            <a:pPr marL="216000" indent="-216000">
              <a:buClr>
                <a:srgbClr val="000000"/>
              </a:buClr>
              <a:buSzPct val="45000"/>
              <a:buFont typeface="Wingdings" charset="2"/>
              <a:buChar char=""/>
            </a:pPr>
            <a:endParaRPr lang="en-AU" sz="1800" b="0" strike="noStrike" spc="-1">
              <a:solidFill>
                <a:srgbClr val="000000"/>
              </a:solidFill>
              <a:uFill>
                <a:solidFill>
                  <a:srgbClr val="FFFFFF"/>
                </a:solidFill>
              </a:uFill>
              <a:latin typeface="Arial"/>
            </a:endParaRPr>
          </a:p>
          <a:p>
            <a:pPr marL="216000" indent="-216000">
              <a:buClr>
                <a:srgbClr val="000000"/>
              </a:buClr>
              <a:buSzPct val="45000"/>
              <a:buFont typeface="Wingdings" charset="2"/>
              <a:buChar char=""/>
            </a:pPr>
            <a:r>
              <a:rPr lang="en-AU" sz="2800" b="0" strike="noStrike" spc="-1">
                <a:solidFill>
                  <a:srgbClr val="000000"/>
                </a:solidFill>
                <a:uFill>
                  <a:solidFill>
                    <a:srgbClr val="FFFFFF"/>
                  </a:solidFill>
                </a:uFill>
                <a:latin typeface="Arial"/>
              </a:rPr>
              <a:t>It is really, really hard to get good results (or know if you have got good results)</a:t>
            </a:r>
            <a:endParaRPr lang="en-AU" sz="1800" b="0" strike="noStrike" spc="-1">
              <a:solidFill>
                <a:srgbClr val="000000"/>
              </a:solidFill>
              <a:uFill>
                <a:solidFill>
                  <a:srgbClr val="FFFFFF"/>
                </a:solidFill>
              </a:uFill>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TextShape 1"/>
          <p:cNvSpPr txBox="1"/>
          <p:nvPr/>
        </p:nvSpPr>
        <p:spPr>
          <a:xfrm>
            <a:off x="504000" y="72000"/>
            <a:ext cx="9071640" cy="1262160"/>
          </a:xfrm>
          <a:prstGeom prst="rect">
            <a:avLst/>
          </a:prstGeom>
          <a:noFill/>
          <a:ln>
            <a:noFill/>
          </a:ln>
        </p:spPr>
        <p:txBody>
          <a:bodyPr lIns="0" tIns="0" rIns="0" bIns="0" anchor="ctr"/>
          <a:lstStyle/>
          <a:p>
            <a:pPr algn="ctr"/>
            <a:r>
              <a:rPr lang="en-AU" sz="4400" b="0" strike="noStrike" spc="-1">
                <a:solidFill>
                  <a:srgbClr val="000000"/>
                </a:solidFill>
                <a:uFill>
                  <a:solidFill>
                    <a:srgbClr val="FFFFFF"/>
                  </a:solidFill>
                </a:uFill>
                <a:latin typeface="Arial"/>
              </a:rPr>
              <a:t>Structural equation models (SEMs)</a:t>
            </a:r>
          </a:p>
        </p:txBody>
      </p:sp>
      <p:sp>
        <p:nvSpPr>
          <p:cNvPr id="487" name="CustomShape 2"/>
          <p:cNvSpPr/>
          <p:nvPr/>
        </p:nvSpPr>
        <p:spPr>
          <a:xfrm>
            <a:off x="3526560" y="5544000"/>
            <a:ext cx="1368000" cy="504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Cancer</a:t>
            </a:r>
          </a:p>
        </p:txBody>
      </p:sp>
      <p:sp>
        <p:nvSpPr>
          <p:cNvPr id="488" name="CustomShape 3"/>
          <p:cNvSpPr/>
          <p:nvPr/>
        </p:nvSpPr>
        <p:spPr>
          <a:xfrm>
            <a:off x="2158560" y="4752000"/>
            <a:ext cx="1296000" cy="432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Smoking</a:t>
            </a:r>
          </a:p>
        </p:txBody>
      </p:sp>
      <p:sp>
        <p:nvSpPr>
          <p:cNvPr id="489" name="CustomShape 4"/>
          <p:cNvSpPr/>
          <p:nvPr/>
        </p:nvSpPr>
        <p:spPr>
          <a:xfrm>
            <a:off x="3454560" y="3960000"/>
            <a:ext cx="1440000" cy="432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Poverty</a:t>
            </a:r>
          </a:p>
        </p:txBody>
      </p:sp>
      <p:sp>
        <p:nvSpPr>
          <p:cNvPr id="490" name="CustomShape 5"/>
          <p:cNvSpPr/>
          <p:nvPr/>
        </p:nvSpPr>
        <p:spPr>
          <a:xfrm>
            <a:off x="4750560" y="4752000"/>
            <a:ext cx="1296000" cy="432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Diet</a:t>
            </a:r>
          </a:p>
        </p:txBody>
      </p:sp>
      <p:sp>
        <p:nvSpPr>
          <p:cNvPr id="491" name="Line 6"/>
          <p:cNvSpPr/>
          <p:nvPr/>
        </p:nvSpPr>
        <p:spPr>
          <a:xfrm>
            <a:off x="2806560" y="5184000"/>
            <a:ext cx="936000" cy="432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492" name="Line 7"/>
          <p:cNvSpPr/>
          <p:nvPr/>
        </p:nvSpPr>
        <p:spPr>
          <a:xfrm flipH="1">
            <a:off x="4678560" y="5184000"/>
            <a:ext cx="720000" cy="432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493" name="Line 8"/>
          <p:cNvSpPr/>
          <p:nvPr/>
        </p:nvSpPr>
        <p:spPr>
          <a:xfrm flipH="1">
            <a:off x="3310560" y="4392000"/>
            <a:ext cx="864000" cy="432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494" name="Line 9"/>
          <p:cNvSpPr/>
          <p:nvPr/>
        </p:nvSpPr>
        <p:spPr>
          <a:xfrm>
            <a:off x="4174560" y="4392000"/>
            <a:ext cx="792000" cy="432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mc:AlternateContent xmlns:mc="http://schemas.openxmlformats.org/markup-compatibility/2006" xmlns:a14="http://schemas.microsoft.com/office/drawing/2010/main">
        <mc:Choice Requires="a14">
          <p:sp>
            <p:nvSpPr>
              <p:cNvPr id="495" name="Formula 10"/>
              <p:cNvSpPr txBox="1"/>
              <p:nvPr/>
            </p:nvSpPr>
            <p:spPr>
              <a:xfrm>
                <a:off x="4894560" y="5760000"/>
                <a:ext cx="2737440" cy="26892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charset="0"/>
                        </a:rPr>
                        <m:t>𝐶𝑎𝑛𝑐𝑒𝑟</m:t>
                      </m:r>
                      <m:r>
                        <a:rPr>
                          <a:latin typeface="Cambria Math" charset="0"/>
                        </a:rPr>
                        <m:t>=</m:t>
                      </m:r>
                      <m:sSub>
                        <m:sSubPr>
                          <m:ctrlPr>
                            <a:rPr i="1">
                              <a:latin typeface="Cambria Math" charset="0"/>
                            </a:rPr>
                          </m:ctrlPr>
                        </m:sSubPr>
                        <m:e>
                          <m:r>
                            <a:rPr>
                              <a:latin typeface="Cambria Math" charset="0"/>
                            </a:rPr>
                            <m:t>𝑓</m:t>
                          </m:r>
                        </m:e>
                        <m:sub>
                          <m:r>
                            <a:rPr>
                              <a:latin typeface="Cambria Math" charset="0"/>
                            </a:rPr>
                            <m:t>4</m:t>
                          </m:r>
                        </m:sub>
                      </m:sSub>
                      <m:d>
                        <m:dPr>
                          <m:ctrlPr>
                            <a:rPr i="1">
                              <a:latin typeface="Cambria Math" charset="0"/>
                            </a:rPr>
                          </m:ctrlPr>
                        </m:dPr>
                        <m:e>
                          <m:r>
                            <a:rPr>
                              <a:latin typeface="Cambria Math" charset="0"/>
                            </a:rPr>
                            <m:t>𝑆𝑚𝑜𝑘𝑖𝑛𝑔</m:t>
                          </m:r>
                          <m:r>
                            <a:rPr>
                              <a:latin typeface="Cambria Math" charset="0"/>
                            </a:rPr>
                            <m:t>,</m:t>
                          </m:r>
                          <m:r>
                            <a:rPr>
                              <a:latin typeface="Cambria Math" charset="0"/>
                            </a:rPr>
                            <m:t>𝐷𝑖𝑒𝑡</m:t>
                          </m:r>
                          <m:r>
                            <a:rPr>
                              <a:latin typeface="Cambria Math" charset="0"/>
                            </a:rPr>
                            <m:t>,</m:t>
                          </m:r>
                          <m:sSub>
                            <m:sSubPr>
                              <m:ctrlPr>
                                <a:rPr i="1">
                                  <a:latin typeface="Cambria Math" charset="0"/>
                                </a:rPr>
                              </m:ctrlPr>
                            </m:sSubPr>
                            <m:e>
                              <m:r>
                                <a:rPr>
                                  <a:latin typeface="Cambria Math" charset="0"/>
                                </a:rPr>
                                <m:t>𝑒</m:t>
                              </m:r>
                            </m:e>
                            <m:sub>
                              <m:r>
                                <a:rPr>
                                  <a:latin typeface="Cambria Math" charset="0"/>
                                </a:rPr>
                                <m:t>4</m:t>
                              </m:r>
                            </m:sub>
                          </m:sSub>
                        </m:e>
                      </m:d>
                    </m:oMath>
                  </m:oMathPara>
                </a14:m>
                <a:endParaRPr/>
              </a:p>
            </p:txBody>
          </p:sp>
        </mc:Choice>
        <mc:Fallback xmlns:p15="http://schemas.microsoft.com/office/powerpoint/2012/main" xmlns:p14="http://schemas.microsoft.com/office/powerpoint/2010/main" xmlns=""/>
      </mc:AlternateContent>
      <mc:AlternateContent xmlns:mc="http://schemas.openxmlformats.org/markup-compatibility/2006" xmlns:a14="http://schemas.microsoft.com/office/drawing/2010/main">
        <mc:Choice Requires="a14">
          <p:sp>
            <p:nvSpPr>
              <p:cNvPr id="496" name="Formula 11"/>
              <p:cNvSpPr txBox="1"/>
              <p:nvPr/>
            </p:nvSpPr>
            <p:spPr>
              <a:xfrm>
                <a:off x="3157200" y="3384000"/>
                <a:ext cx="1449360" cy="26892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charset="0"/>
                        </a:rPr>
                        <m:t>𝑃𝑜𝑣𝑒𝑟𝑡𝑦</m:t>
                      </m:r>
                      <m:r>
                        <a:rPr>
                          <a:latin typeface="Cambria Math" charset="0"/>
                        </a:rPr>
                        <m:t>=</m:t>
                      </m:r>
                      <m:sSub>
                        <m:sSubPr>
                          <m:ctrlPr>
                            <a:rPr i="1">
                              <a:latin typeface="Cambria Math" charset="0"/>
                            </a:rPr>
                          </m:ctrlPr>
                        </m:sSubPr>
                        <m:e>
                          <m:r>
                            <a:rPr>
                              <a:latin typeface="Cambria Math" charset="0"/>
                            </a:rPr>
                            <m:t>𝑓</m:t>
                          </m:r>
                        </m:e>
                        <m:sub>
                          <m:r>
                            <a:rPr>
                              <a:latin typeface="Cambria Math" charset="0"/>
                            </a:rPr>
                            <m:t>1</m:t>
                          </m:r>
                        </m:sub>
                      </m:sSub>
                      <m:d>
                        <m:dPr>
                          <m:ctrlPr>
                            <a:rPr i="1">
                              <a:latin typeface="Cambria Math" charset="0"/>
                            </a:rPr>
                          </m:ctrlPr>
                        </m:dPr>
                        <m:e>
                          <m:sSub>
                            <m:sSubPr>
                              <m:ctrlPr>
                                <a:rPr i="1">
                                  <a:latin typeface="Cambria Math" charset="0"/>
                                </a:rPr>
                              </m:ctrlPr>
                            </m:sSubPr>
                            <m:e>
                              <m:r>
                                <a:rPr>
                                  <a:latin typeface="Cambria Math" charset="0"/>
                                </a:rPr>
                                <m:t>𝑒</m:t>
                              </m:r>
                            </m:e>
                            <m:sub>
                              <m:r>
                                <a:rPr>
                                  <a:latin typeface="Cambria Math" charset="0"/>
                                </a:rPr>
                                <m:t>1</m:t>
                              </m:r>
                            </m:sub>
                          </m:sSub>
                        </m:e>
                      </m:d>
                    </m:oMath>
                  </m:oMathPara>
                </a14:m>
                <a:endParaRPr/>
              </a:p>
            </p:txBody>
          </p:sp>
        </mc:Choice>
        <mc:Fallback xmlns:p15="http://schemas.microsoft.com/office/powerpoint/2012/main" xmlns:p14="http://schemas.microsoft.com/office/powerpoint/2010/main" xmlns=""/>
      </mc:AlternateContent>
      <mc:AlternateContent xmlns:mc="http://schemas.openxmlformats.org/markup-compatibility/2006" xmlns:a14="http://schemas.microsoft.com/office/drawing/2010/main">
        <mc:Choice Requires="a14">
          <p:sp>
            <p:nvSpPr>
              <p:cNvPr id="497" name="Formula 12"/>
              <p:cNvSpPr txBox="1"/>
              <p:nvPr/>
            </p:nvSpPr>
            <p:spPr>
              <a:xfrm>
                <a:off x="578880" y="4392000"/>
                <a:ext cx="2443680" cy="28800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charset="0"/>
                        </a:rPr>
                        <m:t>𝑆𝑚𝑜𝑘𝑖𝑛𝑔</m:t>
                      </m:r>
                      <m:r>
                        <a:rPr>
                          <a:latin typeface="Cambria Math" charset="0"/>
                        </a:rPr>
                        <m:t>=</m:t>
                      </m:r>
                      <m:sSub>
                        <m:sSubPr>
                          <m:ctrlPr>
                            <a:rPr i="1">
                              <a:latin typeface="Cambria Math" charset="0"/>
                            </a:rPr>
                          </m:ctrlPr>
                        </m:sSubPr>
                        <m:e>
                          <m:r>
                            <a:rPr>
                              <a:latin typeface="Cambria Math" charset="0"/>
                            </a:rPr>
                            <m:t>𝑓</m:t>
                          </m:r>
                        </m:e>
                        <m:sub>
                          <m:r>
                            <a:rPr>
                              <a:latin typeface="Cambria Math" charset="0"/>
                            </a:rPr>
                            <m:t>2</m:t>
                          </m:r>
                        </m:sub>
                      </m:sSub>
                      <m:d>
                        <m:dPr>
                          <m:ctrlPr>
                            <a:rPr i="1">
                              <a:latin typeface="Cambria Math" charset="0"/>
                            </a:rPr>
                          </m:ctrlPr>
                        </m:dPr>
                        <m:e>
                          <m:r>
                            <a:rPr>
                              <a:latin typeface="Cambria Math" charset="0"/>
                            </a:rPr>
                            <m:t>𝑃𝑜𝑣𝑒𝑟𝑡𝑦</m:t>
                          </m:r>
                          <m:r>
                            <a:rPr>
                              <a:latin typeface="Cambria Math" charset="0"/>
                            </a:rPr>
                            <m:t>,</m:t>
                          </m:r>
                          <m:sSub>
                            <m:sSubPr>
                              <m:ctrlPr>
                                <a:rPr i="1">
                                  <a:latin typeface="Cambria Math" charset="0"/>
                                </a:rPr>
                              </m:ctrlPr>
                            </m:sSubPr>
                            <m:e>
                              <m:r>
                                <a:rPr>
                                  <a:latin typeface="Cambria Math" charset="0"/>
                                </a:rPr>
                                <m:t>𝑒</m:t>
                              </m:r>
                            </m:e>
                            <m:sub>
                              <m:r>
                                <a:rPr>
                                  <a:latin typeface="Cambria Math" charset="0"/>
                                </a:rPr>
                                <m:t>2</m:t>
                              </m:r>
                            </m:sub>
                          </m:sSub>
                        </m:e>
                      </m:d>
                    </m:oMath>
                  </m:oMathPara>
                </a14:m>
                <a:endParaRPr/>
              </a:p>
            </p:txBody>
          </p:sp>
        </mc:Choice>
        <mc:Fallback xmlns:p15="http://schemas.microsoft.com/office/powerpoint/2012/main" xmlns:p14="http://schemas.microsoft.com/office/powerpoint/2010/main" xmlns=""/>
      </mc:AlternateContent>
      <mc:AlternateContent xmlns:mc="http://schemas.openxmlformats.org/markup-compatibility/2006" xmlns:a14="http://schemas.microsoft.com/office/drawing/2010/main">
        <mc:Choice Requires="a14">
          <p:sp>
            <p:nvSpPr>
              <p:cNvPr id="498" name="Formula 13"/>
              <p:cNvSpPr txBox="1"/>
              <p:nvPr/>
            </p:nvSpPr>
            <p:spPr>
              <a:xfrm>
                <a:off x="5038560" y="4392000"/>
                <a:ext cx="2075400" cy="28800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charset="0"/>
                        </a:rPr>
                        <m:t>𝐷𝑖𝑒𝑡</m:t>
                      </m:r>
                      <m:r>
                        <a:rPr>
                          <a:latin typeface="Cambria Math" charset="0"/>
                        </a:rPr>
                        <m:t>=</m:t>
                      </m:r>
                      <m:sSub>
                        <m:sSubPr>
                          <m:ctrlPr>
                            <a:rPr i="1">
                              <a:latin typeface="Cambria Math" charset="0"/>
                            </a:rPr>
                          </m:ctrlPr>
                        </m:sSubPr>
                        <m:e>
                          <m:r>
                            <a:rPr>
                              <a:latin typeface="Cambria Math" charset="0"/>
                            </a:rPr>
                            <m:t>𝑓</m:t>
                          </m:r>
                        </m:e>
                        <m:sub>
                          <m:r>
                            <a:rPr>
                              <a:latin typeface="Cambria Math" charset="0"/>
                            </a:rPr>
                            <m:t>3</m:t>
                          </m:r>
                        </m:sub>
                      </m:sSub>
                      <m:d>
                        <m:dPr>
                          <m:ctrlPr>
                            <a:rPr i="1">
                              <a:latin typeface="Cambria Math" charset="0"/>
                            </a:rPr>
                          </m:ctrlPr>
                        </m:dPr>
                        <m:e>
                          <m:r>
                            <a:rPr>
                              <a:latin typeface="Cambria Math" charset="0"/>
                            </a:rPr>
                            <m:t>𝑃𝑜𝑣𝑒𝑟𝑡𝑦</m:t>
                          </m:r>
                          <m:r>
                            <a:rPr>
                              <a:latin typeface="Cambria Math" charset="0"/>
                            </a:rPr>
                            <m:t>,</m:t>
                          </m:r>
                          <m:sSub>
                            <m:sSubPr>
                              <m:ctrlPr>
                                <a:rPr i="1">
                                  <a:latin typeface="Cambria Math" charset="0"/>
                                </a:rPr>
                              </m:ctrlPr>
                            </m:sSubPr>
                            <m:e>
                              <m:r>
                                <a:rPr>
                                  <a:latin typeface="Cambria Math" charset="0"/>
                                </a:rPr>
                                <m:t>𝑒</m:t>
                              </m:r>
                            </m:e>
                            <m:sub>
                              <m:r>
                                <a:rPr>
                                  <a:latin typeface="Cambria Math" charset="0"/>
                                </a:rPr>
                                <m:t>3</m:t>
                              </m:r>
                            </m:sub>
                          </m:sSub>
                        </m:e>
                      </m:d>
                    </m:oMath>
                  </m:oMathPara>
                </a14:m>
                <a:endParaRPr/>
              </a:p>
            </p:txBody>
          </p:sp>
        </mc:Choice>
        <mc:Fallback xmlns:p15="http://schemas.microsoft.com/office/powerpoint/2012/main" xmlns:p14="http://schemas.microsoft.com/office/powerpoint/2010/main" xmlns=""/>
      </mc:AlternateContent>
      <p:sp>
        <p:nvSpPr>
          <p:cNvPr id="499" name="TextShape 14"/>
          <p:cNvSpPr txBox="1"/>
          <p:nvPr/>
        </p:nvSpPr>
        <p:spPr>
          <a:xfrm>
            <a:off x="261000" y="1136520"/>
            <a:ext cx="9527040" cy="1023120"/>
          </a:xfrm>
          <a:prstGeom prst="rect">
            <a:avLst/>
          </a:prstGeom>
          <a:noFill/>
          <a:ln>
            <a:noFill/>
          </a:ln>
        </p:spPr>
        <p:txBody>
          <a:bodyPr lIns="90000" tIns="45000" rIns="90000" bIns="45000"/>
          <a:lstStyle/>
          <a:p>
            <a:pPr marL="216000" indent="-216000">
              <a:buClr>
                <a:srgbClr val="000000"/>
              </a:buClr>
              <a:buSzPct val="45000"/>
              <a:buFont typeface="Wingdings" charset="2"/>
              <a:buChar char=""/>
            </a:pPr>
            <a:r>
              <a:rPr lang="en-AU" sz="2000" b="0" strike="noStrike" spc="-1">
                <a:solidFill>
                  <a:srgbClr val="000000"/>
                </a:solidFill>
                <a:uFill>
                  <a:solidFill>
                    <a:srgbClr val="FFFFFF"/>
                  </a:solidFill>
                </a:uFill>
                <a:latin typeface="Arial"/>
              </a:rPr>
              <a:t>Represent each variable as a deterministic function of its direct causes and noise</a:t>
            </a:r>
            <a:endParaRPr lang="en-AU" sz="1800" b="0" strike="noStrike" spc="-1">
              <a:solidFill>
                <a:srgbClr val="000000"/>
              </a:solidFill>
              <a:uFill>
                <a:solidFill>
                  <a:srgbClr val="FFFFFF"/>
                </a:solidFill>
              </a:uFill>
              <a:latin typeface="Arial"/>
            </a:endParaRPr>
          </a:p>
          <a:p>
            <a:pPr marL="216000" indent="-216000">
              <a:buClr>
                <a:srgbClr val="000000"/>
              </a:buClr>
              <a:buSzPct val="45000"/>
              <a:buFont typeface="Wingdings" charset="2"/>
              <a:buChar char=""/>
            </a:pPr>
            <a:r>
              <a:rPr lang="en-AU" sz="500" b="0" strike="noStrike" spc="-1">
                <a:solidFill>
                  <a:srgbClr val="000000"/>
                </a:solidFill>
                <a:uFill>
                  <a:solidFill>
                    <a:srgbClr val="FFFFFF"/>
                  </a:solidFill>
                </a:uFill>
                <a:latin typeface="Arial"/>
              </a:rPr>
              <a:t>  </a:t>
            </a:r>
            <a:endParaRPr lang="en-AU" sz="1800" b="0" strike="noStrike" spc="-1">
              <a:solidFill>
                <a:srgbClr val="000000"/>
              </a:solidFill>
              <a:uFill>
                <a:solidFill>
                  <a:srgbClr val="FFFFFF"/>
                </a:solidFill>
              </a:uFill>
              <a:latin typeface="Arial"/>
            </a:endParaRPr>
          </a:p>
          <a:p>
            <a:pPr marL="216000" indent="-216000">
              <a:buClr>
                <a:srgbClr val="000000"/>
              </a:buClr>
              <a:buSzPct val="45000"/>
              <a:buFont typeface="Wingdings" charset="2"/>
              <a:buChar char=""/>
            </a:pPr>
            <a:r>
              <a:rPr lang="en-AU" sz="2000" b="0" strike="noStrike" spc="-1">
                <a:solidFill>
                  <a:srgbClr val="000000"/>
                </a:solidFill>
                <a:uFill>
                  <a:solidFill>
                    <a:srgbClr val="FFFFFF"/>
                  </a:solidFill>
                </a:uFill>
                <a:latin typeface="Arial"/>
              </a:rPr>
              <a:t>Noise terms must be mutually independent</a:t>
            </a:r>
            <a:endParaRPr lang="en-AU" sz="1800" b="0" strike="noStrike" spc="-1">
              <a:solidFill>
                <a:srgbClr val="000000"/>
              </a:solidFill>
              <a:uFill>
                <a:solidFill>
                  <a:srgbClr val="FFFFFF"/>
                </a:solidFill>
              </a:uFill>
              <a:latin typeface="Arial"/>
            </a:endParaRPr>
          </a:p>
          <a:p>
            <a:pPr marL="216000" indent="-216000">
              <a:buClr>
                <a:srgbClr val="000000"/>
              </a:buClr>
              <a:buSzPct val="45000"/>
              <a:buFont typeface="Wingdings" charset="2"/>
              <a:buChar char=""/>
            </a:pPr>
            <a:endParaRPr lang="en-AU" sz="1800" b="0" strike="noStrike" spc="-1">
              <a:solidFill>
                <a:srgbClr val="000000"/>
              </a:solidFill>
              <a:uFill>
                <a:solidFill>
                  <a:srgbClr val="FFFFFF"/>
                </a:solidFill>
              </a:uFill>
              <a:latin typeface="Arial"/>
            </a:endParaRPr>
          </a:p>
        </p:txBody>
      </p:sp>
      <mc:AlternateContent xmlns:mc="http://schemas.openxmlformats.org/markup-compatibility/2006" xmlns:a14="http://schemas.microsoft.com/office/drawing/2010/main">
        <mc:Choice Requires="a14">
          <p:sp>
            <p:nvSpPr>
              <p:cNvPr id="500" name="Formula 15"/>
              <p:cNvSpPr txBox="1"/>
              <p:nvPr/>
            </p:nvSpPr>
            <p:spPr>
              <a:xfrm>
                <a:off x="4752000" y="2033640"/>
                <a:ext cx="4392000" cy="430560"/>
              </a:xfrm>
              <a:prstGeom prst="rect">
                <a:avLst/>
              </a:prstGeom>
            </p:spPr>
            <p:txBody>
              <a:bodyPr/>
              <a:lstStyle/>
              <a:p>
                <a14:m>
                  <m:oMathPara xmlns:m="http://schemas.openxmlformats.org/officeDocument/2006/math">
                    <m:oMathParaPr>
                      <m:jc m:val="centerGroup"/>
                    </m:oMathParaPr>
                    <m:oMath xmlns:m="http://schemas.openxmlformats.org/officeDocument/2006/math">
                      <m:d>
                        <m:dPr>
                          <m:begChr m:val="{"/>
                          <m:endChr m:val="}"/>
                          <m:ctrlPr>
                            <a:rPr>
                              <a:latin typeface="Cambria Math" charset="0"/>
                            </a:rPr>
                          </m:ctrlPr>
                        </m:dPr>
                        <m:e>
                          <m:sSub>
                            <m:sSubPr>
                              <m:ctrlPr>
                                <a:rPr>
                                  <a:latin typeface="Cambria Math" charset="0"/>
                                </a:rPr>
                              </m:ctrlPr>
                            </m:sSubPr>
                            <m:e>
                              <m:r>
                                <a:rPr>
                                  <a:latin typeface="Cambria Math" charset="0"/>
                                </a:rPr>
                                <m:t>𝑓</m:t>
                              </m:r>
                            </m:e>
                            <m:sub>
                              <m:r>
                                <a:rPr>
                                  <a:latin typeface="Cambria Math" charset="0"/>
                                </a:rPr>
                                <m:t>1</m:t>
                              </m:r>
                            </m:sub>
                          </m:sSub>
                          <m:r>
                            <a:rPr>
                              <a:latin typeface="Cambria Math" charset="0"/>
                            </a:rPr>
                            <m:t>...</m:t>
                          </m:r>
                          <m:sSub>
                            <m:sSubPr>
                              <m:ctrlPr>
                                <a:rPr i="1">
                                  <a:latin typeface="Cambria Math" charset="0"/>
                                </a:rPr>
                              </m:ctrlPr>
                            </m:sSubPr>
                            <m:e>
                              <m:r>
                                <a:rPr>
                                  <a:latin typeface="Cambria Math" charset="0"/>
                                </a:rPr>
                                <m:t>𝑓</m:t>
                              </m:r>
                            </m:e>
                            <m:sub>
                              <m:r>
                                <a:rPr>
                                  <a:latin typeface="Cambria Math" charset="0"/>
                                </a:rPr>
                                <m:t>𝑛</m:t>
                              </m:r>
                            </m:sub>
                          </m:sSub>
                        </m:e>
                      </m:d>
                      <m:r>
                        <a:rPr>
                          <a:latin typeface="Cambria Math" charset="0"/>
                        </a:rPr>
                        <m:t>𝑑𝑒𝑡𝑒𝑟𝑚𝑖𝑛𝑖𝑠𝑡𝑖𝑐𝑓𝑢𝑛𝑐𝑡𝑖𝑜𝑛𝑠</m:t>
                      </m:r>
                    </m:oMath>
                  </m:oMathPara>
                </a14:m>
                <a:endParaRPr/>
              </a:p>
            </p:txBody>
          </p:sp>
        </mc:Choice>
        <mc:Fallback xmlns:p15="http://schemas.microsoft.com/office/powerpoint/2012/main" xmlns:p14="http://schemas.microsoft.com/office/powerpoint/2010/main" xmlns=""/>
      </mc:AlternateContent>
      <mc:AlternateContent xmlns:mc="http://schemas.openxmlformats.org/markup-compatibility/2006" xmlns:a14="http://schemas.microsoft.com/office/drawing/2010/main">
        <mc:Choice Requires="a14">
          <p:sp>
            <p:nvSpPr>
              <p:cNvPr id="501" name="Formula 16"/>
              <p:cNvSpPr txBox="1"/>
              <p:nvPr/>
            </p:nvSpPr>
            <p:spPr>
              <a:xfrm>
                <a:off x="648000" y="2160000"/>
                <a:ext cx="3142440" cy="504000"/>
              </a:xfrm>
              <a:prstGeom prst="rect">
                <a:avLst/>
              </a:prstGeom>
            </p:spPr>
            <p:txBody>
              <a:bodyPr/>
              <a:lstStyle/>
              <a:p>
                <a14:m>
                  <m:oMathPara xmlns:m="http://schemas.openxmlformats.org/officeDocument/2006/math">
                    <m:oMathParaPr>
                      <m:jc m:val="centerGroup"/>
                    </m:oMathParaPr>
                    <m:oMath xmlns:m="http://schemas.openxmlformats.org/officeDocument/2006/math">
                      <m:sSub>
                        <m:sSubPr>
                          <m:ctrlPr>
                            <a:rPr>
                              <a:latin typeface="Cambria Math" charset="0"/>
                            </a:rPr>
                          </m:ctrlPr>
                        </m:sSubPr>
                        <m:e>
                          <m:r>
                            <a:rPr>
                              <a:latin typeface="Cambria Math" charset="0"/>
                            </a:rPr>
                            <m:t>𝑥</m:t>
                          </m:r>
                        </m:e>
                        <m:sub>
                          <m:r>
                            <a:rPr>
                              <a:latin typeface="Cambria Math" charset="0"/>
                            </a:rPr>
                            <m:t>𝑖</m:t>
                          </m:r>
                        </m:sub>
                      </m:sSub>
                      <m:r>
                        <a:rPr>
                          <a:latin typeface="Cambria Math" charset="0"/>
                        </a:rPr>
                        <m:t>=</m:t>
                      </m:r>
                      <m:sSub>
                        <m:sSubPr>
                          <m:ctrlPr>
                            <a:rPr i="1">
                              <a:latin typeface="Cambria Math" charset="0"/>
                            </a:rPr>
                          </m:ctrlPr>
                        </m:sSubPr>
                        <m:e>
                          <m:r>
                            <a:rPr>
                              <a:latin typeface="Cambria Math" charset="0"/>
                            </a:rPr>
                            <m:t>𝑓</m:t>
                          </m:r>
                        </m:e>
                        <m:sub>
                          <m:r>
                            <a:rPr>
                              <a:latin typeface="Cambria Math" charset="0"/>
                            </a:rPr>
                            <m:t>𝑖</m:t>
                          </m:r>
                        </m:sub>
                      </m:sSub>
                      <m:d>
                        <m:dPr>
                          <m:ctrlPr>
                            <a:rPr i="1">
                              <a:latin typeface="Cambria Math" charset="0"/>
                            </a:rPr>
                          </m:ctrlPr>
                        </m:dPr>
                        <m:e>
                          <m:sSub>
                            <m:sSubPr>
                              <m:ctrlPr>
                                <a:rPr i="1">
                                  <a:latin typeface="Cambria Math" charset="0"/>
                                </a:rPr>
                              </m:ctrlPr>
                            </m:sSubPr>
                            <m:e>
                              <m:r>
                                <a:rPr>
                                  <a:latin typeface="Cambria Math" charset="0"/>
                                </a:rPr>
                                <m:t>𝑃𝑎𝑟𝑒𝑛𝑡𝑠</m:t>
                              </m:r>
                            </m:e>
                            <m:sub>
                              <m:r>
                                <a:rPr>
                                  <a:latin typeface="Cambria Math" charset="0"/>
                                </a:rPr>
                                <m:t>𝑖</m:t>
                              </m:r>
                            </m:sub>
                          </m:sSub>
                          <m:r>
                            <a:rPr>
                              <a:latin typeface="Cambria Math" charset="0"/>
                            </a:rPr>
                            <m:t>,</m:t>
                          </m:r>
                          <m:sSub>
                            <m:sSubPr>
                              <m:ctrlPr>
                                <a:rPr i="1">
                                  <a:latin typeface="Cambria Math" charset="0"/>
                                </a:rPr>
                              </m:ctrlPr>
                            </m:sSubPr>
                            <m:e>
                              <m:r>
                                <a:rPr>
                                  <a:latin typeface="Cambria Math" charset="0"/>
                                </a:rPr>
                                <m:t>𝑒</m:t>
                              </m:r>
                            </m:e>
                            <m:sub>
                              <m:r>
                                <a:rPr>
                                  <a:latin typeface="Cambria Math" charset="0"/>
                                </a:rPr>
                                <m:t>𝑖</m:t>
                              </m:r>
                            </m:sub>
                          </m:sSub>
                        </m:e>
                      </m:d>
                    </m:oMath>
                  </m:oMathPara>
                </a14:m>
                <a:endParaRPr/>
              </a:p>
            </p:txBody>
          </p:sp>
        </mc:Choice>
        <mc:Fallback xmlns:p15="http://schemas.microsoft.com/office/powerpoint/2012/main" xmlns:p14="http://schemas.microsoft.com/office/powerpoint/2010/main" xmlns=""/>
      </mc:AlternateContent>
      <mc:AlternateContent xmlns:mc="http://schemas.openxmlformats.org/markup-compatibility/2006" xmlns:a14="http://schemas.microsoft.com/office/drawing/2010/main">
        <mc:Choice Requires="a14">
          <p:sp>
            <p:nvSpPr>
              <p:cNvPr id="502" name="Formula 17"/>
              <p:cNvSpPr txBox="1"/>
              <p:nvPr/>
            </p:nvSpPr>
            <p:spPr>
              <a:xfrm>
                <a:off x="4766040" y="2536200"/>
                <a:ext cx="4089960" cy="415800"/>
              </a:xfrm>
              <a:prstGeom prst="rect">
                <a:avLst/>
              </a:prstGeom>
            </p:spPr>
            <p:txBody>
              <a:bodyPr/>
              <a:lstStyle/>
              <a:p>
                <a14:m>
                  <m:oMathPara xmlns:m="http://schemas.openxmlformats.org/officeDocument/2006/math">
                    <m:oMathParaPr>
                      <m:jc m:val="centerGroup"/>
                    </m:oMathParaPr>
                    <m:oMath xmlns:m="http://schemas.openxmlformats.org/officeDocument/2006/math">
                      <m:d>
                        <m:dPr>
                          <m:begChr m:val="{"/>
                          <m:endChr m:val="}"/>
                          <m:ctrlPr>
                            <a:rPr>
                              <a:latin typeface="Cambria Math" charset="0"/>
                            </a:rPr>
                          </m:ctrlPr>
                        </m:dPr>
                        <m:e>
                          <m:sSub>
                            <m:sSubPr>
                              <m:ctrlPr>
                                <a:rPr>
                                  <a:latin typeface="Cambria Math" charset="0"/>
                                </a:rPr>
                              </m:ctrlPr>
                            </m:sSubPr>
                            <m:e>
                              <m:r>
                                <a:rPr>
                                  <a:latin typeface="Cambria Math" charset="0"/>
                                </a:rPr>
                                <m:t>𝑒</m:t>
                              </m:r>
                            </m:e>
                            <m:sub>
                              <m:r>
                                <a:rPr>
                                  <a:latin typeface="Cambria Math" charset="0"/>
                                </a:rPr>
                                <m:t>1</m:t>
                              </m:r>
                            </m:sub>
                          </m:sSub>
                          <m:r>
                            <a:rPr>
                              <a:latin typeface="Cambria Math" charset="0"/>
                            </a:rPr>
                            <m:t>...</m:t>
                          </m:r>
                          <m:sSub>
                            <m:sSubPr>
                              <m:ctrlPr>
                                <a:rPr i="1">
                                  <a:latin typeface="Cambria Math" charset="0"/>
                                </a:rPr>
                              </m:ctrlPr>
                            </m:sSubPr>
                            <m:e>
                              <m:r>
                                <a:rPr>
                                  <a:latin typeface="Cambria Math" charset="0"/>
                                </a:rPr>
                                <m:t>𝑒</m:t>
                              </m:r>
                            </m:e>
                            <m:sub>
                              <m:r>
                                <a:rPr>
                                  <a:latin typeface="Cambria Math" charset="0"/>
                                </a:rPr>
                                <m:t>𝑛</m:t>
                              </m:r>
                            </m:sub>
                          </m:sSub>
                        </m:e>
                      </m:d>
                      <m:r>
                        <a:rPr>
                          <a:latin typeface="Cambria Math" charset="0"/>
                        </a:rPr>
                        <m:t>𝑚𝑢𝑡𝑢𝑎𝑙𝑙𝑦𝑖𝑛𝑑𝑒𝑝𝑒𝑛𝑑𝑒𝑛𝑡</m:t>
                      </m:r>
                    </m:oMath>
                  </m:oMathPara>
                </a14:m>
                <a:endParaRPr/>
              </a:p>
            </p:txBody>
          </p:sp>
        </mc:Choice>
        <mc:Fallback xmlns:p15="http://schemas.microsoft.com/office/powerpoint/2012/main" xmlns:p14="http://schemas.microsoft.com/office/powerpoint/2010/main" xmlns=""/>
      </mc:AlternateContent>
      <p:sp>
        <p:nvSpPr>
          <p:cNvPr id="503" name="TextShape 18"/>
          <p:cNvSpPr txBox="1"/>
          <p:nvPr/>
        </p:nvSpPr>
        <p:spPr>
          <a:xfrm>
            <a:off x="3888000" y="2245680"/>
            <a:ext cx="1080000" cy="346320"/>
          </a:xfrm>
          <a:prstGeom prst="rect">
            <a:avLst/>
          </a:prstGeom>
          <a:noFill/>
          <a:ln>
            <a:noFill/>
          </a:ln>
        </p:spPr>
        <p:txBody>
          <a:bodyPr lIns="90000" tIns="45000" rIns="90000" bIns="45000"/>
          <a:lstStyle/>
          <a:p>
            <a:r>
              <a:rPr lang="en-AU" sz="1800" b="0" strike="noStrike" spc="-1">
                <a:solidFill>
                  <a:srgbClr val="000000"/>
                </a:solidFill>
                <a:uFill>
                  <a:solidFill>
                    <a:srgbClr val="FFFFFF"/>
                  </a:solidFill>
                </a:uFill>
                <a:latin typeface="Arial"/>
              </a:rPr>
              <a:t>where</a:t>
            </a:r>
          </a:p>
        </p:txBody>
      </p:sp>
      <p:sp>
        <p:nvSpPr>
          <p:cNvPr id="504" name="TextShape 19"/>
          <p:cNvSpPr txBox="1"/>
          <p:nvPr/>
        </p:nvSpPr>
        <p:spPr>
          <a:xfrm>
            <a:off x="288000" y="6552000"/>
            <a:ext cx="9720000" cy="776520"/>
          </a:xfrm>
          <a:prstGeom prst="rect">
            <a:avLst/>
          </a:prstGeom>
          <a:noFill/>
          <a:ln>
            <a:noFill/>
          </a:ln>
        </p:spPr>
        <p:txBody>
          <a:bodyPr lIns="90000" tIns="45000" rIns="90000" bIns="45000"/>
          <a:lstStyle/>
          <a:p>
            <a:r>
              <a:rPr lang="en-AU" sz="2400" b="1" strike="noStrike" spc="-1">
                <a:solidFill>
                  <a:srgbClr val="000000"/>
                </a:solidFill>
                <a:uFill>
                  <a:solidFill>
                    <a:srgbClr val="FFFFFF"/>
                  </a:solidFill>
                </a:uFill>
                <a:latin typeface="Arial"/>
              </a:rPr>
              <a:t>If the set of equations does not create a cycle then the Causal Markov property holds and the SEM is a causal bayesian network</a:t>
            </a:r>
            <a:endParaRPr lang="en-AU" sz="1800" b="0" strike="noStrike" spc="-1">
              <a:solidFill>
                <a:srgbClr val="000000"/>
              </a:solidFill>
              <a:uFill>
                <a:solidFill>
                  <a:srgbClr val="FFFFFF"/>
                </a:solidFill>
              </a:uFill>
              <a:latin typeface="Arial"/>
            </a:endParaRPr>
          </a:p>
        </p:txBody>
      </p:sp>
      <p:pic>
        <p:nvPicPr>
          <p:cNvPr id="505" name="Picture 504"/>
          <p:cNvPicPr/>
          <p:nvPr/>
        </p:nvPicPr>
        <p:blipFill>
          <a:blip r:embed="rId3"/>
          <a:stretch/>
        </p:blipFill>
        <p:spPr>
          <a:xfrm>
            <a:off x="7992000" y="3181680"/>
            <a:ext cx="1800000" cy="2218320"/>
          </a:xfrm>
          <a:prstGeom prst="rect">
            <a:avLst/>
          </a:prstGeom>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TextShape 1"/>
          <p:cNvSpPr txBox="1"/>
          <p:nvPr/>
        </p:nvSpPr>
        <p:spPr>
          <a:xfrm>
            <a:off x="504000" y="301320"/>
            <a:ext cx="9071640" cy="1262160"/>
          </a:xfrm>
          <a:prstGeom prst="rect">
            <a:avLst/>
          </a:prstGeom>
          <a:noFill/>
          <a:ln>
            <a:noFill/>
          </a:ln>
        </p:spPr>
        <p:txBody>
          <a:bodyPr lIns="0" tIns="0" rIns="0" bIns="0" anchor="ctr"/>
          <a:lstStyle/>
          <a:p>
            <a:pPr algn="ctr"/>
            <a:r>
              <a:rPr lang="en-AU" sz="4400" b="0" strike="noStrike" spc="-1">
                <a:solidFill>
                  <a:srgbClr val="000000"/>
                </a:solidFill>
                <a:uFill>
                  <a:solidFill>
                    <a:srgbClr val="FFFFFF"/>
                  </a:solidFill>
                </a:uFill>
                <a:latin typeface="Arial"/>
              </a:rPr>
              <a:t>Counterfactuals</a:t>
            </a:r>
          </a:p>
        </p:txBody>
      </p:sp>
      <p:sp>
        <p:nvSpPr>
          <p:cNvPr id="507" name="TextShape 2"/>
          <p:cNvSpPr txBox="1"/>
          <p:nvPr/>
        </p:nvSpPr>
        <p:spPr>
          <a:xfrm>
            <a:off x="504000" y="1769040"/>
            <a:ext cx="9071640" cy="5718960"/>
          </a:xfrm>
          <a:prstGeom prst="rect">
            <a:avLst/>
          </a:prstGeom>
          <a:noFill/>
          <a:ln>
            <a:noFill/>
          </a:ln>
        </p:spPr>
        <p:txBody>
          <a:bodyPr lIns="0" tIns="0" rIns="0" bIns="0"/>
          <a:lstStyle/>
          <a:p>
            <a:pPr marL="432000" indent="-324000">
              <a:buClr>
                <a:srgbClr val="000000"/>
              </a:buClr>
              <a:buSzPct val="45000"/>
              <a:buFont typeface="Wingdings" charset="2"/>
              <a:buChar char=""/>
            </a:pPr>
            <a:r>
              <a:rPr lang="en-AU" sz="2560" b="0" strike="noStrike" spc="-1">
                <a:solidFill>
                  <a:srgbClr val="000000"/>
                </a:solidFill>
                <a:uFill>
                  <a:solidFill>
                    <a:srgbClr val="FFFFFF"/>
                  </a:solidFill>
                </a:uFill>
                <a:latin typeface="Arial"/>
              </a:rPr>
              <a:t>Statements about what would have happened in some alternate reality where some specified thing were different.</a:t>
            </a:r>
            <a:endParaRPr lang="en-AU" sz="3200" b="0" strike="noStrike" spc="-1">
              <a:solidFill>
                <a:srgbClr val="000000"/>
              </a:solidFill>
              <a:uFill>
                <a:solidFill>
                  <a:srgbClr val="FFFFFF"/>
                </a:solidFill>
              </a:uFill>
              <a:latin typeface="Arial"/>
            </a:endParaRPr>
          </a:p>
          <a:p>
            <a:pPr marL="432000" indent="-324000">
              <a:buClr>
                <a:srgbClr val="000000"/>
              </a:buClr>
              <a:buSzPct val="45000"/>
              <a:buFont typeface="Wingdings" charset="2"/>
              <a:buChar char=""/>
            </a:pPr>
            <a:r>
              <a:rPr lang="en-AU" sz="2560" b="0" strike="noStrike" spc="-1">
                <a:solidFill>
                  <a:srgbClr val="000000"/>
                </a:solidFill>
                <a:uFill>
                  <a:solidFill>
                    <a:srgbClr val="FFFFFF"/>
                  </a:solidFill>
                </a:uFill>
                <a:latin typeface="Arial"/>
              </a:rPr>
              <a:t>A medical trial:</a:t>
            </a:r>
            <a:endParaRPr lang="en-AU" sz="3200" b="0" strike="noStrike" spc="-1">
              <a:solidFill>
                <a:srgbClr val="000000"/>
              </a:solidFill>
              <a:uFill>
                <a:solidFill>
                  <a:srgbClr val="FFFFFF"/>
                </a:solidFill>
              </a:uFill>
              <a:latin typeface="Arial"/>
            </a:endParaRPr>
          </a:p>
          <a:p>
            <a:pPr marL="432000" indent="-324000">
              <a:buClr>
                <a:srgbClr val="000000"/>
              </a:buClr>
              <a:buSzPct val="45000"/>
              <a:buFont typeface="Wingdings" charset="2"/>
              <a:buChar char=""/>
            </a:pPr>
            <a:r>
              <a:rPr lang="en-AU" sz="2560" b="0" strike="noStrike" spc="-1">
                <a:solidFill>
                  <a:srgbClr val="000000"/>
                </a:solidFill>
                <a:uFill>
                  <a:solidFill>
                    <a:srgbClr val="FFFFFF"/>
                  </a:solidFill>
                </a:uFill>
                <a:latin typeface="Arial"/>
              </a:rPr>
              <a:t>for an individual, i, </a:t>
            </a:r>
            <a:endParaRPr lang="en-AU" sz="3200" b="0" strike="noStrike" spc="-1">
              <a:solidFill>
                <a:srgbClr val="000000"/>
              </a:solidFill>
              <a:uFill>
                <a:solidFill>
                  <a:srgbClr val="FFFFFF"/>
                </a:solidFill>
              </a:uFill>
              <a:latin typeface="Arial"/>
            </a:endParaRPr>
          </a:p>
          <a:p>
            <a:pPr marL="432000" indent="-324000">
              <a:buClr>
                <a:srgbClr val="000000"/>
              </a:buClr>
              <a:buSzPct val="45000"/>
              <a:buFont typeface="Wingdings" charset="2"/>
              <a:buChar char=""/>
            </a:pPr>
            <a:r>
              <a:rPr lang="en-AU" sz="2560" b="0" strike="noStrike" spc="-1">
                <a:solidFill>
                  <a:srgbClr val="000000"/>
                </a:solidFill>
                <a:uFill>
                  <a:solidFill>
                    <a:srgbClr val="FFFFFF"/>
                  </a:solidFill>
                </a:uFill>
                <a:latin typeface="Arial"/>
              </a:rPr>
              <a:t>we only get to measure one of these. </a:t>
            </a:r>
            <a:endParaRPr lang="en-AU" sz="3200" b="0" strike="noStrike" spc="-1">
              <a:solidFill>
                <a:srgbClr val="000000"/>
              </a:solidFill>
              <a:uFill>
                <a:solidFill>
                  <a:srgbClr val="FFFFFF"/>
                </a:solidFill>
              </a:uFill>
              <a:latin typeface="Arial"/>
            </a:endParaRPr>
          </a:p>
          <a:p>
            <a:pPr marL="432000" indent="-324000">
              <a:buClr>
                <a:srgbClr val="000000"/>
              </a:buClr>
              <a:buSzPct val="45000"/>
              <a:buFont typeface="Wingdings" charset="2"/>
              <a:buChar char=""/>
            </a:pPr>
            <a:r>
              <a:rPr lang="en-AU" sz="2560" b="0" strike="noStrike" spc="-1">
                <a:solidFill>
                  <a:srgbClr val="000000"/>
                </a:solidFill>
                <a:uFill>
                  <a:solidFill>
                    <a:srgbClr val="FFFFFF"/>
                  </a:solidFill>
                </a:uFill>
                <a:latin typeface="Arial"/>
              </a:rPr>
              <a:t>Let      be a random variable,           is the distribution of outcome,     that would occur if everyone was treated.</a:t>
            </a:r>
            <a:endParaRPr lang="en-AU" sz="3200" b="0" strike="noStrike" spc="-1">
              <a:solidFill>
                <a:srgbClr val="000000"/>
              </a:solidFill>
              <a:uFill>
                <a:solidFill>
                  <a:srgbClr val="FFFFFF"/>
                </a:solidFill>
              </a:uFill>
              <a:latin typeface="Arial"/>
            </a:endParaRPr>
          </a:p>
          <a:p>
            <a:pPr marL="432000" indent="-324000">
              <a:buClr>
                <a:srgbClr val="000000"/>
              </a:buClr>
              <a:buSzPct val="45000"/>
              <a:buFont typeface="Wingdings" charset="2"/>
              <a:buChar char=""/>
            </a:pPr>
            <a:r>
              <a:rPr lang="en-AU" sz="2560" b="0" strike="noStrike" spc="-1">
                <a:solidFill>
                  <a:srgbClr val="000000"/>
                </a:solidFill>
                <a:uFill>
                  <a:solidFill>
                    <a:srgbClr val="FFFFFF"/>
                  </a:solidFill>
                </a:uFill>
                <a:latin typeface="Arial"/>
              </a:rPr>
              <a:t>The causal effect is defined as</a:t>
            </a:r>
            <a:endParaRPr lang="en-AU" sz="3200" b="0" strike="noStrike" spc="-1">
              <a:solidFill>
                <a:srgbClr val="000000"/>
              </a:solidFill>
              <a:uFill>
                <a:solidFill>
                  <a:srgbClr val="FFFFFF"/>
                </a:solidFill>
              </a:uFill>
              <a:latin typeface="Arial"/>
            </a:endParaRPr>
          </a:p>
          <a:p>
            <a:pPr marL="432000" indent="-324000">
              <a:buClr>
                <a:srgbClr val="000000"/>
              </a:buClr>
              <a:buSzPct val="45000"/>
              <a:buFont typeface="Wingdings" charset="2"/>
              <a:buChar char=""/>
            </a:pPr>
            <a:r>
              <a:rPr lang="en-AU" sz="2560" b="0" strike="noStrike" spc="-1">
                <a:solidFill>
                  <a:srgbClr val="000000"/>
                </a:solidFill>
                <a:uFill>
                  <a:solidFill>
                    <a:srgbClr val="FFFFFF"/>
                  </a:solidFill>
                </a:uFill>
                <a:latin typeface="Arial"/>
              </a:rPr>
              <a:t>We can measure</a:t>
            </a:r>
            <a:endParaRPr lang="en-AU" sz="3200" b="0" strike="noStrike" spc="-1">
              <a:solidFill>
                <a:srgbClr val="000000"/>
              </a:solidFill>
              <a:uFill>
                <a:solidFill>
                  <a:srgbClr val="FFFFFF"/>
                </a:solidFill>
              </a:uFill>
              <a:latin typeface="Arial"/>
            </a:endParaRPr>
          </a:p>
          <a:p>
            <a:pPr marL="432000" indent="-324000">
              <a:buClr>
                <a:srgbClr val="000000"/>
              </a:buClr>
              <a:buSzPct val="45000"/>
              <a:buFont typeface="Wingdings" charset="2"/>
              <a:buChar char=""/>
            </a:pPr>
            <a:r>
              <a:rPr lang="en-AU" sz="3200" b="0" strike="noStrike" spc="-1">
                <a:solidFill>
                  <a:srgbClr val="000000"/>
                </a:solidFill>
                <a:uFill>
                  <a:solidFill>
                    <a:srgbClr val="FFFFFF"/>
                  </a:solidFill>
                </a:uFill>
                <a:latin typeface="Arial"/>
              </a:rPr>
              <a:t> </a:t>
            </a:r>
          </a:p>
          <a:p>
            <a:pPr marL="432000" indent="-324000">
              <a:buClr>
                <a:srgbClr val="000000"/>
              </a:buClr>
              <a:buSzPct val="45000"/>
              <a:buFont typeface="Wingdings" charset="2"/>
              <a:buChar char=""/>
            </a:pPr>
            <a:endParaRPr lang="en-AU" sz="3200" b="0" strike="noStrike" spc="-1">
              <a:solidFill>
                <a:srgbClr val="000000"/>
              </a:solidFill>
              <a:uFill>
                <a:solidFill>
                  <a:srgbClr val="FFFFFF"/>
                </a:solidFill>
              </a:uFill>
              <a:latin typeface="Arial"/>
            </a:endParaRPr>
          </a:p>
        </p:txBody>
      </p:sp>
      <mc:AlternateContent xmlns:mc="http://schemas.openxmlformats.org/markup-compatibility/2006" xmlns:a14="http://schemas.microsoft.com/office/drawing/2010/main">
        <mc:Choice Requires="a14">
          <p:sp>
            <p:nvSpPr>
              <p:cNvPr id="508" name="Formula 3"/>
              <p:cNvSpPr txBox="1"/>
              <p:nvPr/>
            </p:nvSpPr>
            <p:spPr>
              <a:xfrm>
                <a:off x="4685760" y="3414600"/>
                <a:ext cx="72000" cy="170640"/>
              </a:xfrm>
              <a:prstGeom prst="rect">
                <a:avLst/>
              </a:prstGeom>
            </p:spPr>
            <p:txBody>
              <a:bodyPr/>
              <a:lstStyle/>
              <a:p>
                <a:endParaRPr/>
              </a:p>
            </p:txBody>
          </p:sp>
        </mc:Choice>
        <mc:Fallback xmlns:p15="http://schemas.microsoft.com/office/powerpoint/2012/main" xmlns:p14="http://schemas.microsoft.com/office/powerpoint/2010/main" xmlns=""/>
      </mc:AlternateContent>
      <mc:AlternateContent xmlns:mc="http://schemas.openxmlformats.org/markup-compatibility/2006" xmlns:a14="http://schemas.microsoft.com/office/drawing/2010/main">
        <mc:Choice Requires="a14">
          <p:sp>
            <p:nvSpPr>
              <p:cNvPr id="509" name="Formula 4"/>
              <p:cNvSpPr txBox="1"/>
              <p:nvPr/>
            </p:nvSpPr>
            <p:spPr>
              <a:xfrm>
                <a:off x="3916800" y="2808000"/>
                <a:ext cx="3427200" cy="510120"/>
              </a:xfrm>
              <a:prstGeom prst="rect">
                <a:avLst/>
              </a:prstGeom>
            </p:spPr>
            <p:txBody>
              <a:bodyPr/>
              <a:lstStyle/>
              <a:p>
                <a14:m>
                  <m:oMathPara xmlns:m="http://schemas.openxmlformats.org/officeDocument/2006/math">
                    <m:oMathParaPr>
                      <m:jc m:val="centerGroup"/>
                    </m:oMathParaPr>
                    <m:oMath xmlns:m="http://schemas.openxmlformats.org/officeDocument/2006/math">
                      <m:sSubSup>
                        <m:sSubSupPr>
                          <m:ctrlPr>
                            <a:rPr>
                              <a:latin typeface="Cambria Math" charset="0"/>
                            </a:rPr>
                          </m:ctrlPr>
                        </m:sSubSupPr>
                        <m:e>
                          <m:r>
                            <a:rPr>
                              <a:latin typeface="Cambria Math" charset="0"/>
                            </a:rPr>
                            <m:t>𝑦</m:t>
                          </m:r>
                        </m:e>
                        <m:sub>
                          <m:r>
                            <a:rPr>
                              <a:latin typeface="Cambria Math" charset="0"/>
                            </a:rPr>
                            <m:t>𝑖</m:t>
                          </m:r>
                        </m:sub>
                        <m:sup>
                          <m:r>
                            <a:rPr>
                              <a:latin typeface="Cambria Math" charset="0"/>
                            </a:rPr>
                            <m:t>1</m:t>
                          </m:r>
                        </m:sup>
                      </m:sSubSup>
                      <m:r>
                        <a:rPr>
                          <a:latin typeface="Cambria Math" charset="0"/>
                        </a:rPr>
                        <m:t>=</m:t>
                      </m:r>
                      <m:r>
                        <a:rPr>
                          <a:latin typeface="Cambria Math" charset="0"/>
                        </a:rPr>
                        <m:t>𝑜𝑢𝑡𝑐𝑜𝑚𝑒𝑖𝑓𝑡𝑟𝑒𝑎𝑡𝑒𝑑</m:t>
                      </m:r>
                    </m:oMath>
                  </m:oMathPara>
                </a14:m>
                <a:endParaRPr/>
              </a:p>
            </p:txBody>
          </p:sp>
        </mc:Choice>
        <mc:Fallback xmlns:p15="http://schemas.microsoft.com/office/powerpoint/2012/main" xmlns:p14="http://schemas.microsoft.com/office/powerpoint/2010/main" xmlns=""/>
      </mc:AlternateContent>
      <mc:AlternateContent xmlns:mc="http://schemas.openxmlformats.org/markup-compatibility/2006" xmlns:a14="http://schemas.microsoft.com/office/drawing/2010/main">
        <mc:Choice Requires="a14">
          <p:sp>
            <p:nvSpPr>
              <p:cNvPr id="510" name="Formula 5"/>
              <p:cNvSpPr txBox="1"/>
              <p:nvPr/>
            </p:nvSpPr>
            <p:spPr>
              <a:xfrm>
                <a:off x="3882960" y="3305880"/>
                <a:ext cx="3965040" cy="510120"/>
              </a:xfrm>
              <a:prstGeom prst="rect">
                <a:avLst/>
              </a:prstGeom>
            </p:spPr>
            <p:txBody>
              <a:bodyPr/>
              <a:lstStyle/>
              <a:p>
                <a14:m>
                  <m:oMathPara xmlns:m="http://schemas.openxmlformats.org/officeDocument/2006/math">
                    <m:oMathParaPr>
                      <m:jc m:val="centerGroup"/>
                    </m:oMathParaPr>
                    <m:oMath xmlns:m="http://schemas.openxmlformats.org/officeDocument/2006/math">
                      <m:sSubSup>
                        <m:sSubSupPr>
                          <m:ctrlPr>
                            <a:rPr>
                              <a:latin typeface="Cambria Math" charset="0"/>
                            </a:rPr>
                          </m:ctrlPr>
                        </m:sSubSupPr>
                        <m:e>
                          <m:r>
                            <a:rPr>
                              <a:latin typeface="Cambria Math" charset="0"/>
                            </a:rPr>
                            <m:t>𝑦</m:t>
                          </m:r>
                        </m:e>
                        <m:sub>
                          <m:r>
                            <a:rPr>
                              <a:latin typeface="Cambria Math" charset="0"/>
                            </a:rPr>
                            <m:t>𝑖</m:t>
                          </m:r>
                        </m:sub>
                        <m:sup>
                          <m:r>
                            <a:rPr>
                              <a:latin typeface="Cambria Math" charset="0"/>
                            </a:rPr>
                            <m:t>0</m:t>
                          </m:r>
                        </m:sup>
                      </m:sSubSup>
                      <m:r>
                        <a:rPr>
                          <a:latin typeface="Cambria Math" charset="0"/>
                        </a:rPr>
                        <m:t>=</m:t>
                      </m:r>
                      <m:r>
                        <a:rPr>
                          <a:latin typeface="Cambria Math" charset="0"/>
                        </a:rPr>
                        <m:t>𝑜𝑢𝑡𝑐𝑜𝑚𝑒𝑖𝑓𝑛𝑜𝑡𝑡𝑟𝑒𝑎𝑡𝑒𝑑</m:t>
                      </m:r>
                    </m:oMath>
                  </m:oMathPara>
                </a14:m>
                <a:endParaRPr/>
              </a:p>
            </p:txBody>
          </p:sp>
        </mc:Choice>
        <mc:Fallback xmlns:p15="http://schemas.microsoft.com/office/powerpoint/2012/main" xmlns:p14="http://schemas.microsoft.com/office/powerpoint/2010/main" xmlns=""/>
      </mc:AlternateContent>
      <mc:AlternateContent xmlns:mc="http://schemas.openxmlformats.org/markup-compatibility/2006" xmlns:a14="http://schemas.microsoft.com/office/drawing/2010/main">
        <mc:Choice Requires="a14">
          <p:sp>
            <p:nvSpPr>
              <p:cNvPr id="511" name="Formula 6"/>
              <p:cNvSpPr txBox="1"/>
              <p:nvPr/>
            </p:nvSpPr>
            <p:spPr>
              <a:xfrm>
                <a:off x="1341000" y="4248000"/>
                <a:ext cx="531000" cy="454680"/>
              </a:xfrm>
              <a:prstGeom prst="rect">
                <a:avLst/>
              </a:prstGeom>
            </p:spPr>
            <p:txBody>
              <a:bodyPr/>
              <a:lstStyle/>
              <a:p>
                <a14:m>
                  <m:oMathPara xmlns:m="http://schemas.openxmlformats.org/officeDocument/2006/math">
                    <m:oMathParaPr>
                      <m:jc m:val="centerGroup"/>
                    </m:oMathParaPr>
                    <m:oMath xmlns:m="http://schemas.openxmlformats.org/officeDocument/2006/math">
                      <m:sSup>
                        <m:sSupPr>
                          <m:ctrlPr>
                            <a:rPr>
                              <a:latin typeface="Cambria Math" charset="0"/>
                            </a:rPr>
                          </m:ctrlPr>
                        </m:sSupPr>
                        <m:e>
                          <m:r>
                            <a:rPr>
                              <a:latin typeface="Cambria Math" charset="0"/>
                            </a:rPr>
                            <m:t>𝑌</m:t>
                          </m:r>
                        </m:e>
                        <m:sup>
                          <m:r>
                            <a:rPr>
                              <a:latin typeface="Cambria Math" charset="0"/>
                            </a:rPr>
                            <m:t>1</m:t>
                          </m:r>
                        </m:sup>
                      </m:sSup>
                    </m:oMath>
                  </m:oMathPara>
                </a14:m>
                <a:endParaRPr/>
              </a:p>
            </p:txBody>
          </p:sp>
        </mc:Choice>
        <mc:Fallback xmlns:p15="http://schemas.microsoft.com/office/powerpoint/2012/main" xmlns:p14="http://schemas.microsoft.com/office/powerpoint/2010/main" xmlns=""/>
      </mc:AlternateContent>
      <p:pic>
        <p:nvPicPr>
          <p:cNvPr id="512" name="Picture 511"/>
          <p:cNvPicPr/>
          <p:nvPr/>
        </p:nvPicPr>
        <p:blipFill>
          <a:blip r:embed="rId2"/>
          <a:stretch/>
        </p:blipFill>
        <p:spPr>
          <a:xfrm>
            <a:off x="7632000" y="144000"/>
            <a:ext cx="1440000" cy="1584720"/>
          </a:xfrm>
          <a:prstGeom prst="rect">
            <a:avLst/>
          </a:prstGeom>
          <a:ln>
            <a:noFill/>
          </a:ln>
        </p:spPr>
      </p:pic>
      <mc:AlternateContent xmlns:mc="http://schemas.openxmlformats.org/markup-compatibility/2006" xmlns:a14="http://schemas.microsoft.com/office/drawing/2010/main">
        <mc:Choice Requires="a14">
          <p:sp>
            <p:nvSpPr>
              <p:cNvPr id="513" name="Formula 7"/>
              <p:cNvSpPr txBox="1"/>
              <p:nvPr/>
            </p:nvSpPr>
            <p:spPr>
              <a:xfrm>
                <a:off x="4964400" y="4176000"/>
                <a:ext cx="1083600" cy="47736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charset="0"/>
                        </a:rPr>
                        <m:t>𝑃</m:t>
                      </m:r>
                      <m:d>
                        <m:dPr>
                          <m:ctrlPr>
                            <a:rPr i="1">
                              <a:latin typeface="Cambria Math" charset="0"/>
                            </a:rPr>
                          </m:ctrlPr>
                        </m:dPr>
                        <m:e>
                          <m:sSup>
                            <m:sSupPr>
                              <m:ctrlPr>
                                <a:rPr i="1">
                                  <a:latin typeface="Cambria Math" charset="0"/>
                                </a:rPr>
                              </m:ctrlPr>
                            </m:sSupPr>
                            <m:e>
                              <m:r>
                                <a:rPr>
                                  <a:latin typeface="Cambria Math" charset="0"/>
                                </a:rPr>
                                <m:t>𝑌</m:t>
                              </m:r>
                            </m:e>
                            <m:sup>
                              <m:r>
                                <a:rPr>
                                  <a:latin typeface="Cambria Math" charset="0"/>
                                </a:rPr>
                                <m:t>1</m:t>
                              </m:r>
                            </m:sup>
                          </m:sSup>
                        </m:e>
                      </m:d>
                    </m:oMath>
                  </m:oMathPara>
                </a14:m>
                <a:endParaRPr/>
              </a:p>
            </p:txBody>
          </p:sp>
        </mc:Choice>
        <mc:Fallback xmlns:p15="http://schemas.microsoft.com/office/powerpoint/2012/main" xmlns:p14="http://schemas.microsoft.com/office/powerpoint/2010/main" xmlns=""/>
      </mc:AlternateContent>
      <mc:AlternateContent xmlns:mc="http://schemas.openxmlformats.org/markup-compatibility/2006" xmlns:a14="http://schemas.microsoft.com/office/drawing/2010/main">
        <mc:Choice Requires="a14">
          <p:sp>
            <p:nvSpPr>
              <p:cNvPr id="514" name="Formula 8"/>
              <p:cNvSpPr txBox="1"/>
              <p:nvPr/>
            </p:nvSpPr>
            <p:spPr>
              <a:xfrm>
                <a:off x="2241000" y="4680000"/>
                <a:ext cx="423000" cy="40320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charset="0"/>
                        </a:rPr>
                        <m:t>𝑌</m:t>
                      </m:r>
                    </m:oMath>
                  </m:oMathPara>
                </a14:m>
                <a:endParaRPr/>
              </a:p>
            </p:txBody>
          </p:sp>
        </mc:Choice>
        <mc:Fallback xmlns:p15="http://schemas.microsoft.com/office/powerpoint/2012/main" xmlns:p14="http://schemas.microsoft.com/office/powerpoint/2010/main" xmlns=""/>
      </mc:AlternateContent>
      <mc:AlternateContent xmlns:mc="http://schemas.openxmlformats.org/markup-compatibility/2006" xmlns:a14="http://schemas.microsoft.com/office/drawing/2010/main">
        <mc:Choice Requires="a14">
          <p:sp>
            <p:nvSpPr>
              <p:cNvPr id="515" name="Formula 9"/>
              <p:cNvSpPr txBox="1"/>
              <p:nvPr/>
            </p:nvSpPr>
            <p:spPr>
              <a:xfrm>
                <a:off x="5400000" y="5138640"/>
                <a:ext cx="2833200" cy="47736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charset="0"/>
                        </a:rPr>
                        <m:t>𝐸</m:t>
                      </m:r>
                      <m:d>
                        <m:dPr>
                          <m:begChr m:val="["/>
                          <m:endChr m:val="]"/>
                          <m:ctrlPr>
                            <a:rPr i="1">
                              <a:latin typeface="Cambria Math" charset="0"/>
                            </a:rPr>
                          </m:ctrlPr>
                        </m:dPr>
                        <m:e>
                          <m:r>
                            <a:rPr>
                              <a:latin typeface="Cambria Math" charset="0"/>
                            </a:rPr>
                            <m:t>𝑃</m:t>
                          </m:r>
                          <m:d>
                            <m:dPr>
                              <m:ctrlPr>
                                <a:rPr i="1">
                                  <a:latin typeface="Cambria Math" charset="0"/>
                                </a:rPr>
                              </m:ctrlPr>
                            </m:dPr>
                            <m:e>
                              <m:sSup>
                                <m:sSupPr>
                                  <m:ctrlPr>
                                    <a:rPr i="1">
                                      <a:latin typeface="Cambria Math" charset="0"/>
                                    </a:rPr>
                                  </m:ctrlPr>
                                </m:sSupPr>
                                <m:e>
                                  <m:r>
                                    <a:rPr>
                                      <a:latin typeface="Cambria Math" charset="0"/>
                                    </a:rPr>
                                    <m:t>𝑌</m:t>
                                  </m:r>
                                </m:e>
                                <m:sup>
                                  <m:r>
                                    <a:rPr>
                                      <a:latin typeface="Cambria Math" charset="0"/>
                                    </a:rPr>
                                    <m:t>1</m:t>
                                  </m:r>
                                </m:sup>
                              </m:sSup>
                            </m:e>
                          </m:d>
                          <m:r>
                            <a:rPr>
                              <a:latin typeface="Cambria Math" charset="0"/>
                            </a:rPr>
                            <m:t>−</m:t>
                          </m:r>
                          <m:r>
                            <a:rPr>
                              <a:latin typeface="Cambria Math" charset="0"/>
                            </a:rPr>
                            <m:t>𝑃</m:t>
                          </m:r>
                          <m:d>
                            <m:dPr>
                              <m:ctrlPr>
                                <a:rPr i="1">
                                  <a:latin typeface="Cambria Math" charset="0"/>
                                </a:rPr>
                              </m:ctrlPr>
                            </m:dPr>
                            <m:e>
                              <m:sSup>
                                <m:sSupPr>
                                  <m:ctrlPr>
                                    <a:rPr i="1">
                                      <a:latin typeface="Cambria Math" charset="0"/>
                                    </a:rPr>
                                  </m:ctrlPr>
                                </m:sSupPr>
                                <m:e>
                                  <m:r>
                                    <a:rPr>
                                      <a:latin typeface="Cambria Math" charset="0"/>
                                    </a:rPr>
                                    <m:t>𝑌</m:t>
                                  </m:r>
                                </m:e>
                                <m:sup>
                                  <m:r>
                                    <a:rPr>
                                      <a:latin typeface="Cambria Math" charset="0"/>
                                    </a:rPr>
                                    <m:t>0</m:t>
                                  </m:r>
                                </m:sup>
                              </m:sSup>
                            </m:e>
                          </m:d>
                        </m:e>
                      </m:d>
                    </m:oMath>
                  </m:oMathPara>
                </a14:m>
                <a:endParaRPr/>
              </a:p>
            </p:txBody>
          </p:sp>
        </mc:Choice>
        <mc:Fallback xmlns:p15="http://schemas.microsoft.com/office/powerpoint/2012/main" xmlns:p14="http://schemas.microsoft.com/office/powerpoint/2010/main" xmlns=""/>
      </mc:AlternateContent>
      <mc:AlternateContent xmlns:mc="http://schemas.openxmlformats.org/markup-compatibility/2006" xmlns:a14="http://schemas.microsoft.com/office/drawing/2010/main">
        <mc:Choice Requires="a14">
          <p:sp>
            <p:nvSpPr>
              <p:cNvPr id="516" name="Formula 10"/>
              <p:cNvSpPr txBox="1"/>
              <p:nvPr/>
            </p:nvSpPr>
            <p:spPr>
              <a:xfrm>
                <a:off x="3672000" y="5688000"/>
                <a:ext cx="3528000" cy="42696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charset="0"/>
                        </a:rPr>
                        <m:t>𝑃</m:t>
                      </m:r>
                      <m:d>
                        <m:dPr>
                          <m:ctrlPr>
                            <a:rPr i="1">
                              <a:latin typeface="Cambria Math" charset="0"/>
                            </a:rPr>
                          </m:ctrlPr>
                        </m:dPr>
                        <m:e>
                          <m:r>
                            <a:rPr>
                              <a:latin typeface="Cambria Math" charset="0"/>
                            </a:rPr>
                            <m:t>𝑌</m:t>
                          </m:r>
                          <m:r>
                            <a:rPr>
                              <a:latin typeface="Cambria Math" charset="0"/>
                            </a:rPr>
                            <m:t>|</m:t>
                          </m:r>
                          <m:r>
                            <a:rPr>
                              <a:latin typeface="Cambria Math" charset="0"/>
                            </a:rPr>
                            <m:t>𝑋</m:t>
                          </m:r>
                          <m:r>
                            <a:rPr>
                              <a:latin typeface="Cambria Math" charset="0"/>
                            </a:rPr>
                            <m:t>=0</m:t>
                          </m:r>
                        </m:e>
                      </m:d>
                      <m:r>
                        <a:rPr>
                          <a:latin typeface="Cambria Math" charset="0"/>
                        </a:rPr>
                        <m:t>=</m:t>
                      </m:r>
                      <m:r>
                        <a:rPr>
                          <a:latin typeface="Cambria Math" charset="0"/>
                        </a:rPr>
                        <m:t>𝑃</m:t>
                      </m:r>
                      <m:d>
                        <m:dPr>
                          <m:ctrlPr>
                            <a:rPr i="1">
                              <a:latin typeface="Cambria Math" charset="0"/>
                            </a:rPr>
                          </m:ctrlPr>
                        </m:dPr>
                        <m:e>
                          <m:sSup>
                            <m:sSupPr>
                              <m:ctrlPr>
                                <a:rPr i="1">
                                  <a:latin typeface="Cambria Math" charset="0"/>
                                </a:rPr>
                              </m:ctrlPr>
                            </m:sSupPr>
                            <m:e>
                              <m:r>
                                <a:rPr>
                                  <a:latin typeface="Cambria Math" charset="0"/>
                                </a:rPr>
                                <m:t>𝑌</m:t>
                              </m:r>
                            </m:e>
                            <m:sup>
                              <m:r>
                                <a:rPr>
                                  <a:latin typeface="Cambria Math" charset="0"/>
                                </a:rPr>
                                <m:t>0</m:t>
                              </m:r>
                            </m:sup>
                          </m:sSup>
                          <m:r>
                            <a:rPr>
                              <a:latin typeface="Cambria Math" charset="0"/>
                            </a:rPr>
                            <m:t>|</m:t>
                          </m:r>
                          <m:r>
                            <a:rPr>
                              <a:latin typeface="Cambria Math" charset="0"/>
                            </a:rPr>
                            <m:t>𝑋</m:t>
                          </m:r>
                          <m:r>
                            <a:rPr>
                              <a:latin typeface="Cambria Math" charset="0"/>
                            </a:rPr>
                            <m:t>=0</m:t>
                          </m:r>
                        </m:e>
                      </m:d>
                    </m:oMath>
                  </m:oMathPara>
                </a14:m>
                <a:endParaRPr/>
              </a:p>
            </p:txBody>
          </p:sp>
        </mc:Choice>
        <mc:Fallback xmlns:p15="http://schemas.microsoft.com/office/powerpoint/2012/main" xmlns:p14="http://schemas.microsoft.com/office/powerpoint/2010/main" xmlns=""/>
      </mc:AlternateContent>
      <mc:AlternateContent xmlns:mc="http://schemas.openxmlformats.org/markup-compatibility/2006" xmlns:a14="http://schemas.microsoft.com/office/drawing/2010/main">
        <mc:Choice Requires="a14">
          <p:sp>
            <p:nvSpPr>
              <p:cNvPr id="517" name="Formula 11"/>
              <p:cNvSpPr txBox="1"/>
              <p:nvPr/>
            </p:nvSpPr>
            <p:spPr>
              <a:xfrm>
                <a:off x="3672000" y="6114960"/>
                <a:ext cx="3498480" cy="42696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charset="0"/>
                        </a:rPr>
                        <m:t>𝑃</m:t>
                      </m:r>
                      <m:d>
                        <m:dPr>
                          <m:ctrlPr>
                            <a:rPr i="1">
                              <a:latin typeface="Cambria Math" charset="0"/>
                            </a:rPr>
                          </m:ctrlPr>
                        </m:dPr>
                        <m:e>
                          <m:r>
                            <a:rPr>
                              <a:latin typeface="Cambria Math" charset="0"/>
                            </a:rPr>
                            <m:t>𝑌</m:t>
                          </m:r>
                          <m:r>
                            <a:rPr>
                              <a:latin typeface="Cambria Math" charset="0"/>
                            </a:rPr>
                            <m:t>|</m:t>
                          </m:r>
                          <m:r>
                            <a:rPr>
                              <a:latin typeface="Cambria Math" charset="0"/>
                            </a:rPr>
                            <m:t>𝑋</m:t>
                          </m:r>
                          <m:r>
                            <a:rPr>
                              <a:latin typeface="Cambria Math" charset="0"/>
                            </a:rPr>
                            <m:t>=1</m:t>
                          </m:r>
                        </m:e>
                      </m:d>
                      <m:r>
                        <a:rPr>
                          <a:latin typeface="Cambria Math" charset="0"/>
                        </a:rPr>
                        <m:t>=</m:t>
                      </m:r>
                      <m:r>
                        <a:rPr>
                          <a:latin typeface="Cambria Math" charset="0"/>
                        </a:rPr>
                        <m:t>𝑃</m:t>
                      </m:r>
                      <m:d>
                        <m:dPr>
                          <m:ctrlPr>
                            <a:rPr i="1">
                              <a:latin typeface="Cambria Math" charset="0"/>
                            </a:rPr>
                          </m:ctrlPr>
                        </m:dPr>
                        <m:e>
                          <m:sSup>
                            <m:sSupPr>
                              <m:ctrlPr>
                                <a:rPr i="1">
                                  <a:latin typeface="Cambria Math" charset="0"/>
                                </a:rPr>
                              </m:ctrlPr>
                            </m:sSupPr>
                            <m:e>
                              <m:r>
                                <a:rPr>
                                  <a:latin typeface="Cambria Math" charset="0"/>
                                </a:rPr>
                                <m:t>𝑌</m:t>
                              </m:r>
                            </m:e>
                            <m:sup>
                              <m:r>
                                <a:rPr>
                                  <a:latin typeface="Cambria Math" charset="0"/>
                                </a:rPr>
                                <m:t>1</m:t>
                              </m:r>
                            </m:sup>
                          </m:sSup>
                          <m:r>
                            <a:rPr>
                              <a:latin typeface="Cambria Math" charset="0"/>
                            </a:rPr>
                            <m:t>|</m:t>
                          </m:r>
                          <m:r>
                            <a:rPr>
                              <a:latin typeface="Cambria Math" charset="0"/>
                            </a:rPr>
                            <m:t>𝑋</m:t>
                          </m:r>
                          <m:r>
                            <a:rPr>
                              <a:latin typeface="Cambria Math" charset="0"/>
                            </a:rPr>
                            <m:t>=1</m:t>
                          </m:r>
                        </m:e>
                      </m:d>
                    </m:oMath>
                  </m:oMathPara>
                </a14:m>
                <a:endParaRPr/>
              </a:p>
            </p:txBody>
          </p:sp>
        </mc:Choice>
        <mc:Fallback xmlns:p15="http://schemas.microsoft.com/office/powerpoint/2012/main" xmlns:p14="http://schemas.microsoft.com/office/powerpoint/2010/main" xmlns=""/>
      </mc:AlternateContent>
      <mc:AlternateContent xmlns:mc="http://schemas.openxmlformats.org/markup-compatibility/2006" xmlns:a14="http://schemas.microsoft.com/office/drawing/2010/main">
        <mc:Choice Requires="a14">
          <p:sp>
            <p:nvSpPr>
              <p:cNvPr id="518" name="Formula 12"/>
              <p:cNvSpPr txBox="1"/>
              <p:nvPr/>
            </p:nvSpPr>
            <p:spPr>
              <a:xfrm>
                <a:off x="3312000" y="5687640"/>
                <a:ext cx="648000" cy="86436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charset="0"/>
                        </a:rPr>
                        <m:t>{</m:t>
                      </m:r>
                    </m:oMath>
                  </m:oMathPara>
                </a14:m>
                <a:endParaRPr/>
              </a:p>
            </p:txBody>
          </p:sp>
        </mc:Choice>
        <mc:Fallback xmlns:p15="http://schemas.microsoft.com/office/powerpoint/2012/main" xmlns:p14="http://schemas.microsoft.com/office/powerpoint/2010/main" xmlns=""/>
      </mc:AlternateContent>
      <mc:AlternateContent xmlns:mc="http://schemas.openxmlformats.org/markup-compatibility/2006" xmlns:a14="http://schemas.microsoft.com/office/drawing/2010/main">
        <mc:Choice Requires="a14">
          <p:sp>
            <p:nvSpPr>
              <p:cNvPr id="519" name="Formula 13"/>
              <p:cNvSpPr txBox="1"/>
              <p:nvPr/>
            </p:nvSpPr>
            <p:spPr>
              <a:xfrm>
                <a:off x="3528000" y="2952000"/>
                <a:ext cx="648000" cy="86436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charset="0"/>
                        </a:rPr>
                        <m:t>{</m:t>
                      </m:r>
                    </m:oMath>
                  </m:oMathPara>
                </a14:m>
                <a:endParaRPr/>
              </a:p>
            </p:txBody>
          </p:sp>
        </mc:Choice>
        <mc:Fallback xmlns:p15="http://schemas.microsoft.com/office/powerpoint/2012/main" xmlns:p14="http://schemas.microsoft.com/office/powerpoint/2010/main" xmlns=""/>
      </mc:AlternateContent>
      <mc:AlternateContent xmlns:mc="http://schemas.openxmlformats.org/markup-compatibility/2006" xmlns:a14="http://schemas.microsoft.com/office/drawing/2010/main">
        <mc:Choice Requires="a14">
          <p:sp>
            <p:nvSpPr>
              <p:cNvPr id="520" name="Formula 14"/>
              <p:cNvSpPr txBox="1"/>
              <p:nvPr/>
            </p:nvSpPr>
            <p:spPr>
              <a:xfrm>
                <a:off x="432000" y="6480000"/>
                <a:ext cx="1563120" cy="42660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charset="0"/>
                        </a:rPr>
                        <m:t>𝐼𝑓</m:t>
                      </m:r>
                      <m:d>
                        <m:dPr>
                          <m:ctrlPr>
                            <a:rPr i="1">
                              <a:latin typeface="Cambria Math" charset="0"/>
                            </a:rPr>
                          </m:ctrlPr>
                        </m:dPr>
                        <m:e>
                          <m:r>
                            <a:rPr>
                              <a:latin typeface="Cambria Math" charset="0"/>
                            </a:rPr>
                            <m:t>𝑋</m:t>
                          </m:r>
                          <m:r>
                            <a:rPr>
                              <a:latin typeface="Cambria Math" charset="0"/>
                            </a:rPr>
                            <m:t>⊥</m:t>
                          </m:r>
                          <m:sSup>
                            <m:sSupPr>
                              <m:ctrlPr>
                                <a:rPr i="1">
                                  <a:latin typeface="Cambria Math" charset="0"/>
                                </a:rPr>
                              </m:ctrlPr>
                            </m:sSupPr>
                            <m:e>
                              <m:r>
                                <a:rPr>
                                  <a:latin typeface="Cambria Math" charset="0"/>
                                </a:rPr>
                                <m:t>𝑌</m:t>
                              </m:r>
                            </m:e>
                            <m:sup>
                              <m:r>
                                <a:rPr>
                                  <a:latin typeface="Cambria Math" charset="0"/>
                                </a:rPr>
                                <m:t>0</m:t>
                              </m:r>
                            </m:sup>
                          </m:sSup>
                        </m:e>
                      </m:d>
                    </m:oMath>
                  </m:oMathPara>
                </a14:m>
                <a:endParaRPr/>
              </a:p>
            </p:txBody>
          </p:sp>
        </mc:Choice>
        <mc:Fallback xmlns:p15="http://schemas.microsoft.com/office/powerpoint/2012/main" xmlns:p14="http://schemas.microsoft.com/office/powerpoint/2010/main" xmlns=""/>
      </mc:AlternateContent>
      <mc:AlternateContent xmlns:mc="http://schemas.openxmlformats.org/markup-compatibility/2006" xmlns:a14="http://schemas.microsoft.com/office/drawing/2010/main">
        <mc:Choice Requires="a14">
          <p:sp>
            <p:nvSpPr>
              <p:cNvPr id="521" name="Formula 15"/>
              <p:cNvSpPr txBox="1"/>
              <p:nvPr/>
            </p:nvSpPr>
            <p:spPr>
              <a:xfrm>
                <a:off x="2232000" y="6480000"/>
                <a:ext cx="1261440" cy="426600"/>
              </a:xfrm>
              <a:prstGeom prst="rect">
                <a:avLst/>
              </a:prstGeom>
            </p:spPr>
            <p:txBody>
              <a:bodyPr/>
              <a:lstStyle/>
              <a:p>
                <a14:m>
                  <m:oMathPara xmlns:m="http://schemas.openxmlformats.org/officeDocument/2006/math">
                    <m:oMathParaPr>
                      <m:jc m:val="centerGroup"/>
                    </m:oMathParaPr>
                    <m:oMath xmlns:m="http://schemas.openxmlformats.org/officeDocument/2006/math">
                      <m:d>
                        <m:dPr>
                          <m:ctrlPr>
                            <a:rPr>
                              <a:latin typeface="Cambria Math" charset="0"/>
                            </a:rPr>
                          </m:ctrlPr>
                        </m:dPr>
                        <m:e>
                          <m:r>
                            <a:rPr>
                              <a:latin typeface="Cambria Math" charset="0"/>
                            </a:rPr>
                            <m:t>𝑋</m:t>
                          </m:r>
                          <m:r>
                            <a:rPr>
                              <a:latin typeface="Cambria Math" charset="0"/>
                            </a:rPr>
                            <m:t>⊥</m:t>
                          </m:r>
                          <m:sSup>
                            <m:sSupPr>
                              <m:ctrlPr>
                                <a:rPr i="1">
                                  <a:latin typeface="Cambria Math" charset="0"/>
                                </a:rPr>
                              </m:ctrlPr>
                            </m:sSupPr>
                            <m:e>
                              <m:r>
                                <a:rPr>
                                  <a:latin typeface="Cambria Math" charset="0"/>
                                </a:rPr>
                                <m:t>𝑌</m:t>
                              </m:r>
                            </m:e>
                            <m:sup>
                              <m:r>
                                <a:rPr>
                                  <a:latin typeface="Cambria Math" charset="0"/>
                                </a:rPr>
                                <m:t>1</m:t>
                              </m:r>
                            </m:sup>
                          </m:sSup>
                        </m:e>
                      </m:d>
                    </m:oMath>
                  </m:oMathPara>
                </a14:m>
                <a:endParaRPr/>
              </a:p>
            </p:txBody>
          </p:sp>
        </mc:Choice>
        <mc:Fallback xmlns:p15="http://schemas.microsoft.com/office/powerpoint/2012/main" xmlns:p14="http://schemas.microsoft.com/office/powerpoint/2010/main" xmlns=""/>
      </mc:AlternateContent>
      <mc:AlternateContent xmlns:mc="http://schemas.openxmlformats.org/markup-compatibility/2006" xmlns:a14="http://schemas.microsoft.com/office/drawing/2010/main">
        <mc:Choice Requires="a14">
          <p:sp>
            <p:nvSpPr>
              <p:cNvPr id="522" name="Formula 16"/>
              <p:cNvSpPr txBox="1"/>
              <p:nvPr/>
            </p:nvSpPr>
            <p:spPr>
              <a:xfrm>
                <a:off x="1512000" y="6984000"/>
                <a:ext cx="7034760" cy="42660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charset="0"/>
                        </a:rPr>
                        <m:t>𝐸</m:t>
                      </m:r>
                      <m:d>
                        <m:dPr>
                          <m:begChr m:val="["/>
                          <m:endChr m:val="]"/>
                          <m:ctrlPr>
                            <a:rPr i="1">
                              <a:latin typeface="Cambria Math" charset="0"/>
                            </a:rPr>
                          </m:ctrlPr>
                        </m:dPr>
                        <m:e>
                          <m:r>
                            <a:rPr>
                              <a:latin typeface="Cambria Math" charset="0"/>
                            </a:rPr>
                            <m:t>𝑃</m:t>
                          </m:r>
                          <m:d>
                            <m:dPr>
                              <m:ctrlPr>
                                <a:rPr i="1">
                                  <a:latin typeface="Cambria Math" charset="0"/>
                                </a:rPr>
                              </m:ctrlPr>
                            </m:dPr>
                            <m:e>
                              <m:sSup>
                                <m:sSupPr>
                                  <m:ctrlPr>
                                    <a:rPr i="1">
                                      <a:latin typeface="Cambria Math" charset="0"/>
                                    </a:rPr>
                                  </m:ctrlPr>
                                </m:sSupPr>
                                <m:e>
                                  <m:r>
                                    <a:rPr>
                                      <a:latin typeface="Cambria Math" charset="0"/>
                                    </a:rPr>
                                    <m:t>𝑌</m:t>
                                  </m:r>
                                </m:e>
                                <m:sup>
                                  <m:r>
                                    <a:rPr>
                                      <a:latin typeface="Cambria Math" charset="0"/>
                                    </a:rPr>
                                    <m:t>1</m:t>
                                  </m:r>
                                </m:sup>
                              </m:sSup>
                            </m:e>
                          </m:d>
                          <m:r>
                            <a:rPr>
                              <a:latin typeface="Cambria Math" charset="0"/>
                            </a:rPr>
                            <m:t>−</m:t>
                          </m:r>
                          <m:r>
                            <a:rPr>
                              <a:latin typeface="Cambria Math" charset="0"/>
                            </a:rPr>
                            <m:t>𝑃</m:t>
                          </m:r>
                          <m:d>
                            <m:dPr>
                              <m:ctrlPr>
                                <a:rPr i="1">
                                  <a:latin typeface="Cambria Math" charset="0"/>
                                </a:rPr>
                              </m:ctrlPr>
                            </m:dPr>
                            <m:e>
                              <m:sSup>
                                <m:sSupPr>
                                  <m:ctrlPr>
                                    <a:rPr i="1">
                                      <a:latin typeface="Cambria Math" charset="0"/>
                                    </a:rPr>
                                  </m:ctrlPr>
                                </m:sSupPr>
                                <m:e>
                                  <m:r>
                                    <a:rPr>
                                      <a:latin typeface="Cambria Math" charset="0"/>
                                    </a:rPr>
                                    <m:t>𝑌</m:t>
                                  </m:r>
                                </m:e>
                                <m:sup>
                                  <m:r>
                                    <a:rPr>
                                      <a:latin typeface="Cambria Math" charset="0"/>
                                    </a:rPr>
                                    <m:t>0</m:t>
                                  </m:r>
                                </m:sup>
                              </m:sSup>
                            </m:e>
                          </m:d>
                        </m:e>
                      </m:d>
                      <m:r>
                        <a:rPr>
                          <a:latin typeface="Cambria Math" charset="0"/>
                        </a:rPr>
                        <m:t>=</m:t>
                      </m:r>
                      <m:r>
                        <a:rPr>
                          <a:latin typeface="Cambria Math" charset="0"/>
                        </a:rPr>
                        <m:t>𝐸</m:t>
                      </m:r>
                      <m:d>
                        <m:dPr>
                          <m:begChr m:val="["/>
                          <m:endChr m:val="]"/>
                          <m:ctrlPr>
                            <a:rPr i="1">
                              <a:latin typeface="Cambria Math" charset="0"/>
                            </a:rPr>
                          </m:ctrlPr>
                        </m:dPr>
                        <m:e>
                          <m:r>
                            <a:rPr>
                              <a:latin typeface="Cambria Math" charset="0"/>
                            </a:rPr>
                            <m:t>𝑃</m:t>
                          </m:r>
                          <m:d>
                            <m:dPr>
                              <m:ctrlPr>
                                <a:rPr i="1">
                                  <a:latin typeface="Cambria Math" charset="0"/>
                                </a:rPr>
                              </m:ctrlPr>
                            </m:dPr>
                            <m:e>
                              <m:r>
                                <a:rPr>
                                  <a:latin typeface="Cambria Math" charset="0"/>
                                </a:rPr>
                                <m:t>𝑌</m:t>
                              </m:r>
                              <m:r>
                                <a:rPr>
                                  <a:latin typeface="Cambria Math" charset="0"/>
                                </a:rPr>
                                <m:t>|</m:t>
                              </m:r>
                              <m:r>
                                <a:rPr>
                                  <a:latin typeface="Cambria Math" charset="0"/>
                                </a:rPr>
                                <m:t>𝑋</m:t>
                              </m:r>
                              <m:r>
                                <a:rPr>
                                  <a:latin typeface="Cambria Math" charset="0"/>
                                </a:rPr>
                                <m:t>=1</m:t>
                              </m:r>
                            </m:e>
                          </m:d>
                        </m:e>
                      </m:d>
                      <m:r>
                        <a:rPr>
                          <a:latin typeface="Cambria Math" charset="0"/>
                        </a:rPr>
                        <m:t>−</m:t>
                      </m:r>
                      <m:r>
                        <a:rPr>
                          <a:latin typeface="Cambria Math" charset="0"/>
                        </a:rPr>
                        <m:t>𝐸</m:t>
                      </m:r>
                      <m:d>
                        <m:dPr>
                          <m:begChr m:val="["/>
                          <m:endChr m:val="]"/>
                          <m:ctrlPr>
                            <a:rPr i="1">
                              <a:latin typeface="Cambria Math" charset="0"/>
                            </a:rPr>
                          </m:ctrlPr>
                        </m:dPr>
                        <m:e>
                          <m:r>
                            <a:rPr>
                              <a:latin typeface="Cambria Math" charset="0"/>
                            </a:rPr>
                            <m:t>𝑃</m:t>
                          </m:r>
                          <m:d>
                            <m:dPr>
                              <m:ctrlPr>
                                <a:rPr i="1">
                                  <a:latin typeface="Cambria Math" charset="0"/>
                                </a:rPr>
                              </m:ctrlPr>
                            </m:dPr>
                            <m:e>
                              <m:r>
                                <a:rPr>
                                  <a:latin typeface="Cambria Math" charset="0"/>
                                </a:rPr>
                                <m:t>𝑌</m:t>
                              </m:r>
                              <m:r>
                                <a:rPr>
                                  <a:latin typeface="Cambria Math" charset="0"/>
                                </a:rPr>
                                <m:t>|</m:t>
                              </m:r>
                              <m:r>
                                <a:rPr>
                                  <a:latin typeface="Cambria Math" charset="0"/>
                                </a:rPr>
                                <m:t>𝑋</m:t>
                              </m:r>
                              <m:r>
                                <a:rPr>
                                  <a:latin typeface="Cambria Math" charset="0"/>
                                </a:rPr>
                                <m:t>=0</m:t>
                              </m:r>
                            </m:e>
                          </m:d>
                        </m:e>
                      </m:d>
                    </m:oMath>
                  </m:oMathPara>
                </a14:m>
                <a:endParaRPr/>
              </a:p>
            </p:txBody>
          </p:sp>
        </mc:Choice>
        <mc:Fallback xmlns:p15="http://schemas.microsoft.com/office/powerpoint/2012/main" xmlns:p14="http://schemas.microsoft.com/office/powerpoint/2010/main" xmlns=""/>
      </mc:AlternateContent>
      <p:sp>
        <p:nvSpPr>
          <p:cNvPr id="523" name="TextShape 17"/>
          <p:cNvSpPr txBox="1"/>
          <p:nvPr/>
        </p:nvSpPr>
        <p:spPr>
          <a:xfrm>
            <a:off x="1955520" y="6542280"/>
            <a:ext cx="308880" cy="346320"/>
          </a:xfrm>
          <a:prstGeom prst="rect">
            <a:avLst/>
          </a:prstGeom>
          <a:noFill/>
          <a:ln>
            <a:noFill/>
          </a:ln>
        </p:spPr>
        <p:txBody>
          <a:bodyPr lIns="90000" tIns="45000" rIns="90000" bIns="45000"/>
          <a:lstStyle/>
          <a:p>
            <a:r>
              <a:rPr lang="en-AU" sz="1800" b="0" strike="noStrike" spc="-1">
                <a:solidFill>
                  <a:srgbClr val="000000"/>
                </a:solidFill>
                <a:uFill>
                  <a:solidFill>
                    <a:srgbClr val="FFFFFF"/>
                  </a:solidFill>
                </a:uFill>
                <a:latin typeface="Arial"/>
              </a:rPr>
              <a:t>&amp;</a:t>
            </a:r>
          </a:p>
        </p:txBody>
      </p:sp>
      <p:sp>
        <p:nvSpPr>
          <p:cNvPr id="524" name="TextShape 18"/>
          <p:cNvSpPr txBox="1"/>
          <p:nvPr/>
        </p:nvSpPr>
        <p:spPr>
          <a:xfrm>
            <a:off x="4104000" y="6624000"/>
            <a:ext cx="3600000" cy="346320"/>
          </a:xfrm>
          <a:prstGeom prst="rect">
            <a:avLst/>
          </a:prstGeom>
          <a:noFill/>
          <a:ln>
            <a:noFill/>
          </a:ln>
        </p:spPr>
        <p:txBody>
          <a:bodyPr lIns="90000" tIns="45000" rIns="90000" bIns="45000"/>
          <a:lstStyle/>
          <a:p>
            <a:r>
              <a:rPr lang="en-AU" sz="1800" b="0" strike="noStrike" spc="-1">
                <a:solidFill>
                  <a:srgbClr val="FF420E"/>
                </a:solidFill>
                <a:uFill>
                  <a:solidFill>
                    <a:srgbClr val="FFFFFF"/>
                  </a:solidFill>
                </a:uFill>
                <a:latin typeface="Arial"/>
              </a:rPr>
              <a:t>Ignoreability assumption</a:t>
            </a:r>
            <a:endParaRPr lang="en-AU" sz="1800" b="0" strike="noStrike" spc="-1">
              <a:solidFill>
                <a:srgbClr val="000000"/>
              </a:solidFill>
              <a:uFill>
                <a:solidFill>
                  <a:srgbClr val="FFFFFF"/>
                </a:solidFill>
              </a:uFill>
              <a:latin typeface="Arial"/>
            </a:endParaRPr>
          </a:p>
        </p:txBody>
      </p:sp>
      <p:sp>
        <p:nvSpPr>
          <p:cNvPr id="525" name="Line 19"/>
          <p:cNvSpPr/>
          <p:nvPr/>
        </p:nvSpPr>
        <p:spPr>
          <a:xfrm flipH="1" flipV="1">
            <a:off x="3493440" y="6696000"/>
            <a:ext cx="610560" cy="144000"/>
          </a:xfrm>
          <a:prstGeom prst="line">
            <a:avLst/>
          </a:prstGeom>
          <a:ln>
            <a:solidFill>
              <a:srgbClr val="DC2300"/>
            </a:solidFill>
            <a:tailEnd type="triangle" w="med" len="med"/>
          </a:ln>
        </p:spPr>
        <p:style>
          <a:lnRef idx="0">
            <a:scrgbClr r="0" g="0" b="0"/>
          </a:lnRef>
          <a:fillRef idx="0">
            <a:scrgbClr r="0" g="0" b="0"/>
          </a:fillRef>
          <a:effectRef idx="0">
            <a:scrgbClr r="0" g="0" b="0"/>
          </a:effectRef>
          <a:fontRef idx="minor"/>
        </p:style>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 name="TextShape 1"/>
          <p:cNvSpPr txBox="1"/>
          <p:nvPr/>
        </p:nvSpPr>
        <p:spPr>
          <a:xfrm>
            <a:off x="504000" y="105840"/>
            <a:ext cx="9071640" cy="1262160"/>
          </a:xfrm>
          <a:prstGeom prst="rect">
            <a:avLst/>
          </a:prstGeom>
          <a:noFill/>
          <a:ln>
            <a:noFill/>
          </a:ln>
        </p:spPr>
        <p:txBody>
          <a:bodyPr lIns="0" tIns="0" rIns="0" bIns="0" anchor="ctr"/>
          <a:lstStyle/>
          <a:p>
            <a:pPr algn="ctr"/>
            <a:r>
              <a:rPr lang="en-AU" sz="4400" b="0" strike="noStrike" spc="-1">
                <a:solidFill>
                  <a:srgbClr val="000000"/>
                </a:solidFill>
                <a:uFill>
                  <a:solidFill>
                    <a:srgbClr val="FFFFFF"/>
                  </a:solidFill>
                </a:uFill>
                <a:latin typeface="Arial"/>
              </a:rPr>
              <a:t>Counterfactuals</a:t>
            </a:r>
          </a:p>
        </p:txBody>
      </p:sp>
      <p:pic>
        <p:nvPicPr>
          <p:cNvPr id="527" name="Picture 526"/>
          <p:cNvPicPr/>
          <p:nvPr/>
        </p:nvPicPr>
        <p:blipFill>
          <a:blip r:embed="rId2"/>
          <a:stretch/>
        </p:blipFill>
        <p:spPr>
          <a:xfrm>
            <a:off x="648000" y="1800000"/>
            <a:ext cx="7238520" cy="1942920"/>
          </a:xfrm>
          <a:prstGeom prst="rect">
            <a:avLst/>
          </a:prstGeom>
          <a:ln>
            <a:noFill/>
          </a:ln>
        </p:spPr>
      </p:pic>
      <p:sp>
        <p:nvSpPr>
          <p:cNvPr id="528" name="TextShape 2"/>
          <p:cNvSpPr txBox="1"/>
          <p:nvPr/>
        </p:nvSpPr>
        <p:spPr>
          <a:xfrm>
            <a:off x="576000" y="1366560"/>
            <a:ext cx="9792000" cy="433440"/>
          </a:xfrm>
          <a:prstGeom prst="rect">
            <a:avLst/>
          </a:prstGeom>
          <a:noFill/>
          <a:ln>
            <a:noFill/>
          </a:ln>
        </p:spPr>
        <p:txBody>
          <a:bodyPr lIns="90000" tIns="45000" rIns="90000" bIns="45000"/>
          <a:lstStyle/>
          <a:p>
            <a:r>
              <a:rPr lang="en-AU" sz="2400" b="0" strike="noStrike" spc="-1">
                <a:solidFill>
                  <a:srgbClr val="000000"/>
                </a:solidFill>
                <a:uFill>
                  <a:solidFill>
                    <a:srgbClr val="FFFFFF"/>
                  </a:solidFill>
                </a:uFill>
                <a:latin typeface="Arial"/>
              </a:rPr>
              <a:t>Counterfactural queries form a larger set than interventional queries</a:t>
            </a:r>
            <a:endParaRPr lang="en-AU" sz="1800" b="0" strike="noStrike" spc="-1">
              <a:solidFill>
                <a:srgbClr val="000000"/>
              </a:solidFill>
              <a:uFill>
                <a:solidFill>
                  <a:srgbClr val="FFFFFF"/>
                </a:solidFill>
              </a:uFill>
              <a:latin typeface="Arial"/>
            </a:endParaRPr>
          </a:p>
        </p:txBody>
      </p:sp>
      <p:sp>
        <p:nvSpPr>
          <p:cNvPr id="529" name="TextShape 3"/>
          <p:cNvSpPr txBox="1"/>
          <p:nvPr/>
        </p:nvSpPr>
        <p:spPr>
          <a:xfrm>
            <a:off x="360000" y="3829680"/>
            <a:ext cx="9360000" cy="3082320"/>
          </a:xfrm>
          <a:prstGeom prst="rect">
            <a:avLst/>
          </a:prstGeom>
          <a:noFill/>
          <a:ln>
            <a:noFill/>
          </a:ln>
        </p:spPr>
        <p:txBody>
          <a:bodyPr lIns="90000" tIns="45000" rIns="90000" bIns="45000"/>
          <a:lstStyle/>
          <a:p>
            <a:r>
              <a:rPr lang="en-AU" sz="2400" b="0" strike="noStrike" spc="-1">
                <a:solidFill>
                  <a:srgbClr val="000000"/>
                </a:solidFill>
                <a:uFill>
                  <a:solidFill>
                    <a:srgbClr val="FFFFFF"/>
                  </a:solidFill>
                </a:uFill>
                <a:latin typeface="Arial"/>
              </a:rPr>
              <a:t>What is the probability that a patient, who was not treated and died, would have recovered if they had been treated? We know they are in either group 1 or 2 since they died without treatment, so the answer is </a:t>
            </a:r>
            <a:endParaRPr lang="en-AU" sz="1800" b="0" strike="noStrike" spc="-1">
              <a:solidFill>
                <a:srgbClr val="000000"/>
              </a:solidFill>
              <a:uFill>
                <a:solidFill>
                  <a:srgbClr val="FFFFFF"/>
                </a:solidFill>
              </a:uFill>
              <a:latin typeface="Arial"/>
            </a:endParaRPr>
          </a:p>
          <a:p>
            <a:endParaRPr lang="en-AU" sz="1800" b="0" strike="noStrike" spc="-1">
              <a:solidFill>
                <a:srgbClr val="000000"/>
              </a:solidFill>
              <a:uFill>
                <a:solidFill>
                  <a:srgbClr val="FFFFFF"/>
                </a:solidFill>
              </a:uFill>
              <a:latin typeface="Arial"/>
            </a:endParaRPr>
          </a:p>
          <a:p>
            <a:r>
              <a:rPr lang="en-AU" sz="2400" b="0" strike="noStrike" spc="-1">
                <a:solidFill>
                  <a:srgbClr val="000000"/>
                </a:solidFill>
                <a:uFill>
                  <a:solidFill>
                    <a:srgbClr val="FFFFFF"/>
                  </a:solidFill>
                </a:uFill>
                <a:latin typeface="Arial"/>
              </a:rPr>
              <a:t>Can we identify that from   </a:t>
            </a:r>
            <a:endParaRPr lang="en-AU" sz="1800" b="0" strike="noStrike" spc="-1">
              <a:solidFill>
                <a:srgbClr val="000000"/>
              </a:solidFill>
              <a:uFill>
                <a:solidFill>
                  <a:srgbClr val="FFFFFF"/>
                </a:solidFill>
              </a:uFill>
              <a:latin typeface="Arial"/>
            </a:endParaRPr>
          </a:p>
        </p:txBody>
      </p:sp>
      <p:pic>
        <p:nvPicPr>
          <p:cNvPr id="530" name="Picture 529"/>
          <p:cNvPicPr/>
          <p:nvPr/>
        </p:nvPicPr>
        <p:blipFill>
          <a:blip r:embed="rId3"/>
          <a:stretch/>
        </p:blipFill>
        <p:spPr>
          <a:xfrm>
            <a:off x="4032000" y="5614560"/>
            <a:ext cx="2400120" cy="361440"/>
          </a:xfrm>
          <a:prstGeom prst="rect">
            <a:avLst/>
          </a:prstGeom>
          <a:ln>
            <a:noFill/>
          </a:ln>
        </p:spPr>
      </p:pic>
      <p:pic>
        <p:nvPicPr>
          <p:cNvPr id="531" name="Picture 530"/>
          <p:cNvPicPr/>
          <p:nvPr/>
        </p:nvPicPr>
        <p:blipFill>
          <a:blip r:embed="rId4"/>
          <a:stretch/>
        </p:blipFill>
        <p:spPr>
          <a:xfrm>
            <a:off x="1800000" y="4968000"/>
            <a:ext cx="533160" cy="428400"/>
          </a:xfrm>
          <a:prstGeom prst="rect">
            <a:avLst/>
          </a:prstGeom>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Shape 1"/>
          <p:cNvSpPr txBox="1"/>
          <p:nvPr/>
        </p:nvSpPr>
        <p:spPr>
          <a:xfrm>
            <a:off x="504000" y="301320"/>
            <a:ext cx="9071640" cy="1262160"/>
          </a:xfrm>
          <a:prstGeom prst="rect">
            <a:avLst/>
          </a:prstGeom>
          <a:noFill/>
          <a:ln>
            <a:noFill/>
          </a:ln>
        </p:spPr>
        <p:txBody>
          <a:bodyPr lIns="0" tIns="0" rIns="0" bIns="0" anchor="ctr"/>
          <a:lstStyle/>
          <a:p>
            <a:pPr algn="ctr"/>
            <a:r>
              <a:rPr lang="en-AU" sz="4400" b="0" strike="noStrike" spc="-1">
                <a:solidFill>
                  <a:srgbClr val="000000"/>
                </a:solidFill>
                <a:uFill>
                  <a:solidFill>
                    <a:srgbClr val="FFFFFF"/>
                  </a:solidFill>
                </a:uFill>
                <a:latin typeface="Arial"/>
              </a:rPr>
              <a:t>We care about causality</a:t>
            </a:r>
          </a:p>
        </p:txBody>
      </p:sp>
      <p:pic>
        <p:nvPicPr>
          <p:cNvPr id="51" name="Picture 50"/>
          <p:cNvPicPr/>
          <p:nvPr/>
        </p:nvPicPr>
        <p:blipFill>
          <a:blip r:embed="rId3"/>
          <a:stretch/>
        </p:blipFill>
        <p:spPr>
          <a:xfrm>
            <a:off x="425880" y="1440000"/>
            <a:ext cx="4830120" cy="2846880"/>
          </a:xfrm>
          <a:prstGeom prst="rect">
            <a:avLst/>
          </a:prstGeom>
          <a:ln>
            <a:noFill/>
          </a:ln>
        </p:spPr>
      </p:pic>
      <p:sp>
        <p:nvSpPr>
          <p:cNvPr id="52" name="TextShape 2"/>
          <p:cNvSpPr txBox="1"/>
          <p:nvPr/>
        </p:nvSpPr>
        <p:spPr>
          <a:xfrm>
            <a:off x="583200" y="4189320"/>
            <a:ext cx="4528800" cy="346680"/>
          </a:xfrm>
          <a:prstGeom prst="rect">
            <a:avLst/>
          </a:prstGeom>
          <a:noFill/>
          <a:ln>
            <a:noFill/>
          </a:ln>
        </p:spPr>
        <p:txBody>
          <a:bodyPr lIns="90000" tIns="45000" rIns="90000" bIns="45000"/>
          <a:lstStyle/>
          <a:p>
            <a:r>
              <a:rPr lang="en-AU" sz="1400" b="0" strike="noStrike" spc="-1">
                <a:solidFill>
                  <a:srgbClr val="000000"/>
                </a:solidFill>
                <a:uFill>
                  <a:solidFill>
                    <a:srgbClr val="FFFFFF"/>
                  </a:solidFill>
                </a:uFill>
                <a:latin typeface="Arial"/>
              </a:rPr>
              <a:t>http://www.bbc.com/news/health-17511011</a:t>
            </a:r>
            <a:endParaRPr lang="en-AU" sz="1800" b="0" strike="noStrike" spc="-1">
              <a:solidFill>
                <a:srgbClr val="000000"/>
              </a:solidFill>
              <a:uFill>
                <a:solidFill>
                  <a:srgbClr val="FFFFFF"/>
                </a:solidFill>
              </a:uFill>
              <a:latin typeface="Arial"/>
            </a:endParaRPr>
          </a:p>
        </p:txBody>
      </p:sp>
      <p:pic>
        <p:nvPicPr>
          <p:cNvPr id="53" name="Picture 52"/>
          <p:cNvPicPr/>
          <p:nvPr/>
        </p:nvPicPr>
        <p:blipFill>
          <a:blip r:embed="rId4"/>
          <a:stretch/>
        </p:blipFill>
        <p:spPr>
          <a:xfrm>
            <a:off x="5424480" y="1584000"/>
            <a:ext cx="4439520" cy="4010040"/>
          </a:xfrm>
          <a:prstGeom prst="rect">
            <a:avLst/>
          </a:prstGeom>
          <a:ln>
            <a:noFill/>
          </a:ln>
        </p:spPr>
      </p:pic>
      <p:sp>
        <p:nvSpPr>
          <p:cNvPr id="54" name="TextShape 3"/>
          <p:cNvSpPr txBox="1"/>
          <p:nvPr/>
        </p:nvSpPr>
        <p:spPr>
          <a:xfrm>
            <a:off x="5544000" y="5518440"/>
            <a:ext cx="3744000" cy="889560"/>
          </a:xfrm>
          <a:prstGeom prst="rect">
            <a:avLst/>
          </a:prstGeom>
          <a:noFill/>
          <a:ln>
            <a:noFill/>
          </a:ln>
        </p:spPr>
        <p:txBody>
          <a:bodyPr lIns="90000" tIns="45000" rIns="90000" bIns="45000"/>
          <a:lstStyle/>
          <a:p>
            <a:r>
              <a:rPr lang="en-AU" sz="1400" b="0" strike="noStrike" spc="-1">
                <a:solidFill>
                  <a:srgbClr val="000000"/>
                </a:solidFill>
                <a:uFill>
                  <a:solidFill>
                    <a:srgbClr val="FFFFFF"/>
                  </a:solidFill>
                </a:uFill>
                <a:latin typeface="Arial"/>
              </a:rPr>
              <a:t>http://www.independent.co.uk/life-style/health-and-families/health-news/childhood-obesity-partly-caused-by-strict-parenting-say-scientists-9206147.html</a:t>
            </a:r>
            <a:endParaRPr lang="en-AU" sz="1800" b="0" strike="noStrike" spc="-1">
              <a:solidFill>
                <a:srgbClr val="000000"/>
              </a:solidFill>
              <a:uFill>
                <a:solidFill>
                  <a:srgbClr val="FFFFFF"/>
                </a:solidFill>
              </a:uFill>
              <a:latin typeface="Arial"/>
            </a:endParaRPr>
          </a:p>
        </p:txBody>
      </p:sp>
      <p:pic>
        <p:nvPicPr>
          <p:cNvPr id="55" name="Picture 54"/>
          <p:cNvPicPr/>
          <p:nvPr/>
        </p:nvPicPr>
        <p:blipFill>
          <a:blip r:embed="rId5"/>
          <a:stretch/>
        </p:blipFill>
        <p:spPr>
          <a:xfrm>
            <a:off x="360000" y="4749840"/>
            <a:ext cx="1800000" cy="2666160"/>
          </a:xfrm>
          <a:prstGeom prst="rect">
            <a:avLst/>
          </a:prstGeom>
          <a:ln>
            <a:noFill/>
          </a:ln>
        </p:spPr>
      </p:pic>
      <p:sp>
        <p:nvSpPr>
          <p:cNvPr id="56" name="TextShape 4"/>
          <p:cNvSpPr txBox="1"/>
          <p:nvPr/>
        </p:nvSpPr>
        <p:spPr>
          <a:xfrm>
            <a:off x="2160000" y="4752000"/>
            <a:ext cx="2808000" cy="1657440"/>
          </a:xfrm>
          <a:prstGeom prst="rect">
            <a:avLst/>
          </a:prstGeom>
          <a:noFill/>
          <a:ln>
            <a:noFill/>
          </a:ln>
        </p:spPr>
        <p:txBody>
          <a:bodyPr lIns="90000" tIns="45000" rIns="90000" bIns="45000"/>
          <a:lstStyle/>
          <a:p>
            <a:r>
              <a:rPr lang="en-AU" sz="1800" b="0" strike="noStrike" spc="-1">
                <a:solidFill>
                  <a:srgbClr val="000000"/>
                </a:solidFill>
                <a:uFill>
                  <a:solidFill>
                    <a:srgbClr val="FFFFFF"/>
                  </a:solidFill>
                </a:uFill>
                <a:latin typeface="Arial"/>
              </a:rPr>
              <a:t>Sleeping with the light on is associated with short-sightedness in kids. </a:t>
            </a:r>
          </a:p>
          <a:p>
            <a:r>
              <a:rPr lang="en-AU" sz="1400" b="0" strike="noStrike" spc="-1">
                <a:solidFill>
                  <a:srgbClr val="000000"/>
                </a:solidFill>
                <a:uFill>
                  <a:solidFill>
                    <a:srgbClr val="FFFFFF"/>
                  </a:solidFill>
                </a:uFill>
                <a:latin typeface="Arial"/>
              </a:rPr>
              <a:t>Quinn, Graham E., et al. "Myopia and ambient lighting at night." Nature 399.6732 (1999): 113-114</a:t>
            </a:r>
            <a:endParaRPr lang="en-AU" sz="1800" b="0" strike="noStrike" spc="-1">
              <a:solidFill>
                <a:srgbClr val="000000"/>
              </a:solidFill>
              <a:uFill>
                <a:solidFill>
                  <a:srgbClr val="FFFFFF"/>
                </a:solidFill>
              </a:uFill>
              <a:latin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TextShape 1"/>
          <p:cNvSpPr txBox="1"/>
          <p:nvPr/>
        </p:nvSpPr>
        <p:spPr>
          <a:xfrm>
            <a:off x="504000" y="301320"/>
            <a:ext cx="9071640" cy="1262160"/>
          </a:xfrm>
          <a:prstGeom prst="rect">
            <a:avLst/>
          </a:prstGeom>
          <a:noFill/>
          <a:ln>
            <a:noFill/>
          </a:ln>
        </p:spPr>
        <p:txBody>
          <a:bodyPr lIns="0" tIns="0" rIns="0" bIns="0" anchor="ctr"/>
          <a:lstStyle/>
          <a:p>
            <a:pPr algn="ctr"/>
            <a:r>
              <a:rPr lang="en-AU" sz="4400" b="0" strike="noStrike" spc="-1">
                <a:solidFill>
                  <a:srgbClr val="000000"/>
                </a:solidFill>
                <a:uFill>
                  <a:solidFill>
                    <a:srgbClr val="FFFFFF"/>
                  </a:solidFill>
                </a:uFill>
                <a:latin typeface="Arial"/>
              </a:rPr>
              <a:t>How do the models relate?</a:t>
            </a:r>
          </a:p>
        </p:txBody>
      </p:sp>
      <p:sp>
        <p:nvSpPr>
          <p:cNvPr id="533" name="TextShape 2"/>
          <p:cNvSpPr txBox="1"/>
          <p:nvPr/>
        </p:nvSpPr>
        <p:spPr>
          <a:xfrm>
            <a:off x="504000" y="1805040"/>
            <a:ext cx="9071640" cy="5286960"/>
          </a:xfrm>
          <a:prstGeom prst="rect">
            <a:avLst/>
          </a:prstGeom>
          <a:noFill/>
          <a:ln>
            <a:noFill/>
          </a:ln>
        </p:spPr>
        <p:txBody>
          <a:bodyPr lIns="0" tIns="0" rIns="0" bIns="0"/>
          <a:lstStyle/>
          <a:p>
            <a:pPr marL="432000" indent="-324000">
              <a:buClr>
                <a:srgbClr val="000000"/>
              </a:buClr>
              <a:buSzPct val="45000"/>
              <a:buFont typeface="Wingdings" charset="2"/>
              <a:buChar char=""/>
            </a:pPr>
            <a:r>
              <a:rPr lang="en-AU" sz="3200" b="0" strike="noStrike" spc="-1">
                <a:solidFill>
                  <a:srgbClr val="000000"/>
                </a:solidFill>
                <a:uFill>
                  <a:solidFill>
                    <a:srgbClr val="FFFFFF"/>
                  </a:solidFill>
                </a:uFill>
                <a:latin typeface="Arial"/>
              </a:rPr>
              <a:t>Do type queries can be phrased in terms of counterfactuals</a:t>
            </a:r>
          </a:p>
          <a:p>
            <a:pPr marL="432000" indent="-324000">
              <a:buClr>
                <a:srgbClr val="000000"/>
              </a:buClr>
              <a:buSzPct val="45000"/>
              <a:buFont typeface="Wingdings" charset="2"/>
              <a:buChar char=""/>
            </a:pPr>
            <a:endParaRPr lang="en-AU" sz="3200" b="0" strike="noStrike" spc="-1">
              <a:solidFill>
                <a:srgbClr val="000000"/>
              </a:solidFill>
              <a:uFill>
                <a:solidFill>
                  <a:srgbClr val="FFFFFF"/>
                </a:solidFill>
              </a:uFill>
              <a:latin typeface="Arial"/>
            </a:endParaRPr>
          </a:p>
          <a:p>
            <a:pPr marL="432000" indent="-324000">
              <a:buClr>
                <a:srgbClr val="000000"/>
              </a:buClr>
              <a:buSzPct val="45000"/>
              <a:buFont typeface="Wingdings" charset="2"/>
              <a:buChar char=""/>
            </a:pPr>
            <a:endParaRPr lang="en-AU" sz="3200" b="0" strike="noStrike" spc="-1">
              <a:solidFill>
                <a:srgbClr val="000000"/>
              </a:solidFill>
              <a:uFill>
                <a:solidFill>
                  <a:srgbClr val="FFFFFF"/>
                </a:solidFill>
              </a:uFill>
              <a:latin typeface="Arial"/>
            </a:endParaRPr>
          </a:p>
          <a:p>
            <a:pPr marL="432000" indent="-324000">
              <a:buClr>
                <a:srgbClr val="000000"/>
              </a:buClr>
              <a:buSzPct val="45000"/>
              <a:buFont typeface="Wingdings" charset="2"/>
              <a:buChar char=""/>
            </a:pPr>
            <a:endParaRPr lang="en-AU" sz="3200" b="0" strike="noStrike" spc="-1">
              <a:solidFill>
                <a:srgbClr val="000000"/>
              </a:solidFill>
              <a:uFill>
                <a:solidFill>
                  <a:srgbClr val="FFFFFF"/>
                </a:solidFill>
              </a:uFill>
              <a:latin typeface="Arial"/>
            </a:endParaRPr>
          </a:p>
          <a:p>
            <a:pPr marL="432000" indent="-324000">
              <a:buClr>
                <a:srgbClr val="000000"/>
              </a:buClr>
              <a:buSzPct val="45000"/>
              <a:buFont typeface="Wingdings" charset="2"/>
              <a:buChar char=""/>
            </a:pPr>
            <a:r>
              <a:rPr lang="en-AU" sz="3200" b="0" strike="noStrike" spc="-1">
                <a:solidFill>
                  <a:srgbClr val="000000"/>
                </a:solidFill>
                <a:uFill>
                  <a:solidFill>
                    <a:srgbClr val="FFFFFF"/>
                  </a:solidFill>
                </a:uFill>
                <a:latin typeface="Arial"/>
              </a:rPr>
              <a:t>For do type queries, the ignoreability assumption is true if the 'back door criterion' holds. </a:t>
            </a:r>
          </a:p>
          <a:p>
            <a:pPr marL="432000" indent="-324000">
              <a:buClr>
                <a:srgbClr val="000000"/>
              </a:buClr>
              <a:buSzPct val="45000"/>
              <a:buFont typeface="Wingdings" charset="2"/>
              <a:buChar char=""/>
            </a:pPr>
            <a:r>
              <a:rPr lang="en-AU" sz="3200" b="0" strike="noStrike" spc="-1">
                <a:solidFill>
                  <a:srgbClr val="000000"/>
                </a:solidFill>
                <a:uFill>
                  <a:solidFill>
                    <a:srgbClr val="FFFFFF"/>
                  </a:solidFill>
                </a:uFill>
                <a:latin typeface="Arial"/>
              </a:rPr>
              <a:t>Causal bayesian networks don't support full counterfactuals as they only contain information on interventional </a:t>
            </a:r>
            <a:r>
              <a:rPr lang="en-AU" sz="3200" b="0" i="1" strike="noStrike" spc="-1">
                <a:solidFill>
                  <a:srgbClr val="000000"/>
                </a:solidFill>
                <a:uFill>
                  <a:solidFill>
                    <a:srgbClr val="FFFFFF"/>
                  </a:solidFill>
                </a:uFill>
                <a:latin typeface="Arial"/>
              </a:rPr>
              <a:t>distributions</a:t>
            </a:r>
            <a:endParaRPr lang="en-AU" sz="3200" b="0" strike="noStrike" spc="-1">
              <a:solidFill>
                <a:srgbClr val="000000"/>
              </a:solidFill>
              <a:uFill>
                <a:solidFill>
                  <a:srgbClr val="FFFFFF"/>
                </a:solidFill>
              </a:uFill>
              <a:latin typeface="Arial"/>
            </a:endParaRPr>
          </a:p>
          <a:p>
            <a:pPr marL="432000" indent="-324000">
              <a:buClr>
                <a:srgbClr val="000000"/>
              </a:buClr>
              <a:buSzPct val="45000"/>
              <a:buFont typeface="Wingdings" charset="2"/>
              <a:buChar char=""/>
            </a:pPr>
            <a:r>
              <a:rPr lang="en-AU" sz="3200" b="0" strike="noStrike" spc="-1">
                <a:solidFill>
                  <a:srgbClr val="000000"/>
                </a:solidFill>
                <a:uFill>
                  <a:solidFill>
                    <a:srgbClr val="FFFFFF"/>
                  </a:solidFill>
                </a:uFill>
                <a:latin typeface="Arial"/>
              </a:rPr>
              <a:t>SEMs do define counterfactuals</a:t>
            </a:r>
          </a:p>
          <a:p>
            <a:pPr marL="432000" indent="-324000">
              <a:buClr>
                <a:srgbClr val="000000"/>
              </a:buClr>
              <a:buSzPct val="45000"/>
              <a:buFont typeface="Wingdings" charset="2"/>
              <a:buChar char=""/>
            </a:pPr>
            <a:r>
              <a:rPr lang="en-AU" sz="3200" b="0" strike="noStrike" spc="-1">
                <a:solidFill>
                  <a:srgbClr val="000000"/>
                </a:solidFill>
                <a:uFill>
                  <a:solidFill>
                    <a:srgbClr val="FFFFFF"/>
                  </a:solidFill>
                </a:uFill>
                <a:latin typeface="Arial"/>
              </a:rPr>
              <a:t>There is a subtle difference between the assumptions implied by the SEM models and what is actually needed for identification of do-queries (see Richardson &amp; Robins 2013). This makes a difference for identifiability of non-interventional queries.</a:t>
            </a:r>
          </a:p>
          <a:p>
            <a:pPr marL="432000" indent="-324000">
              <a:buClr>
                <a:srgbClr val="000000"/>
              </a:buClr>
              <a:buSzPct val="45000"/>
              <a:buFont typeface="Wingdings" charset="2"/>
              <a:buChar char=""/>
            </a:pPr>
            <a:endParaRPr lang="en-AU" sz="3200" b="0" strike="noStrike" spc="-1">
              <a:solidFill>
                <a:srgbClr val="000000"/>
              </a:solidFill>
              <a:uFill>
                <a:solidFill>
                  <a:srgbClr val="FFFFFF"/>
                </a:solidFill>
              </a:uFill>
              <a:latin typeface="Arial"/>
            </a:endParaRPr>
          </a:p>
        </p:txBody>
      </p:sp>
      <p:pic>
        <p:nvPicPr>
          <p:cNvPr id="534" name="Picture 533"/>
          <p:cNvPicPr/>
          <p:nvPr/>
        </p:nvPicPr>
        <p:blipFill>
          <a:blip r:embed="rId2"/>
          <a:stretch/>
        </p:blipFill>
        <p:spPr>
          <a:xfrm>
            <a:off x="4107240" y="2160000"/>
            <a:ext cx="3812760" cy="1335240"/>
          </a:xfrm>
          <a:prstGeom prst="rect">
            <a:avLst/>
          </a:prstGeom>
          <a:ln>
            <a:noFill/>
          </a:ln>
        </p:spPr>
      </p:pic>
      <mc:AlternateContent xmlns:mc="http://schemas.openxmlformats.org/markup-compatibility/2006" xmlns:a14="http://schemas.microsoft.com/office/drawing/2010/main">
        <mc:Choice Requires="a14">
          <p:sp>
            <p:nvSpPr>
              <p:cNvPr id="535" name="Formula 3"/>
              <p:cNvSpPr txBox="1"/>
              <p:nvPr/>
            </p:nvSpPr>
            <p:spPr>
              <a:xfrm>
                <a:off x="5133960" y="5040000"/>
                <a:ext cx="3448440" cy="42660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charset="0"/>
                        </a:rPr>
                        <m:t>𝑌</m:t>
                      </m:r>
                      <m:r>
                        <a:rPr>
                          <a:latin typeface="Cambria Math" charset="0"/>
                        </a:rPr>
                        <m:t>=</m:t>
                      </m:r>
                      <m:r>
                        <a:rPr>
                          <a:latin typeface="Cambria Math" charset="0"/>
                        </a:rPr>
                        <m:t>𝑓</m:t>
                      </m:r>
                      <m:d>
                        <m:dPr>
                          <m:ctrlPr>
                            <a:rPr i="1">
                              <a:latin typeface="Cambria Math" charset="0"/>
                            </a:rPr>
                          </m:ctrlPr>
                        </m:dPr>
                        <m:e>
                          <m:r>
                            <a:rPr>
                              <a:latin typeface="Cambria Math" charset="0"/>
                            </a:rPr>
                            <m:t>𝑋</m:t>
                          </m:r>
                          <m:r>
                            <a:rPr>
                              <a:latin typeface="Cambria Math" charset="0"/>
                            </a:rPr>
                            <m:t>,</m:t>
                          </m:r>
                          <m:r>
                            <a:rPr>
                              <a:latin typeface="Cambria Math" charset="0"/>
                            </a:rPr>
                            <m:t>𝑒</m:t>
                          </m:r>
                        </m:e>
                      </m:d>
                      <m:r>
                        <a:rPr>
                          <a:latin typeface="Cambria Math" charset="0"/>
                        </a:rPr>
                        <m:t>⇒</m:t>
                      </m:r>
                      <m:sSup>
                        <m:sSupPr>
                          <m:ctrlPr>
                            <a:rPr i="1">
                              <a:latin typeface="Cambria Math" charset="0"/>
                            </a:rPr>
                          </m:ctrlPr>
                        </m:sSupPr>
                        <m:e>
                          <m:r>
                            <a:rPr>
                              <a:latin typeface="Cambria Math" charset="0"/>
                            </a:rPr>
                            <m:t>𝑌</m:t>
                          </m:r>
                        </m:e>
                        <m:sup>
                          <m:r>
                            <a:rPr>
                              <a:latin typeface="Cambria Math" charset="0"/>
                            </a:rPr>
                            <m:t>0</m:t>
                          </m:r>
                        </m:sup>
                      </m:sSup>
                      <m:r>
                        <a:rPr>
                          <a:latin typeface="Cambria Math" charset="0"/>
                        </a:rPr>
                        <m:t>=</m:t>
                      </m:r>
                      <m:r>
                        <a:rPr>
                          <a:latin typeface="Cambria Math" charset="0"/>
                        </a:rPr>
                        <m:t>𝑓</m:t>
                      </m:r>
                      <m:d>
                        <m:dPr>
                          <m:ctrlPr>
                            <a:rPr i="1">
                              <a:latin typeface="Cambria Math" charset="0"/>
                            </a:rPr>
                          </m:ctrlPr>
                        </m:dPr>
                        <m:e>
                          <m:r>
                            <a:rPr>
                              <a:latin typeface="Cambria Math" charset="0"/>
                            </a:rPr>
                            <m:t>0,</m:t>
                          </m:r>
                          <m:r>
                            <a:rPr>
                              <a:latin typeface="Cambria Math" charset="0"/>
                            </a:rPr>
                            <m:t>𝑒</m:t>
                          </m:r>
                        </m:e>
                      </m:d>
                    </m:oMath>
                  </m:oMathPara>
                </a14:m>
                <a:endParaRPr/>
              </a:p>
            </p:txBody>
          </p:sp>
        </mc:Choice>
        <mc:Fallback xmlns:p15="http://schemas.microsoft.com/office/powerpoint/2012/main" xmlns:p14="http://schemas.microsoft.com/office/powerpoint/2010/main" xmlns=""/>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 name="TextShape 1"/>
          <p:cNvSpPr txBox="1"/>
          <p:nvPr/>
        </p:nvSpPr>
        <p:spPr>
          <a:xfrm>
            <a:off x="504000" y="301320"/>
            <a:ext cx="9071640" cy="1262160"/>
          </a:xfrm>
          <a:prstGeom prst="rect">
            <a:avLst/>
          </a:prstGeom>
          <a:noFill/>
          <a:ln>
            <a:noFill/>
          </a:ln>
        </p:spPr>
        <p:txBody>
          <a:bodyPr lIns="0" tIns="0" rIns="0" bIns="0" anchor="ctr"/>
          <a:lstStyle/>
          <a:p>
            <a:pPr algn="ctr"/>
            <a:r>
              <a:rPr lang="en-AU" sz="4400" b="0" strike="noStrike" spc="-1">
                <a:solidFill>
                  <a:srgbClr val="000000"/>
                </a:solidFill>
                <a:uFill>
                  <a:solidFill>
                    <a:srgbClr val="FFFFFF"/>
                  </a:solidFill>
                </a:uFill>
                <a:latin typeface="Arial"/>
              </a:rPr>
              <a:t>The Do Calculus: calculating causal effects in a (partially) known network</a:t>
            </a:r>
          </a:p>
        </p:txBody>
      </p:sp>
      <p:sp>
        <p:nvSpPr>
          <p:cNvPr id="537" name="TextShape 2"/>
          <p:cNvSpPr txBox="1"/>
          <p:nvPr/>
        </p:nvSpPr>
        <p:spPr>
          <a:xfrm>
            <a:off x="504000" y="1769040"/>
            <a:ext cx="9071640" cy="4384440"/>
          </a:xfrm>
          <a:prstGeom prst="rect">
            <a:avLst/>
          </a:prstGeom>
          <a:noFill/>
          <a:ln>
            <a:noFill/>
          </a:ln>
        </p:spPr>
        <p:txBody>
          <a:bodyPr lIns="0" tIns="0" rIns="0" bIns="0"/>
          <a:lstStyle/>
          <a:p>
            <a:pPr marL="432000" indent="-324000">
              <a:buClr>
                <a:srgbClr val="000000"/>
              </a:buClr>
              <a:buSzPct val="45000"/>
              <a:buFont typeface="Wingdings" charset="2"/>
              <a:buChar char=""/>
            </a:pPr>
            <a:endParaRPr lang="en-AU" sz="3200" b="0" strike="noStrike" spc="-1">
              <a:solidFill>
                <a:srgbClr val="000000"/>
              </a:solidFill>
              <a:uFill>
                <a:solidFill>
                  <a:srgbClr val="FFFFFF"/>
                </a:solidFill>
              </a:uFill>
              <a:latin typeface="Arial"/>
            </a:endParaRPr>
          </a:p>
          <a:p>
            <a:pPr marL="432000" indent="-324000">
              <a:buClr>
                <a:srgbClr val="000000"/>
              </a:buClr>
              <a:buSzPct val="45000"/>
              <a:buFont typeface="Wingdings" charset="2"/>
              <a:buChar char=""/>
            </a:pPr>
            <a:r>
              <a:rPr lang="en-AU" sz="3200" b="0" strike="noStrike" spc="-1">
                <a:solidFill>
                  <a:srgbClr val="000000"/>
                </a:solidFill>
                <a:uFill>
                  <a:solidFill>
                    <a:srgbClr val="FFFFFF"/>
                  </a:solidFill>
                </a:uFill>
                <a:latin typeface="Arial"/>
              </a:rPr>
              <a:t>The do-calculus rules result from d-separation in a causal DAG </a:t>
            </a:r>
          </a:p>
          <a:p>
            <a:pPr marL="432000" indent="-324000">
              <a:buClr>
                <a:srgbClr val="000000"/>
              </a:buClr>
              <a:buSzPct val="45000"/>
              <a:buFont typeface="Wingdings" charset="2"/>
              <a:buChar char=""/>
            </a:pPr>
            <a:r>
              <a:rPr lang="en-AU" sz="3200" b="0" strike="noStrike" spc="-1">
                <a:solidFill>
                  <a:srgbClr val="000000"/>
                </a:solidFill>
                <a:uFill>
                  <a:solidFill>
                    <a:srgbClr val="FFFFFF"/>
                  </a:solidFill>
                </a:uFill>
                <a:latin typeface="Arial"/>
              </a:rPr>
              <a:t>A causal effect is non-parametrically identifiable if and only if the interventional query can be reduced to an observational one via repeat application of the three rules (see Shpitser&amp;Pearl 2012 for algorithm</a:t>
            </a:r>
            <a:r>
              <a:rPr lang="en-AU" sz="2600" b="0" strike="noStrike" spc="-1">
                <a:solidFill>
                  <a:srgbClr val="000000"/>
                </a:solidFill>
                <a:uFill>
                  <a:solidFill>
                    <a:srgbClr val="FFFFFF"/>
                  </a:solidFill>
                </a:uFill>
                <a:latin typeface="Arial"/>
              </a:rPr>
              <a:t>)</a:t>
            </a:r>
            <a:r>
              <a:rPr lang="en-AU" sz="3200" b="0" strike="noStrike" spc="-1">
                <a:solidFill>
                  <a:srgbClr val="000000"/>
                </a:solidFill>
                <a:uFill>
                  <a:solidFill>
                    <a:srgbClr val="FFFFFF"/>
                  </a:solidFill>
                </a:uFill>
                <a:latin typeface="Arial"/>
              </a:rPr>
              <a:t> </a:t>
            </a:r>
          </a:p>
          <a:p>
            <a:pPr marL="432000" indent="-324000">
              <a:buClr>
                <a:srgbClr val="000000"/>
              </a:buClr>
              <a:buSzPct val="45000"/>
              <a:buFont typeface="Wingdings" charset="2"/>
              <a:buChar char=""/>
            </a:pPr>
            <a:endParaRPr lang="en-AU" sz="3200" b="0" strike="noStrike" spc="-1">
              <a:solidFill>
                <a:srgbClr val="000000"/>
              </a:solidFill>
              <a:uFill>
                <a:solidFill>
                  <a:srgbClr val="FFFFFF"/>
                </a:solidFill>
              </a:uFill>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TextShape 1"/>
          <p:cNvSpPr txBox="1"/>
          <p:nvPr/>
        </p:nvSpPr>
        <p:spPr>
          <a:xfrm>
            <a:off x="504000" y="-72000"/>
            <a:ext cx="9071640" cy="1262160"/>
          </a:xfrm>
          <a:prstGeom prst="rect">
            <a:avLst/>
          </a:prstGeom>
          <a:noFill/>
          <a:ln>
            <a:noFill/>
          </a:ln>
        </p:spPr>
        <p:txBody>
          <a:bodyPr lIns="0" tIns="0" rIns="0" bIns="0" anchor="ctr"/>
          <a:lstStyle/>
          <a:p>
            <a:pPr algn="ctr"/>
            <a:r>
              <a:rPr lang="en-AU" sz="4400" b="0" strike="noStrike" spc="-1">
                <a:solidFill>
                  <a:srgbClr val="000000"/>
                </a:solidFill>
                <a:uFill>
                  <a:solidFill>
                    <a:srgbClr val="FFFFFF"/>
                  </a:solidFill>
                </a:uFill>
                <a:latin typeface="Arial"/>
              </a:rPr>
              <a:t>Rule 1: D-separation still applies</a:t>
            </a:r>
          </a:p>
        </p:txBody>
      </p:sp>
      <p:sp>
        <p:nvSpPr>
          <p:cNvPr id="539" name="TextShape 2"/>
          <p:cNvSpPr txBox="1"/>
          <p:nvPr/>
        </p:nvSpPr>
        <p:spPr>
          <a:xfrm>
            <a:off x="570600" y="1008000"/>
            <a:ext cx="8928000" cy="4384440"/>
          </a:xfrm>
          <a:prstGeom prst="rect">
            <a:avLst/>
          </a:prstGeom>
          <a:noFill/>
          <a:ln>
            <a:noFill/>
          </a:ln>
        </p:spPr>
        <p:txBody>
          <a:bodyPr lIns="0" tIns="0" rIns="0" bIns="0"/>
          <a:lstStyle/>
          <a:p>
            <a:r>
              <a:rPr lang="en-AU" sz="3200" b="0" strike="noStrike" spc="-1">
                <a:solidFill>
                  <a:srgbClr val="000000"/>
                </a:solidFill>
                <a:uFill>
                  <a:solidFill>
                    <a:srgbClr val="FFFFFF"/>
                  </a:solidFill>
                </a:uFill>
                <a:latin typeface="Arial"/>
              </a:rPr>
              <a:t>The graph      that results from the intervention do(X=x) is still a bayesian network and d-separation applies.  </a:t>
            </a:r>
          </a:p>
          <a:p>
            <a:endParaRPr lang="en-AU" sz="3200" b="0" strike="noStrike" spc="-1">
              <a:solidFill>
                <a:srgbClr val="000000"/>
              </a:solidFill>
              <a:uFill>
                <a:solidFill>
                  <a:srgbClr val="FFFFFF"/>
                </a:solidFill>
              </a:uFill>
              <a:latin typeface="Arial"/>
            </a:endParaRPr>
          </a:p>
          <a:p>
            <a:endParaRPr lang="en-AU" sz="3200" b="0" strike="noStrike" spc="-1">
              <a:solidFill>
                <a:srgbClr val="000000"/>
              </a:solidFill>
              <a:uFill>
                <a:solidFill>
                  <a:srgbClr val="FFFFFF"/>
                </a:solidFill>
              </a:uFill>
              <a:latin typeface="Arial"/>
            </a:endParaRPr>
          </a:p>
          <a:p>
            <a:endParaRPr lang="en-AU" sz="3200" b="0" strike="noStrike" spc="-1">
              <a:solidFill>
                <a:srgbClr val="000000"/>
              </a:solidFill>
              <a:uFill>
                <a:solidFill>
                  <a:srgbClr val="FFFFFF"/>
                </a:solidFill>
              </a:uFill>
              <a:latin typeface="Arial"/>
            </a:endParaRPr>
          </a:p>
        </p:txBody>
      </p:sp>
      <p:sp>
        <p:nvSpPr>
          <p:cNvPr id="540" name="Line 3"/>
          <p:cNvSpPr/>
          <p:nvPr/>
        </p:nvSpPr>
        <p:spPr>
          <a:xfrm>
            <a:off x="1695600" y="5141160"/>
            <a:ext cx="392400" cy="47484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541" name="Line 4"/>
          <p:cNvSpPr/>
          <p:nvPr/>
        </p:nvSpPr>
        <p:spPr>
          <a:xfrm>
            <a:off x="2952000" y="5184000"/>
            <a:ext cx="360000" cy="360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542" name="Line 5"/>
          <p:cNvSpPr/>
          <p:nvPr/>
        </p:nvSpPr>
        <p:spPr>
          <a:xfrm flipH="1">
            <a:off x="2376000" y="5184000"/>
            <a:ext cx="288000" cy="360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mc:AlternateContent xmlns:mc="http://schemas.openxmlformats.org/markup-compatibility/2006" xmlns:a14="http://schemas.microsoft.com/office/drawing/2010/main">
        <mc:Choice Requires="a14">
          <p:sp>
            <p:nvSpPr>
              <p:cNvPr id="543" name="Formula 6"/>
              <p:cNvSpPr txBox="1"/>
              <p:nvPr/>
            </p:nvSpPr>
            <p:spPr>
              <a:xfrm>
                <a:off x="4335480" y="4828680"/>
                <a:ext cx="1122120" cy="29628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charset="0"/>
                        </a:rPr>
                        <m:t>𝑑𝑜</m:t>
                      </m:r>
                      <m:d>
                        <m:dPr>
                          <m:ctrlPr>
                            <a:rPr i="1">
                              <a:latin typeface="Cambria Math" charset="0"/>
                            </a:rPr>
                          </m:ctrlPr>
                        </m:dPr>
                        <m:e>
                          <m:r>
                            <a:rPr>
                              <a:latin typeface="Cambria Math" charset="0"/>
                            </a:rPr>
                            <m:t>𝑋</m:t>
                          </m:r>
                          <m:r>
                            <a:rPr>
                              <a:latin typeface="Cambria Math" charset="0"/>
                            </a:rPr>
                            <m:t>=</m:t>
                          </m:r>
                          <m:r>
                            <a:rPr>
                              <a:latin typeface="Cambria Math" charset="0"/>
                            </a:rPr>
                            <m:t>𝑥</m:t>
                          </m:r>
                        </m:e>
                      </m:d>
                    </m:oMath>
                  </m:oMathPara>
                </a14:m>
                <a:endParaRPr/>
              </a:p>
            </p:txBody>
          </p:sp>
        </mc:Choice>
        <mc:Fallback xmlns:p15="http://schemas.microsoft.com/office/powerpoint/2012/main" xmlns:p14="http://schemas.microsoft.com/office/powerpoint/2010/main" xmlns=""/>
      </mc:AlternateContent>
      <p:sp>
        <p:nvSpPr>
          <p:cNvPr id="544" name="CustomShape 7"/>
          <p:cNvSpPr/>
          <p:nvPr/>
        </p:nvSpPr>
        <p:spPr>
          <a:xfrm>
            <a:off x="4458600" y="5124960"/>
            <a:ext cx="936000" cy="360000"/>
          </a:xfrm>
          <a:custGeom>
            <a:avLst/>
            <a:gdLst/>
            <a:ahLst/>
            <a:cxnLst/>
            <a:rect l="0" t="0" r="r" b="b"/>
            <a:pathLst>
              <a:path w="2602" h="1002">
                <a:moveTo>
                  <a:pt x="0" y="250"/>
                </a:moveTo>
                <a:lnTo>
                  <a:pt x="1950" y="250"/>
                </a:lnTo>
                <a:lnTo>
                  <a:pt x="1950" y="0"/>
                </a:lnTo>
                <a:lnTo>
                  <a:pt x="2601" y="500"/>
                </a:lnTo>
                <a:lnTo>
                  <a:pt x="1950" y="1001"/>
                </a:lnTo>
                <a:lnTo>
                  <a:pt x="1950" y="750"/>
                </a:lnTo>
                <a:lnTo>
                  <a:pt x="0" y="750"/>
                </a:lnTo>
                <a:lnTo>
                  <a:pt x="0" y="250"/>
                </a:lnTo>
              </a:path>
            </a:pathLst>
          </a:custGeom>
          <a:solidFill>
            <a:srgbClr val="C5000B"/>
          </a:solidFill>
          <a:ln>
            <a:solidFill>
              <a:srgbClr val="C5000B"/>
            </a:solidFill>
          </a:ln>
        </p:spPr>
        <p:style>
          <a:lnRef idx="0">
            <a:scrgbClr r="0" g="0" b="0"/>
          </a:lnRef>
          <a:fillRef idx="0">
            <a:scrgbClr r="0" g="0" b="0"/>
          </a:fillRef>
          <a:effectRef idx="0">
            <a:scrgbClr r="0" g="0" b="0"/>
          </a:effectRef>
          <a:fontRef idx="minor"/>
        </p:style>
      </p:sp>
      <mc:AlternateContent xmlns:mc="http://schemas.openxmlformats.org/markup-compatibility/2006" xmlns:a14="http://schemas.microsoft.com/office/drawing/2010/main">
        <mc:Choice Requires="a14">
          <p:sp>
            <p:nvSpPr>
              <p:cNvPr id="545" name="Formula 8"/>
              <p:cNvSpPr txBox="1"/>
              <p:nvPr/>
            </p:nvSpPr>
            <p:spPr>
              <a:xfrm>
                <a:off x="570600" y="3600000"/>
                <a:ext cx="9159120" cy="597960"/>
              </a:xfrm>
              <a:prstGeom prst="rect">
                <a:avLst/>
              </a:prstGeom>
            </p:spPr>
            <p:txBody>
              <a:bodyPr/>
              <a:lstStyle/>
              <a:p>
                <a14:m>
                  <m:oMathPara xmlns:m="http://schemas.openxmlformats.org/officeDocument/2006/math">
                    <m:oMathParaPr>
                      <m:jc m:val="centerGroup"/>
                    </m:oMathParaPr>
                    <m:oMath xmlns:m="http://schemas.openxmlformats.org/officeDocument/2006/math">
                      <m:sSub>
                        <m:sSubPr>
                          <m:ctrlPr>
                            <a:rPr>
                              <a:latin typeface="Cambria Math" charset="0"/>
                            </a:rPr>
                          </m:ctrlPr>
                        </m:sSubPr>
                        <m:e>
                          <m:d>
                            <m:dPr>
                              <m:ctrlPr>
                                <a:rPr>
                                  <a:latin typeface="Cambria Math" charset="0"/>
                                </a:rPr>
                              </m:ctrlPr>
                            </m:dPr>
                            <m:e>
                              <m:r>
                                <a:rPr>
                                  <a:latin typeface="Cambria Math" charset="0"/>
                                </a:rPr>
                                <m:t>𝑌</m:t>
                              </m:r>
                              <m:r>
                                <a:rPr>
                                  <a:latin typeface="Cambria Math" charset="0"/>
                                </a:rPr>
                                <m:t>⊥</m:t>
                              </m:r>
                              <m:r>
                                <a:rPr>
                                  <a:latin typeface="Cambria Math" charset="0"/>
                                </a:rPr>
                                <m:t>𝑊</m:t>
                              </m:r>
                              <m:r>
                                <a:rPr>
                                  <a:latin typeface="Cambria Math" charset="0"/>
                                </a:rPr>
                                <m:t>|</m:t>
                              </m:r>
                              <m:r>
                                <a:rPr>
                                  <a:latin typeface="Cambria Math" charset="0"/>
                                </a:rPr>
                                <m:t>𝑋</m:t>
                              </m:r>
                              <m:r>
                                <a:rPr>
                                  <a:latin typeface="Cambria Math" charset="0"/>
                                </a:rPr>
                                <m:t>,</m:t>
                              </m:r>
                              <m:r>
                                <a:rPr>
                                  <a:latin typeface="Cambria Math" charset="0"/>
                                </a:rPr>
                                <m:t>𝑍</m:t>
                              </m:r>
                            </m:e>
                          </m:d>
                        </m:e>
                        <m:sub>
                          <m:sSub>
                            <m:sSubPr>
                              <m:ctrlPr>
                                <a:rPr i="1">
                                  <a:latin typeface="Cambria Math" charset="0"/>
                                </a:rPr>
                              </m:ctrlPr>
                            </m:sSubPr>
                            <m:e>
                              <m:r>
                                <a:rPr>
                                  <a:latin typeface="Cambria Math" charset="0"/>
                                </a:rPr>
                                <m:t>𝐺</m:t>
                              </m:r>
                            </m:e>
                            <m:sub>
                              <m:bar>
                                <m:barPr>
                                  <m:pos m:val="top"/>
                                  <m:ctrlPr>
                                    <a:rPr i="1">
                                      <a:latin typeface="Cambria Math" charset="0"/>
                                    </a:rPr>
                                  </m:ctrlPr>
                                </m:barPr>
                                <m:e>
                                  <m:r>
                                    <a:rPr>
                                      <a:latin typeface="Cambria Math" charset="0"/>
                                    </a:rPr>
                                    <m:t>𝑋</m:t>
                                  </m:r>
                                </m:e>
                              </m:bar>
                            </m:sub>
                          </m:sSub>
                        </m:sub>
                      </m:sSub>
                      <m:r>
                        <a:rPr>
                          <a:latin typeface="Cambria Math" charset="0"/>
                        </a:rPr>
                        <m:t>⇒</m:t>
                      </m:r>
                      <m:r>
                        <a:rPr>
                          <a:latin typeface="Cambria Math" charset="0"/>
                        </a:rPr>
                        <m:t>𝑃</m:t>
                      </m:r>
                      <m:d>
                        <m:dPr>
                          <m:ctrlPr>
                            <a:rPr i="1">
                              <a:latin typeface="Cambria Math" charset="0"/>
                            </a:rPr>
                          </m:ctrlPr>
                        </m:dPr>
                        <m:e>
                          <m:r>
                            <a:rPr>
                              <a:latin typeface="Cambria Math" charset="0"/>
                            </a:rPr>
                            <m:t>𝑦</m:t>
                          </m:r>
                          <m:r>
                            <a:rPr>
                              <a:latin typeface="Cambria Math" charset="0"/>
                            </a:rPr>
                            <m:t>|</m:t>
                          </m:r>
                          <m:r>
                            <a:rPr>
                              <a:latin typeface="Cambria Math" charset="0"/>
                            </a:rPr>
                            <m:t>𝑑𝑜</m:t>
                          </m:r>
                          <m:d>
                            <m:dPr>
                              <m:ctrlPr>
                                <a:rPr i="1">
                                  <a:latin typeface="Cambria Math" charset="0"/>
                                </a:rPr>
                              </m:ctrlPr>
                            </m:dPr>
                            <m:e>
                              <m:r>
                                <a:rPr>
                                  <a:latin typeface="Cambria Math" charset="0"/>
                                </a:rPr>
                                <m:t>𝑥</m:t>
                              </m:r>
                            </m:e>
                          </m:d>
                          <m:r>
                            <a:rPr>
                              <a:latin typeface="Cambria Math" charset="0"/>
                            </a:rPr>
                            <m:t>,</m:t>
                          </m:r>
                          <m:r>
                            <a:rPr>
                              <a:latin typeface="Cambria Math" charset="0"/>
                            </a:rPr>
                            <m:t>𝑧</m:t>
                          </m:r>
                          <m:r>
                            <a:rPr>
                              <a:latin typeface="Cambria Math" charset="0"/>
                            </a:rPr>
                            <m:t>,</m:t>
                          </m:r>
                          <m:r>
                            <a:rPr>
                              <a:latin typeface="Cambria Math" charset="0"/>
                            </a:rPr>
                            <m:t>𝑤</m:t>
                          </m:r>
                        </m:e>
                      </m:d>
                      <m:r>
                        <a:rPr>
                          <a:latin typeface="Cambria Math" charset="0"/>
                        </a:rPr>
                        <m:t>=</m:t>
                      </m:r>
                      <m:r>
                        <a:rPr>
                          <a:latin typeface="Cambria Math" charset="0"/>
                        </a:rPr>
                        <m:t>𝑃</m:t>
                      </m:r>
                      <m:d>
                        <m:dPr>
                          <m:ctrlPr>
                            <a:rPr i="1">
                              <a:latin typeface="Cambria Math" charset="0"/>
                            </a:rPr>
                          </m:ctrlPr>
                        </m:dPr>
                        <m:e>
                          <m:r>
                            <a:rPr>
                              <a:latin typeface="Cambria Math" charset="0"/>
                            </a:rPr>
                            <m:t>𝑦</m:t>
                          </m:r>
                          <m:r>
                            <a:rPr>
                              <a:latin typeface="Cambria Math" charset="0"/>
                            </a:rPr>
                            <m:t>|</m:t>
                          </m:r>
                          <m:r>
                            <a:rPr>
                              <a:latin typeface="Cambria Math" charset="0"/>
                            </a:rPr>
                            <m:t>𝑑𝑜</m:t>
                          </m:r>
                          <m:d>
                            <m:dPr>
                              <m:ctrlPr>
                                <a:rPr i="1">
                                  <a:latin typeface="Cambria Math" charset="0"/>
                                </a:rPr>
                              </m:ctrlPr>
                            </m:dPr>
                            <m:e>
                              <m:r>
                                <a:rPr>
                                  <a:latin typeface="Cambria Math" charset="0"/>
                                </a:rPr>
                                <m:t>𝑥</m:t>
                              </m:r>
                            </m:e>
                          </m:d>
                          <m:r>
                            <a:rPr>
                              <a:latin typeface="Cambria Math" charset="0"/>
                            </a:rPr>
                            <m:t>,</m:t>
                          </m:r>
                          <m:r>
                            <a:rPr>
                              <a:latin typeface="Cambria Math" charset="0"/>
                            </a:rPr>
                            <m:t>𝑧</m:t>
                          </m:r>
                        </m:e>
                      </m:d>
                    </m:oMath>
                  </m:oMathPara>
                </a14:m>
                <a:endParaRPr/>
              </a:p>
            </p:txBody>
          </p:sp>
        </mc:Choice>
        <mc:Fallback xmlns:p15="http://schemas.microsoft.com/office/powerpoint/2012/main" xmlns:p14="http://schemas.microsoft.com/office/powerpoint/2010/main" xmlns=""/>
      </mc:AlternateContent>
      <mc:AlternateContent xmlns:mc="http://schemas.openxmlformats.org/markup-compatibility/2006" xmlns:a14="http://schemas.microsoft.com/office/drawing/2010/main">
        <mc:Choice Requires="a14">
          <p:sp>
            <p:nvSpPr>
              <p:cNvPr id="546" name="Formula 9"/>
              <p:cNvSpPr txBox="1"/>
              <p:nvPr/>
            </p:nvSpPr>
            <p:spPr>
              <a:xfrm>
                <a:off x="2349360" y="1008000"/>
                <a:ext cx="733680" cy="545400"/>
              </a:xfrm>
              <a:prstGeom prst="rect">
                <a:avLst/>
              </a:prstGeom>
            </p:spPr>
            <p:txBody>
              <a:bodyPr/>
              <a:lstStyle/>
              <a:p>
                <a14:m>
                  <m:oMathPara xmlns:m="http://schemas.openxmlformats.org/officeDocument/2006/math">
                    <m:oMathParaPr>
                      <m:jc m:val="centerGroup"/>
                    </m:oMathParaPr>
                    <m:oMath xmlns:m="http://schemas.openxmlformats.org/officeDocument/2006/math">
                      <m:sSub>
                        <m:sSubPr>
                          <m:ctrlPr>
                            <a:rPr>
                              <a:latin typeface="Cambria Math" charset="0"/>
                            </a:rPr>
                          </m:ctrlPr>
                        </m:sSubPr>
                        <m:e>
                          <m:r>
                            <a:rPr>
                              <a:latin typeface="Cambria Math" charset="0"/>
                            </a:rPr>
                            <m:t>𝐺</m:t>
                          </m:r>
                        </m:e>
                        <m:sub>
                          <m:bar>
                            <m:barPr>
                              <m:pos m:val="top"/>
                              <m:ctrlPr>
                                <a:rPr i="1">
                                  <a:latin typeface="Cambria Math" charset="0"/>
                                </a:rPr>
                              </m:ctrlPr>
                            </m:barPr>
                            <m:e>
                              <m:r>
                                <a:rPr>
                                  <a:latin typeface="Cambria Math" charset="0"/>
                                </a:rPr>
                                <m:t>𝑋</m:t>
                              </m:r>
                            </m:e>
                          </m:bar>
                        </m:sub>
                      </m:sSub>
                    </m:oMath>
                  </m:oMathPara>
                </a14:m>
                <a:endParaRPr/>
              </a:p>
            </p:txBody>
          </p:sp>
        </mc:Choice>
        <mc:Fallback xmlns:p15="http://schemas.microsoft.com/office/powerpoint/2012/main" xmlns:p14="http://schemas.microsoft.com/office/powerpoint/2010/main" xmlns=""/>
      </mc:AlternateContent>
      <p:sp>
        <p:nvSpPr>
          <p:cNvPr id="547" name="CustomShape 10"/>
          <p:cNvSpPr/>
          <p:nvPr/>
        </p:nvSpPr>
        <p:spPr>
          <a:xfrm>
            <a:off x="2016000" y="5544000"/>
            <a:ext cx="432000" cy="360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X</a:t>
            </a:r>
          </a:p>
        </p:txBody>
      </p:sp>
      <p:sp>
        <p:nvSpPr>
          <p:cNvPr id="548" name="CustomShape 11"/>
          <p:cNvSpPr/>
          <p:nvPr/>
        </p:nvSpPr>
        <p:spPr>
          <a:xfrm>
            <a:off x="1364040" y="4824000"/>
            <a:ext cx="432000" cy="360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W</a:t>
            </a:r>
          </a:p>
        </p:txBody>
      </p:sp>
      <p:sp>
        <p:nvSpPr>
          <p:cNvPr id="549" name="CustomShape 12"/>
          <p:cNvSpPr/>
          <p:nvPr/>
        </p:nvSpPr>
        <p:spPr>
          <a:xfrm>
            <a:off x="2592000" y="4824000"/>
            <a:ext cx="432000" cy="360000"/>
          </a:xfrm>
          <a:prstGeom prst="ellipse">
            <a:avLst/>
          </a:prstGeom>
          <a:solidFill>
            <a:srgbClr val="C0C0C0"/>
          </a:solidFill>
          <a:ln>
            <a:solidFill>
              <a:srgbClr val="80808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U</a:t>
            </a:r>
          </a:p>
        </p:txBody>
      </p:sp>
      <p:sp>
        <p:nvSpPr>
          <p:cNvPr id="550" name="CustomShape 13"/>
          <p:cNvSpPr/>
          <p:nvPr/>
        </p:nvSpPr>
        <p:spPr>
          <a:xfrm>
            <a:off x="3168000" y="5544000"/>
            <a:ext cx="432000" cy="360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Y</a:t>
            </a:r>
          </a:p>
        </p:txBody>
      </p:sp>
      <p:sp>
        <p:nvSpPr>
          <p:cNvPr id="551" name="Line 14"/>
          <p:cNvSpPr/>
          <p:nvPr/>
        </p:nvSpPr>
        <p:spPr>
          <a:xfrm>
            <a:off x="2448000" y="5760000"/>
            <a:ext cx="720000"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552" name="Line 15"/>
          <p:cNvSpPr/>
          <p:nvPr/>
        </p:nvSpPr>
        <p:spPr>
          <a:xfrm>
            <a:off x="7920000" y="5184000"/>
            <a:ext cx="360000" cy="360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553" name="CustomShape 16"/>
          <p:cNvSpPr/>
          <p:nvPr/>
        </p:nvSpPr>
        <p:spPr>
          <a:xfrm>
            <a:off x="6984000" y="5544000"/>
            <a:ext cx="432000" cy="360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x</a:t>
            </a:r>
          </a:p>
        </p:txBody>
      </p:sp>
      <p:sp>
        <p:nvSpPr>
          <p:cNvPr id="554" name="CustomShape 17"/>
          <p:cNvSpPr/>
          <p:nvPr/>
        </p:nvSpPr>
        <p:spPr>
          <a:xfrm>
            <a:off x="6332040" y="4824000"/>
            <a:ext cx="432000" cy="360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W</a:t>
            </a:r>
          </a:p>
        </p:txBody>
      </p:sp>
      <p:sp>
        <p:nvSpPr>
          <p:cNvPr id="555" name="CustomShape 18"/>
          <p:cNvSpPr/>
          <p:nvPr/>
        </p:nvSpPr>
        <p:spPr>
          <a:xfrm>
            <a:off x="7560000" y="4824000"/>
            <a:ext cx="432000" cy="360000"/>
          </a:xfrm>
          <a:prstGeom prst="ellipse">
            <a:avLst/>
          </a:prstGeom>
          <a:solidFill>
            <a:srgbClr val="C0C0C0"/>
          </a:solidFill>
          <a:ln>
            <a:solidFill>
              <a:srgbClr val="80808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U</a:t>
            </a:r>
          </a:p>
        </p:txBody>
      </p:sp>
      <p:sp>
        <p:nvSpPr>
          <p:cNvPr id="556" name="CustomShape 19"/>
          <p:cNvSpPr/>
          <p:nvPr/>
        </p:nvSpPr>
        <p:spPr>
          <a:xfrm>
            <a:off x="8136000" y="5544000"/>
            <a:ext cx="432000" cy="360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Y</a:t>
            </a:r>
          </a:p>
        </p:txBody>
      </p:sp>
      <p:sp>
        <p:nvSpPr>
          <p:cNvPr id="557" name="Line 20"/>
          <p:cNvSpPr/>
          <p:nvPr/>
        </p:nvSpPr>
        <p:spPr>
          <a:xfrm>
            <a:off x="7416000" y="5760000"/>
            <a:ext cx="720000"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mc:AlternateContent xmlns:mc="http://schemas.openxmlformats.org/markup-compatibility/2006" xmlns:a14="http://schemas.microsoft.com/office/drawing/2010/main">
        <mc:Choice Requires="a14">
          <p:sp>
            <p:nvSpPr>
              <p:cNvPr id="558" name="Formula 21"/>
              <p:cNvSpPr txBox="1"/>
              <p:nvPr/>
            </p:nvSpPr>
            <p:spPr>
              <a:xfrm>
                <a:off x="570600" y="2736000"/>
                <a:ext cx="7839360" cy="597960"/>
              </a:xfrm>
              <a:prstGeom prst="rect">
                <a:avLst/>
              </a:prstGeom>
            </p:spPr>
            <p:txBody>
              <a:bodyPr/>
              <a:lstStyle/>
              <a:p>
                <a14:m>
                  <m:oMathPara xmlns:m="http://schemas.openxmlformats.org/officeDocument/2006/math">
                    <m:oMathParaPr>
                      <m:jc m:val="centerGroup"/>
                    </m:oMathParaPr>
                    <m:oMath xmlns:m="http://schemas.openxmlformats.org/officeDocument/2006/math">
                      <m:sSub>
                        <m:sSubPr>
                          <m:ctrlPr>
                            <a:rPr>
                              <a:latin typeface="Cambria Math" charset="0"/>
                            </a:rPr>
                          </m:ctrlPr>
                        </m:sSubPr>
                        <m:e>
                          <m:d>
                            <m:dPr>
                              <m:ctrlPr>
                                <a:rPr>
                                  <a:latin typeface="Cambria Math" charset="0"/>
                                </a:rPr>
                              </m:ctrlPr>
                            </m:dPr>
                            <m:e>
                              <m:r>
                                <a:rPr>
                                  <a:latin typeface="Cambria Math" charset="0"/>
                                </a:rPr>
                                <m:t>𝑌</m:t>
                              </m:r>
                              <m:r>
                                <a:rPr>
                                  <a:latin typeface="Cambria Math" charset="0"/>
                                </a:rPr>
                                <m:t>⊥</m:t>
                              </m:r>
                              <m:r>
                                <a:rPr>
                                  <a:latin typeface="Cambria Math" charset="0"/>
                                </a:rPr>
                                <m:t>𝑊</m:t>
                              </m:r>
                              <m:r>
                                <a:rPr>
                                  <a:latin typeface="Cambria Math" charset="0"/>
                                </a:rPr>
                                <m:t>|</m:t>
                              </m:r>
                              <m:r>
                                <a:rPr>
                                  <a:latin typeface="Cambria Math" charset="0"/>
                                </a:rPr>
                                <m:t>𝑋</m:t>
                              </m:r>
                            </m:e>
                          </m:d>
                        </m:e>
                        <m:sub>
                          <m:sSub>
                            <m:sSubPr>
                              <m:ctrlPr>
                                <a:rPr i="1">
                                  <a:latin typeface="Cambria Math" charset="0"/>
                                </a:rPr>
                              </m:ctrlPr>
                            </m:sSubPr>
                            <m:e>
                              <m:r>
                                <a:rPr>
                                  <a:latin typeface="Cambria Math" charset="0"/>
                                </a:rPr>
                                <m:t>𝐺</m:t>
                              </m:r>
                            </m:e>
                            <m:sub>
                              <m:bar>
                                <m:barPr>
                                  <m:pos m:val="top"/>
                                  <m:ctrlPr>
                                    <a:rPr i="1">
                                      <a:latin typeface="Cambria Math" charset="0"/>
                                    </a:rPr>
                                  </m:ctrlPr>
                                </m:barPr>
                                <m:e>
                                  <m:r>
                                    <a:rPr>
                                      <a:latin typeface="Cambria Math" charset="0"/>
                                    </a:rPr>
                                    <m:t>𝑋</m:t>
                                  </m:r>
                                </m:e>
                              </m:bar>
                            </m:sub>
                          </m:sSub>
                        </m:sub>
                      </m:sSub>
                      <m:r>
                        <a:rPr>
                          <a:latin typeface="Cambria Math" charset="0"/>
                        </a:rPr>
                        <m:t>⇒</m:t>
                      </m:r>
                      <m:r>
                        <a:rPr>
                          <a:latin typeface="Cambria Math" charset="0"/>
                        </a:rPr>
                        <m:t>𝑃</m:t>
                      </m:r>
                      <m:d>
                        <m:dPr>
                          <m:ctrlPr>
                            <a:rPr i="1">
                              <a:latin typeface="Cambria Math" charset="0"/>
                            </a:rPr>
                          </m:ctrlPr>
                        </m:dPr>
                        <m:e>
                          <m:r>
                            <a:rPr>
                              <a:latin typeface="Cambria Math" charset="0"/>
                            </a:rPr>
                            <m:t>𝑦</m:t>
                          </m:r>
                          <m:r>
                            <a:rPr>
                              <a:latin typeface="Cambria Math" charset="0"/>
                            </a:rPr>
                            <m:t>|</m:t>
                          </m:r>
                          <m:r>
                            <a:rPr>
                              <a:latin typeface="Cambria Math" charset="0"/>
                            </a:rPr>
                            <m:t>𝑑𝑜</m:t>
                          </m:r>
                          <m:d>
                            <m:dPr>
                              <m:ctrlPr>
                                <a:rPr i="1">
                                  <a:latin typeface="Cambria Math" charset="0"/>
                                </a:rPr>
                              </m:ctrlPr>
                            </m:dPr>
                            <m:e>
                              <m:r>
                                <a:rPr>
                                  <a:latin typeface="Cambria Math" charset="0"/>
                                </a:rPr>
                                <m:t>𝑥</m:t>
                              </m:r>
                            </m:e>
                          </m:d>
                          <m:r>
                            <a:rPr>
                              <a:latin typeface="Cambria Math" charset="0"/>
                            </a:rPr>
                            <m:t>,</m:t>
                          </m:r>
                          <m:r>
                            <a:rPr>
                              <a:latin typeface="Cambria Math" charset="0"/>
                            </a:rPr>
                            <m:t>𝑤</m:t>
                          </m:r>
                        </m:e>
                      </m:d>
                      <m:r>
                        <a:rPr>
                          <a:latin typeface="Cambria Math" charset="0"/>
                        </a:rPr>
                        <m:t>=</m:t>
                      </m:r>
                      <m:r>
                        <a:rPr>
                          <a:latin typeface="Cambria Math" charset="0"/>
                        </a:rPr>
                        <m:t>𝑃</m:t>
                      </m:r>
                      <m:d>
                        <m:dPr>
                          <m:ctrlPr>
                            <a:rPr i="1">
                              <a:latin typeface="Cambria Math" charset="0"/>
                            </a:rPr>
                          </m:ctrlPr>
                        </m:dPr>
                        <m:e>
                          <m:r>
                            <a:rPr>
                              <a:latin typeface="Cambria Math" charset="0"/>
                            </a:rPr>
                            <m:t>𝑦</m:t>
                          </m:r>
                          <m:r>
                            <a:rPr>
                              <a:latin typeface="Cambria Math" charset="0"/>
                            </a:rPr>
                            <m:t>|</m:t>
                          </m:r>
                          <m:r>
                            <a:rPr>
                              <a:latin typeface="Cambria Math" charset="0"/>
                            </a:rPr>
                            <m:t>𝑑𝑜</m:t>
                          </m:r>
                          <m:d>
                            <m:dPr>
                              <m:ctrlPr>
                                <a:rPr i="1">
                                  <a:latin typeface="Cambria Math" charset="0"/>
                                </a:rPr>
                              </m:ctrlPr>
                            </m:dPr>
                            <m:e>
                              <m:r>
                                <a:rPr>
                                  <a:latin typeface="Cambria Math" charset="0"/>
                                </a:rPr>
                                <m:t>𝑥</m:t>
                              </m:r>
                            </m:e>
                          </m:d>
                        </m:e>
                      </m:d>
                    </m:oMath>
                  </m:oMathPara>
                </a14:m>
                <a:endParaRPr/>
              </a:p>
            </p:txBody>
          </p:sp>
        </mc:Choice>
        <mc:Fallback xmlns:p15="http://schemas.microsoft.com/office/powerpoint/2012/main" xmlns:p14="http://schemas.microsoft.com/office/powerpoint/2010/main" xmlns=""/>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 name="TextShape 1"/>
          <p:cNvSpPr txBox="1"/>
          <p:nvPr/>
        </p:nvSpPr>
        <p:spPr>
          <a:xfrm>
            <a:off x="288000" y="-32400"/>
            <a:ext cx="9648000" cy="1262160"/>
          </a:xfrm>
          <a:prstGeom prst="rect">
            <a:avLst/>
          </a:prstGeom>
          <a:noFill/>
          <a:ln>
            <a:noFill/>
          </a:ln>
        </p:spPr>
        <p:txBody>
          <a:bodyPr lIns="0" tIns="0" rIns="0" bIns="0" anchor="ctr"/>
          <a:lstStyle/>
          <a:p>
            <a:pPr algn="ctr"/>
            <a:r>
              <a:rPr lang="en-AU" sz="4400" b="0" strike="noStrike" spc="-1">
                <a:solidFill>
                  <a:srgbClr val="000000"/>
                </a:solidFill>
                <a:uFill>
                  <a:solidFill>
                    <a:srgbClr val="FFFFFF"/>
                  </a:solidFill>
                </a:uFill>
                <a:latin typeface="Arial"/>
              </a:rPr>
              <a:t>Rule 2: intervention and observation </a:t>
            </a:r>
          </a:p>
        </p:txBody>
      </p:sp>
      <mc:AlternateContent xmlns:mc="http://schemas.openxmlformats.org/markup-compatibility/2006" xmlns:a14="http://schemas.microsoft.com/office/drawing/2010/main">
        <mc:Choice Requires="a14">
          <p:sp>
            <p:nvSpPr>
              <p:cNvPr id="560" name="Formula 2"/>
              <p:cNvSpPr txBox="1"/>
              <p:nvPr/>
            </p:nvSpPr>
            <p:spPr>
              <a:xfrm>
                <a:off x="500400" y="3240000"/>
                <a:ext cx="3387600" cy="666360"/>
              </a:xfrm>
              <a:prstGeom prst="rect">
                <a:avLst/>
              </a:prstGeom>
            </p:spPr>
            <p:txBody>
              <a:bodyPr/>
              <a:lstStyle/>
              <a:p>
                <a14:m>
                  <m:oMathPara xmlns:m="http://schemas.openxmlformats.org/officeDocument/2006/math">
                    <m:oMathParaPr>
                      <m:jc m:val="centerGroup"/>
                    </m:oMathParaPr>
                    <m:oMath xmlns:m="http://schemas.openxmlformats.org/officeDocument/2006/math">
                      <m:sSub>
                        <m:sSubPr>
                          <m:ctrlPr>
                            <a:rPr>
                              <a:latin typeface="Cambria Math" charset="0"/>
                            </a:rPr>
                          </m:ctrlPr>
                        </m:sSubPr>
                        <m:e>
                          <m:d>
                            <m:dPr>
                              <m:ctrlPr>
                                <a:rPr>
                                  <a:latin typeface="Cambria Math" charset="0"/>
                                </a:rPr>
                              </m:ctrlPr>
                            </m:dPr>
                            <m:e>
                              <m:r>
                                <a:rPr>
                                  <a:latin typeface="Cambria Math" charset="0"/>
                                </a:rPr>
                                <m:t>𝑌</m:t>
                              </m:r>
                              <m:r>
                                <a:rPr>
                                  <a:latin typeface="Cambria Math" charset="0"/>
                                </a:rPr>
                                <m:t>⊥</m:t>
                              </m:r>
                              <m:acc>
                                <m:accPr>
                                  <m:chr m:val="^"/>
                                  <m:ctrlPr>
                                    <a:rPr i="1">
                                      <a:latin typeface="Cambria Math" charset="0"/>
                                    </a:rPr>
                                  </m:ctrlPr>
                                </m:accPr>
                                <m:e>
                                  <m:r>
                                    <a:rPr>
                                      <a:latin typeface="Cambria Math" charset="0"/>
                                    </a:rPr>
                                    <m:t>𝑋</m:t>
                                  </m:r>
                                </m:e>
                              </m:acc>
                              <m:r>
                                <a:rPr>
                                  <a:latin typeface="Cambria Math" charset="0"/>
                                </a:rPr>
                                <m:t>|</m:t>
                              </m:r>
                              <m:r>
                                <a:rPr>
                                  <a:latin typeface="Cambria Math" charset="0"/>
                                </a:rPr>
                                <m:t>𝑋</m:t>
                              </m:r>
                              <m:r>
                                <a:rPr>
                                  <a:latin typeface="Cambria Math" charset="0"/>
                                </a:rPr>
                                <m:t>,</m:t>
                              </m:r>
                              <m:r>
                                <a:rPr>
                                  <a:latin typeface="Cambria Math" charset="0"/>
                                </a:rPr>
                                <m:t>𝑍</m:t>
                              </m:r>
                              <m:r>
                                <a:rPr>
                                  <a:latin typeface="Cambria Math" charset="0"/>
                                </a:rPr>
                                <m:t>,</m:t>
                              </m:r>
                              <m:r>
                                <a:rPr>
                                  <a:latin typeface="Cambria Math" charset="0"/>
                                </a:rPr>
                                <m:t>𝑊</m:t>
                              </m:r>
                            </m:e>
                          </m:d>
                        </m:e>
                        <m:sub>
                          <m:sSubSup>
                            <m:sSubSupPr>
                              <m:ctrlPr>
                                <a:rPr i="1">
                                  <a:latin typeface="Cambria Math" charset="0"/>
                                </a:rPr>
                              </m:ctrlPr>
                            </m:sSubSupPr>
                            <m:e>
                              <m:r>
                                <a:rPr>
                                  <a:latin typeface="Cambria Math" charset="0"/>
                                </a:rPr>
                                <m:t>𝐺</m:t>
                              </m:r>
                            </m:e>
                            <m:sub>
                              <m:bar>
                                <m:barPr>
                                  <m:pos m:val="top"/>
                                  <m:ctrlPr>
                                    <a:rPr i="1">
                                      <a:latin typeface="Cambria Math" charset="0"/>
                                    </a:rPr>
                                  </m:ctrlPr>
                                </m:barPr>
                                <m:e>
                                  <m:r>
                                    <a:rPr>
                                      <a:latin typeface="Cambria Math" charset="0"/>
                                    </a:rPr>
                                    <m:t>𝑍</m:t>
                                  </m:r>
                                </m:e>
                              </m:bar>
                            </m:sub>
                            <m:sup>
                              <m:r>
                                <a:rPr>
                                  <a:latin typeface="Cambria Math" charset="0"/>
                                </a:rPr>
                                <m:t>+</m:t>
                              </m:r>
                            </m:sup>
                          </m:sSubSup>
                        </m:sub>
                      </m:sSub>
                    </m:oMath>
                  </m:oMathPara>
                </a14:m>
                <a:endParaRPr/>
              </a:p>
            </p:txBody>
          </p:sp>
        </mc:Choice>
        <mc:Fallback xmlns:p15="http://schemas.microsoft.com/office/powerpoint/2012/main" xmlns:p14="http://schemas.microsoft.com/office/powerpoint/2010/main" xmlns=""/>
      </mc:AlternateContent>
      <mc:AlternateContent xmlns:mc="http://schemas.openxmlformats.org/markup-compatibility/2006" xmlns:a14="http://schemas.microsoft.com/office/drawing/2010/main">
        <mc:Choice Requires="a14">
          <p:sp>
            <p:nvSpPr>
              <p:cNvPr id="561" name="Formula 3"/>
              <p:cNvSpPr txBox="1"/>
              <p:nvPr/>
            </p:nvSpPr>
            <p:spPr>
              <a:xfrm>
                <a:off x="1797480" y="3960000"/>
                <a:ext cx="7778520" cy="51444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charset="0"/>
                        </a:rPr>
                        <m:t>⇒</m:t>
                      </m:r>
                      <m:r>
                        <a:rPr>
                          <a:latin typeface="Cambria Math" charset="0"/>
                        </a:rPr>
                        <m:t>𝑃</m:t>
                      </m:r>
                      <m:d>
                        <m:dPr>
                          <m:ctrlPr>
                            <a:rPr i="1">
                              <a:latin typeface="Cambria Math" charset="0"/>
                            </a:rPr>
                          </m:ctrlPr>
                        </m:dPr>
                        <m:e>
                          <m:r>
                            <a:rPr>
                              <a:latin typeface="Cambria Math" charset="0"/>
                            </a:rPr>
                            <m:t>𝑦</m:t>
                          </m:r>
                          <m:r>
                            <a:rPr>
                              <a:latin typeface="Cambria Math" charset="0"/>
                            </a:rPr>
                            <m:t>|</m:t>
                          </m:r>
                          <m:r>
                            <a:rPr>
                              <a:latin typeface="Cambria Math" charset="0"/>
                            </a:rPr>
                            <m:t>𝑑𝑜</m:t>
                          </m:r>
                          <m:d>
                            <m:dPr>
                              <m:ctrlPr>
                                <a:rPr i="1">
                                  <a:latin typeface="Cambria Math" charset="0"/>
                                </a:rPr>
                              </m:ctrlPr>
                            </m:dPr>
                            <m:e>
                              <m:r>
                                <a:rPr>
                                  <a:latin typeface="Cambria Math" charset="0"/>
                                </a:rPr>
                                <m:t>𝑧</m:t>
                              </m:r>
                            </m:e>
                          </m:d>
                          <m:r>
                            <a:rPr>
                              <a:latin typeface="Cambria Math" charset="0"/>
                            </a:rPr>
                            <m:t>,</m:t>
                          </m:r>
                          <m:r>
                            <a:rPr>
                              <a:latin typeface="Cambria Math" charset="0"/>
                            </a:rPr>
                            <m:t>𝑑𝑜</m:t>
                          </m:r>
                          <m:d>
                            <m:dPr>
                              <m:ctrlPr>
                                <a:rPr i="1">
                                  <a:latin typeface="Cambria Math" charset="0"/>
                                </a:rPr>
                              </m:ctrlPr>
                            </m:dPr>
                            <m:e>
                              <m:r>
                                <a:rPr>
                                  <a:latin typeface="Cambria Math" charset="0"/>
                                </a:rPr>
                                <m:t>𝑥</m:t>
                              </m:r>
                            </m:e>
                          </m:d>
                          <m:r>
                            <a:rPr>
                              <a:latin typeface="Cambria Math" charset="0"/>
                            </a:rPr>
                            <m:t>,</m:t>
                          </m:r>
                          <m:r>
                            <a:rPr>
                              <a:latin typeface="Cambria Math" charset="0"/>
                            </a:rPr>
                            <m:t>𝑤</m:t>
                          </m:r>
                        </m:e>
                      </m:d>
                      <m:r>
                        <a:rPr>
                          <a:latin typeface="Cambria Math" charset="0"/>
                        </a:rPr>
                        <m:t>=</m:t>
                      </m:r>
                      <m:r>
                        <a:rPr>
                          <a:latin typeface="Cambria Math" charset="0"/>
                        </a:rPr>
                        <m:t>𝑃</m:t>
                      </m:r>
                      <m:d>
                        <m:dPr>
                          <m:ctrlPr>
                            <a:rPr i="1">
                              <a:latin typeface="Cambria Math" charset="0"/>
                            </a:rPr>
                          </m:ctrlPr>
                        </m:dPr>
                        <m:e>
                          <m:r>
                            <a:rPr>
                              <a:latin typeface="Cambria Math" charset="0"/>
                            </a:rPr>
                            <m:t>𝑦</m:t>
                          </m:r>
                          <m:r>
                            <a:rPr>
                              <a:latin typeface="Cambria Math" charset="0"/>
                            </a:rPr>
                            <m:t>|</m:t>
                          </m:r>
                          <m:r>
                            <a:rPr>
                              <a:latin typeface="Cambria Math" charset="0"/>
                            </a:rPr>
                            <m:t>𝑑𝑜</m:t>
                          </m:r>
                          <m:d>
                            <m:dPr>
                              <m:ctrlPr>
                                <a:rPr i="1">
                                  <a:latin typeface="Cambria Math" charset="0"/>
                                </a:rPr>
                              </m:ctrlPr>
                            </m:dPr>
                            <m:e>
                              <m:r>
                                <a:rPr>
                                  <a:latin typeface="Cambria Math" charset="0"/>
                                </a:rPr>
                                <m:t>𝑧</m:t>
                              </m:r>
                            </m:e>
                          </m:d>
                          <m:r>
                            <a:rPr>
                              <a:latin typeface="Cambria Math" charset="0"/>
                            </a:rPr>
                            <m:t>,</m:t>
                          </m:r>
                          <m:r>
                            <a:rPr>
                              <a:latin typeface="Cambria Math" charset="0"/>
                            </a:rPr>
                            <m:t>𝑥</m:t>
                          </m:r>
                          <m:r>
                            <a:rPr>
                              <a:latin typeface="Cambria Math" charset="0"/>
                            </a:rPr>
                            <m:t>,</m:t>
                          </m:r>
                          <m:r>
                            <a:rPr>
                              <a:latin typeface="Cambria Math" charset="0"/>
                            </a:rPr>
                            <m:t>𝑤</m:t>
                          </m:r>
                        </m:e>
                      </m:d>
                    </m:oMath>
                  </m:oMathPara>
                </a14:m>
                <a:endParaRPr/>
              </a:p>
            </p:txBody>
          </p:sp>
        </mc:Choice>
        <mc:Fallback xmlns:p15="http://schemas.microsoft.com/office/powerpoint/2012/main" xmlns:p14="http://schemas.microsoft.com/office/powerpoint/2010/main" xmlns=""/>
      </mc:AlternateContent>
      <p:pic>
        <p:nvPicPr>
          <p:cNvPr id="562" name="Picture 561"/>
          <p:cNvPicPr/>
          <p:nvPr/>
        </p:nvPicPr>
        <p:blipFill>
          <a:blip r:embed="rId3"/>
          <a:stretch/>
        </p:blipFill>
        <p:spPr>
          <a:xfrm>
            <a:off x="2448000" y="4608000"/>
            <a:ext cx="6131520" cy="2592000"/>
          </a:xfrm>
          <a:prstGeom prst="rect">
            <a:avLst/>
          </a:prstGeom>
          <a:ln>
            <a:noFill/>
          </a:ln>
        </p:spPr>
      </p:pic>
      <mc:AlternateContent xmlns:mc="http://schemas.openxmlformats.org/markup-compatibility/2006" xmlns:a14="http://schemas.microsoft.com/office/drawing/2010/main">
        <mc:Choice Requires="a14">
          <p:sp>
            <p:nvSpPr>
              <p:cNvPr id="563" name="Formula 4"/>
              <p:cNvSpPr txBox="1"/>
              <p:nvPr/>
            </p:nvSpPr>
            <p:spPr>
              <a:xfrm>
                <a:off x="504000" y="2448000"/>
                <a:ext cx="2275200" cy="621720"/>
              </a:xfrm>
              <a:prstGeom prst="rect">
                <a:avLst/>
              </a:prstGeom>
            </p:spPr>
            <p:txBody>
              <a:bodyPr/>
              <a:lstStyle/>
              <a:p>
                <a14:m>
                  <m:oMathPara xmlns:m="http://schemas.openxmlformats.org/officeDocument/2006/math">
                    <m:oMathParaPr>
                      <m:jc m:val="centerGroup"/>
                    </m:oMathParaPr>
                    <m:oMath xmlns:m="http://schemas.openxmlformats.org/officeDocument/2006/math">
                      <m:sSub>
                        <m:sSubPr>
                          <m:ctrlPr>
                            <a:rPr>
                              <a:latin typeface="Cambria Math" charset="0"/>
                            </a:rPr>
                          </m:ctrlPr>
                        </m:sSubPr>
                        <m:e>
                          <m:d>
                            <m:dPr>
                              <m:ctrlPr>
                                <a:rPr>
                                  <a:latin typeface="Cambria Math" charset="0"/>
                                </a:rPr>
                              </m:ctrlPr>
                            </m:dPr>
                            <m:e>
                              <m:r>
                                <a:rPr>
                                  <a:latin typeface="Cambria Math" charset="0"/>
                                </a:rPr>
                                <m:t>𝑌</m:t>
                              </m:r>
                              <m:r>
                                <a:rPr>
                                  <a:latin typeface="Cambria Math" charset="0"/>
                                </a:rPr>
                                <m:t>⊥</m:t>
                              </m:r>
                              <m:acc>
                                <m:accPr>
                                  <m:chr m:val="^"/>
                                  <m:ctrlPr>
                                    <a:rPr i="1">
                                      <a:latin typeface="Cambria Math" charset="0"/>
                                    </a:rPr>
                                  </m:ctrlPr>
                                </m:accPr>
                                <m:e>
                                  <m:r>
                                    <a:rPr>
                                      <a:latin typeface="Cambria Math" charset="0"/>
                                    </a:rPr>
                                    <m:t>𝑋</m:t>
                                  </m:r>
                                </m:e>
                              </m:acc>
                              <m:r>
                                <a:rPr>
                                  <a:latin typeface="Cambria Math" charset="0"/>
                                </a:rPr>
                                <m:t>|</m:t>
                              </m:r>
                              <m:r>
                                <a:rPr>
                                  <a:latin typeface="Cambria Math" charset="0"/>
                                </a:rPr>
                                <m:t>𝑋</m:t>
                              </m:r>
                            </m:e>
                          </m:d>
                        </m:e>
                        <m:sub>
                          <m:sSup>
                            <m:sSupPr>
                              <m:ctrlPr>
                                <a:rPr i="1">
                                  <a:latin typeface="Cambria Math" charset="0"/>
                                </a:rPr>
                              </m:ctrlPr>
                            </m:sSupPr>
                            <m:e>
                              <m:r>
                                <a:rPr>
                                  <a:latin typeface="Cambria Math" charset="0"/>
                                </a:rPr>
                                <m:t>𝐺</m:t>
                              </m:r>
                            </m:e>
                            <m:sup>
                              <m:r>
                                <a:rPr>
                                  <a:latin typeface="Cambria Math" charset="0"/>
                                </a:rPr>
                                <m:t>+</m:t>
                              </m:r>
                            </m:sup>
                          </m:sSup>
                        </m:sub>
                      </m:sSub>
                    </m:oMath>
                  </m:oMathPara>
                </a14:m>
                <a:endParaRPr/>
              </a:p>
            </p:txBody>
          </p:sp>
        </mc:Choice>
        <mc:Fallback xmlns:p15="http://schemas.microsoft.com/office/powerpoint/2012/main" xmlns:p14="http://schemas.microsoft.com/office/powerpoint/2010/main" xmlns=""/>
      </mc:AlternateContent>
      <mc:AlternateContent xmlns:mc="http://schemas.openxmlformats.org/markup-compatibility/2006" xmlns:a14="http://schemas.microsoft.com/office/drawing/2010/main">
        <mc:Choice Requires="a14">
          <p:sp>
            <p:nvSpPr>
              <p:cNvPr id="564" name="Formula 5"/>
              <p:cNvSpPr txBox="1"/>
              <p:nvPr/>
            </p:nvSpPr>
            <p:spPr>
              <a:xfrm>
                <a:off x="2678040" y="2448000"/>
                <a:ext cx="4305960" cy="51444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charset="0"/>
                        </a:rPr>
                        <m:t>⇒</m:t>
                      </m:r>
                      <m:r>
                        <a:rPr>
                          <a:latin typeface="Cambria Math" charset="0"/>
                        </a:rPr>
                        <m:t>𝑃</m:t>
                      </m:r>
                      <m:d>
                        <m:dPr>
                          <m:ctrlPr>
                            <a:rPr i="1">
                              <a:latin typeface="Cambria Math" charset="0"/>
                            </a:rPr>
                          </m:ctrlPr>
                        </m:dPr>
                        <m:e>
                          <m:r>
                            <a:rPr>
                              <a:latin typeface="Cambria Math" charset="0"/>
                            </a:rPr>
                            <m:t>𝑦</m:t>
                          </m:r>
                          <m:r>
                            <a:rPr>
                              <a:latin typeface="Cambria Math" charset="0"/>
                            </a:rPr>
                            <m:t>|</m:t>
                          </m:r>
                          <m:r>
                            <a:rPr>
                              <a:latin typeface="Cambria Math" charset="0"/>
                            </a:rPr>
                            <m:t>𝑑𝑜</m:t>
                          </m:r>
                          <m:d>
                            <m:dPr>
                              <m:ctrlPr>
                                <a:rPr i="1">
                                  <a:latin typeface="Cambria Math" charset="0"/>
                                </a:rPr>
                              </m:ctrlPr>
                            </m:dPr>
                            <m:e>
                              <m:r>
                                <a:rPr>
                                  <a:latin typeface="Cambria Math" charset="0"/>
                                </a:rPr>
                                <m:t>𝑥</m:t>
                              </m:r>
                            </m:e>
                          </m:d>
                        </m:e>
                      </m:d>
                      <m:r>
                        <a:rPr>
                          <a:latin typeface="Cambria Math" charset="0"/>
                        </a:rPr>
                        <m:t>=</m:t>
                      </m:r>
                      <m:r>
                        <a:rPr>
                          <a:latin typeface="Cambria Math" charset="0"/>
                        </a:rPr>
                        <m:t>𝑃</m:t>
                      </m:r>
                      <m:d>
                        <m:dPr>
                          <m:ctrlPr>
                            <a:rPr i="1">
                              <a:latin typeface="Cambria Math" charset="0"/>
                            </a:rPr>
                          </m:ctrlPr>
                        </m:dPr>
                        <m:e>
                          <m:r>
                            <a:rPr>
                              <a:latin typeface="Cambria Math" charset="0"/>
                            </a:rPr>
                            <m:t>𝑦</m:t>
                          </m:r>
                          <m:r>
                            <a:rPr>
                              <a:latin typeface="Cambria Math" charset="0"/>
                            </a:rPr>
                            <m:t>|</m:t>
                          </m:r>
                          <m:r>
                            <a:rPr>
                              <a:latin typeface="Cambria Math" charset="0"/>
                            </a:rPr>
                            <m:t>𝑥</m:t>
                          </m:r>
                        </m:e>
                      </m:d>
                    </m:oMath>
                  </m:oMathPara>
                </a14:m>
                <a:endParaRPr/>
              </a:p>
            </p:txBody>
          </p:sp>
        </mc:Choice>
        <mc:Fallback xmlns:p15="http://schemas.microsoft.com/office/powerpoint/2012/main" xmlns:p14="http://schemas.microsoft.com/office/powerpoint/2010/main" xmlns=""/>
      </mc:AlternateContent>
      <p:sp>
        <p:nvSpPr>
          <p:cNvPr id="565" name="TextShape 6"/>
          <p:cNvSpPr txBox="1"/>
          <p:nvPr/>
        </p:nvSpPr>
        <p:spPr>
          <a:xfrm>
            <a:off x="-60840" y="1229760"/>
            <a:ext cx="10140840" cy="1002240"/>
          </a:xfrm>
          <a:prstGeom prst="rect">
            <a:avLst/>
          </a:prstGeom>
          <a:noFill/>
          <a:ln>
            <a:noFill/>
          </a:ln>
        </p:spPr>
        <p:txBody>
          <a:bodyPr lIns="0" tIns="0" rIns="0" bIns="0"/>
          <a:lstStyle/>
          <a:p>
            <a:pPr marL="432000" indent="-324000">
              <a:buClr>
                <a:srgbClr val="000000"/>
              </a:buClr>
              <a:buSzPct val="45000"/>
              <a:buFont typeface="Wingdings" charset="2"/>
              <a:buChar char=""/>
            </a:pPr>
            <a:r>
              <a:rPr lang="en-AU" sz="3200" b="0" strike="noStrike" spc="-1">
                <a:solidFill>
                  <a:srgbClr val="000000"/>
                </a:solidFill>
                <a:uFill>
                  <a:solidFill>
                    <a:srgbClr val="FFFFFF"/>
                  </a:solidFill>
                </a:uFill>
                <a:latin typeface="Arial"/>
              </a:rPr>
              <a:t>If the target, y, is independent of </a:t>
            </a:r>
            <a:r>
              <a:rPr lang="en-AU" sz="3200" b="0" i="1" strike="noStrike" spc="-1">
                <a:solidFill>
                  <a:srgbClr val="000000"/>
                </a:solidFill>
                <a:uFill>
                  <a:solidFill>
                    <a:srgbClr val="FFFFFF"/>
                  </a:solidFill>
                </a:uFill>
                <a:latin typeface="Arial"/>
              </a:rPr>
              <a:t>how</a:t>
            </a:r>
            <a:r>
              <a:rPr lang="en-AU" sz="3200" b="0" strike="noStrike" spc="-1">
                <a:solidFill>
                  <a:srgbClr val="000000"/>
                </a:solidFill>
                <a:uFill>
                  <a:solidFill>
                    <a:srgbClr val="FFFFFF"/>
                  </a:solidFill>
                </a:uFill>
                <a:latin typeface="Arial"/>
              </a:rPr>
              <a:t> x is determined intervention is the same as observation.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TextShape 1"/>
          <p:cNvSpPr txBox="1"/>
          <p:nvPr/>
        </p:nvSpPr>
        <p:spPr>
          <a:xfrm>
            <a:off x="288000" y="301320"/>
            <a:ext cx="9648000" cy="1262160"/>
          </a:xfrm>
          <a:prstGeom prst="rect">
            <a:avLst/>
          </a:prstGeom>
          <a:noFill/>
          <a:ln>
            <a:noFill/>
          </a:ln>
        </p:spPr>
        <p:txBody>
          <a:bodyPr lIns="0" tIns="0" rIns="0" bIns="0" anchor="ctr"/>
          <a:lstStyle/>
          <a:p>
            <a:pPr algn="ctr"/>
            <a:r>
              <a:rPr lang="en-AU" sz="4400" b="0" strike="noStrike" spc="-1">
                <a:solidFill>
                  <a:srgbClr val="000000"/>
                </a:solidFill>
                <a:uFill>
                  <a:solidFill>
                    <a:srgbClr val="FFFFFF"/>
                  </a:solidFill>
                </a:uFill>
                <a:latin typeface="Arial"/>
              </a:rPr>
              <a:t>Rule 3: Sometimes intervention changes nothing</a:t>
            </a:r>
          </a:p>
        </p:txBody>
      </p:sp>
      <p:sp>
        <p:nvSpPr>
          <p:cNvPr id="567" name="CustomShape 2"/>
          <p:cNvSpPr/>
          <p:nvPr/>
        </p:nvSpPr>
        <p:spPr>
          <a:xfrm>
            <a:off x="8055720" y="6360480"/>
            <a:ext cx="981720" cy="3618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Cancer</a:t>
            </a:r>
          </a:p>
        </p:txBody>
      </p:sp>
      <p:sp>
        <p:nvSpPr>
          <p:cNvPr id="568" name="CustomShape 3"/>
          <p:cNvSpPr/>
          <p:nvPr/>
        </p:nvSpPr>
        <p:spPr>
          <a:xfrm>
            <a:off x="6987960" y="5792040"/>
            <a:ext cx="1016280" cy="31032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Smoking</a:t>
            </a:r>
          </a:p>
        </p:txBody>
      </p:sp>
      <p:sp>
        <p:nvSpPr>
          <p:cNvPr id="569" name="CustomShape 4"/>
          <p:cNvSpPr/>
          <p:nvPr/>
        </p:nvSpPr>
        <p:spPr>
          <a:xfrm>
            <a:off x="8004240" y="5223960"/>
            <a:ext cx="1033200" cy="30996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Poverty</a:t>
            </a:r>
          </a:p>
        </p:txBody>
      </p:sp>
      <p:sp>
        <p:nvSpPr>
          <p:cNvPr id="570" name="CustomShape 5"/>
          <p:cNvSpPr/>
          <p:nvPr/>
        </p:nvSpPr>
        <p:spPr>
          <a:xfrm>
            <a:off x="8934480" y="5792040"/>
            <a:ext cx="929520" cy="31032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Diet</a:t>
            </a:r>
          </a:p>
        </p:txBody>
      </p:sp>
      <p:sp>
        <p:nvSpPr>
          <p:cNvPr id="571" name="Line 6"/>
          <p:cNvSpPr/>
          <p:nvPr/>
        </p:nvSpPr>
        <p:spPr>
          <a:xfrm>
            <a:off x="7539120" y="6102360"/>
            <a:ext cx="671760" cy="30996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572" name="Line 7"/>
          <p:cNvSpPr/>
          <p:nvPr/>
        </p:nvSpPr>
        <p:spPr>
          <a:xfrm flipH="1">
            <a:off x="8882640" y="6102360"/>
            <a:ext cx="516600" cy="30996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573" name="Line 8"/>
          <p:cNvSpPr/>
          <p:nvPr/>
        </p:nvSpPr>
        <p:spPr>
          <a:xfrm flipH="1">
            <a:off x="7900920" y="5533920"/>
            <a:ext cx="619920" cy="30996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574" name="Line 9"/>
          <p:cNvSpPr/>
          <p:nvPr/>
        </p:nvSpPr>
        <p:spPr>
          <a:xfrm>
            <a:off x="8520840" y="5533920"/>
            <a:ext cx="568440" cy="30996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575" name="CustomShape 10"/>
          <p:cNvSpPr/>
          <p:nvPr/>
        </p:nvSpPr>
        <p:spPr>
          <a:xfrm>
            <a:off x="5683680" y="5786280"/>
            <a:ext cx="1016280" cy="310320"/>
          </a:xfrm>
          <a:prstGeom prst="ellipse">
            <a:avLst/>
          </a:prstGeom>
          <a:solidFill>
            <a:srgbClr val="FF950E"/>
          </a:solidFill>
          <a:ln>
            <a:solidFill>
              <a:srgbClr val="FF950E"/>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Switch</a:t>
            </a:r>
          </a:p>
        </p:txBody>
      </p:sp>
      <p:sp>
        <p:nvSpPr>
          <p:cNvPr id="576" name="Line 11"/>
          <p:cNvSpPr/>
          <p:nvPr/>
        </p:nvSpPr>
        <p:spPr>
          <a:xfrm>
            <a:off x="6699960" y="5930280"/>
            <a:ext cx="288000"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mc:AlternateContent xmlns:mc="http://schemas.openxmlformats.org/markup-compatibility/2006" xmlns:a14="http://schemas.microsoft.com/office/drawing/2010/main">
        <mc:Choice Requires="a14">
          <p:sp>
            <p:nvSpPr>
              <p:cNvPr id="577" name="Formula 12"/>
              <p:cNvSpPr txBox="1"/>
              <p:nvPr/>
            </p:nvSpPr>
            <p:spPr>
              <a:xfrm>
                <a:off x="432000" y="6470280"/>
                <a:ext cx="3601800" cy="29772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charset="0"/>
                        </a:rPr>
                        <m:t>𝑃</m:t>
                      </m:r>
                      <m:d>
                        <m:dPr>
                          <m:ctrlPr>
                            <a:rPr i="1">
                              <a:latin typeface="Cambria Math" charset="0"/>
                            </a:rPr>
                          </m:ctrlPr>
                        </m:dPr>
                        <m:e>
                          <m:r>
                            <a:rPr>
                              <a:latin typeface="Cambria Math" charset="0"/>
                            </a:rPr>
                            <m:t>𝐷𝑖𝑒𝑡</m:t>
                          </m:r>
                          <m:r>
                            <a:rPr>
                              <a:latin typeface="Cambria Math" charset="0"/>
                            </a:rPr>
                            <m:t>|</m:t>
                          </m:r>
                          <m:r>
                            <a:rPr>
                              <a:latin typeface="Cambria Math" charset="0"/>
                            </a:rPr>
                            <m:t>𝑑𝑜</m:t>
                          </m:r>
                          <m:d>
                            <m:dPr>
                              <m:ctrlPr>
                                <a:rPr i="1">
                                  <a:latin typeface="Cambria Math" charset="0"/>
                                </a:rPr>
                              </m:ctrlPr>
                            </m:dPr>
                            <m:e>
                              <m:r>
                                <a:rPr>
                                  <a:latin typeface="Cambria Math" charset="0"/>
                                </a:rPr>
                                <m:t>𝑆𝑚𝑜𝑘𝑒</m:t>
                              </m:r>
                              <m:r>
                                <a:rPr>
                                  <a:latin typeface="Cambria Math" charset="0"/>
                                </a:rPr>
                                <m:t>=</m:t>
                              </m:r>
                              <m:r>
                                <a:rPr>
                                  <a:latin typeface="Cambria Math" charset="0"/>
                                </a:rPr>
                                <m:t>𝑁</m:t>
                              </m:r>
                            </m:e>
                          </m:d>
                        </m:e>
                      </m:d>
                      <m:r>
                        <a:rPr>
                          <a:latin typeface="Cambria Math" charset="0"/>
                        </a:rPr>
                        <m:t>=</m:t>
                      </m:r>
                      <m:r>
                        <a:rPr>
                          <a:latin typeface="Cambria Math" charset="0"/>
                        </a:rPr>
                        <m:t>𝑃</m:t>
                      </m:r>
                      <m:d>
                        <m:dPr>
                          <m:ctrlPr>
                            <a:rPr i="1">
                              <a:latin typeface="Cambria Math" charset="0"/>
                            </a:rPr>
                          </m:ctrlPr>
                        </m:dPr>
                        <m:e>
                          <m:r>
                            <a:rPr>
                              <a:latin typeface="Cambria Math" charset="0"/>
                            </a:rPr>
                            <m:t>𝐷𝑖𝑒𝑡</m:t>
                          </m:r>
                        </m:e>
                      </m:d>
                    </m:oMath>
                  </m:oMathPara>
                </a14:m>
                <a:endParaRPr/>
              </a:p>
            </p:txBody>
          </p:sp>
        </mc:Choice>
        <mc:Fallback xmlns:p15="http://schemas.microsoft.com/office/powerpoint/2012/main" xmlns:p14="http://schemas.microsoft.com/office/powerpoint/2010/main" xmlns=""/>
      </mc:AlternateContent>
      <p:sp>
        <p:nvSpPr>
          <p:cNvPr id="578" name="TextShape 13"/>
          <p:cNvSpPr txBox="1"/>
          <p:nvPr/>
        </p:nvSpPr>
        <p:spPr>
          <a:xfrm>
            <a:off x="216000" y="5221800"/>
            <a:ext cx="4896000" cy="1114200"/>
          </a:xfrm>
          <a:prstGeom prst="rect">
            <a:avLst/>
          </a:prstGeom>
          <a:noFill/>
          <a:ln>
            <a:noFill/>
          </a:ln>
        </p:spPr>
        <p:txBody>
          <a:bodyPr lIns="90000" tIns="45000" rIns="90000" bIns="45000"/>
          <a:lstStyle/>
          <a:p>
            <a:r>
              <a:rPr lang="en-AU" sz="1800" b="0" strike="noStrike" spc="-1">
                <a:solidFill>
                  <a:srgbClr val="000000"/>
                </a:solidFill>
                <a:uFill>
                  <a:solidFill>
                    <a:srgbClr val="FFFFFF"/>
                  </a:solidFill>
                </a:uFill>
                <a:latin typeface="Arial"/>
              </a:rPr>
              <a:t>Smoking switch is d-separated from diet. There is no direct causal path from smoking to diet, so the intervention doesn't change anything.</a:t>
            </a:r>
          </a:p>
        </p:txBody>
      </p:sp>
      <mc:AlternateContent xmlns:mc="http://schemas.openxmlformats.org/markup-compatibility/2006" xmlns:a14="http://schemas.microsoft.com/office/drawing/2010/main">
        <mc:Choice Requires="a14">
          <p:sp>
            <p:nvSpPr>
              <p:cNvPr id="579" name="Formula 14"/>
              <p:cNvSpPr txBox="1"/>
              <p:nvPr/>
            </p:nvSpPr>
            <p:spPr>
              <a:xfrm>
                <a:off x="648000" y="3384000"/>
                <a:ext cx="3003840" cy="666360"/>
              </a:xfrm>
              <a:prstGeom prst="rect">
                <a:avLst/>
              </a:prstGeom>
            </p:spPr>
            <p:txBody>
              <a:bodyPr/>
              <a:lstStyle/>
              <a:p>
                <a14:m>
                  <m:oMathPara xmlns:m="http://schemas.openxmlformats.org/officeDocument/2006/math">
                    <m:oMathParaPr>
                      <m:jc m:val="centerGroup"/>
                    </m:oMathParaPr>
                    <m:oMath xmlns:m="http://schemas.openxmlformats.org/officeDocument/2006/math">
                      <m:sSub>
                        <m:sSubPr>
                          <m:ctrlPr>
                            <a:rPr>
                              <a:latin typeface="Cambria Math" charset="0"/>
                            </a:rPr>
                          </m:ctrlPr>
                        </m:sSubPr>
                        <m:e>
                          <m:d>
                            <m:dPr>
                              <m:ctrlPr>
                                <a:rPr>
                                  <a:latin typeface="Cambria Math" charset="0"/>
                                </a:rPr>
                              </m:ctrlPr>
                            </m:dPr>
                            <m:e>
                              <m:r>
                                <a:rPr>
                                  <a:latin typeface="Cambria Math" charset="0"/>
                                </a:rPr>
                                <m:t>𝑌</m:t>
                              </m:r>
                              <m:r>
                                <a:rPr>
                                  <a:latin typeface="Cambria Math" charset="0"/>
                                </a:rPr>
                                <m:t>⊥</m:t>
                              </m:r>
                              <m:acc>
                                <m:accPr>
                                  <m:chr m:val="^"/>
                                  <m:ctrlPr>
                                    <a:rPr i="1">
                                      <a:latin typeface="Cambria Math" charset="0"/>
                                    </a:rPr>
                                  </m:ctrlPr>
                                </m:accPr>
                                <m:e>
                                  <m:r>
                                    <a:rPr>
                                      <a:latin typeface="Cambria Math" charset="0"/>
                                    </a:rPr>
                                    <m:t>𝑋</m:t>
                                  </m:r>
                                </m:e>
                              </m:acc>
                              <m:r>
                                <a:rPr>
                                  <a:latin typeface="Cambria Math" charset="0"/>
                                </a:rPr>
                                <m:t>|,</m:t>
                              </m:r>
                              <m:r>
                                <a:rPr>
                                  <a:latin typeface="Cambria Math" charset="0"/>
                                </a:rPr>
                                <m:t>𝑍</m:t>
                              </m:r>
                              <m:r>
                                <a:rPr>
                                  <a:latin typeface="Cambria Math" charset="0"/>
                                </a:rPr>
                                <m:t>,</m:t>
                              </m:r>
                              <m:r>
                                <a:rPr>
                                  <a:latin typeface="Cambria Math" charset="0"/>
                                </a:rPr>
                                <m:t>𝑊</m:t>
                              </m:r>
                            </m:e>
                          </m:d>
                        </m:e>
                        <m:sub>
                          <m:sSubSup>
                            <m:sSubSupPr>
                              <m:ctrlPr>
                                <a:rPr i="1">
                                  <a:latin typeface="Cambria Math" charset="0"/>
                                </a:rPr>
                              </m:ctrlPr>
                            </m:sSubSupPr>
                            <m:e>
                              <m:r>
                                <a:rPr>
                                  <a:latin typeface="Cambria Math" charset="0"/>
                                </a:rPr>
                                <m:t>𝐺</m:t>
                              </m:r>
                            </m:e>
                            <m:sub>
                              <m:bar>
                                <m:barPr>
                                  <m:pos m:val="top"/>
                                  <m:ctrlPr>
                                    <a:rPr i="1">
                                      <a:latin typeface="Cambria Math" charset="0"/>
                                    </a:rPr>
                                  </m:ctrlPr>
                                </m:barPr>
                                <m:e>
                                  <m:r>
                                    <a:rPr>
                                      <a:latin typeface="Cambria Math" charset="0"/>
                                    </a:rPr>
                                    <m:t>𝑍</m:t>
                                  </m:r>
                                </m:e>
                              </m:bar>
                            </m:sub>
                            <m:sup>
                              <m:r>
                                <a:rPr>
                                  <a:latin typeface="Cambria Math" charset="0"/>
                                </a:rPr>
                                <m:t>+</m:t>
                              </m:r>
                            </m:sup>
                          </m:sSubSup>
                        </m:sub>
                      </m:sSub>
                    </m:oMath>
                  </m:oMathPara>
                </a14:m>
                <a:endParaRPr/>
              </a:p>
            </p:txBody>
          </p:sp>
        </mc:Choice>
        <mc:Fallback xmlns:p15="http://schemas.microsoft.com/office/powerpoint/2012/main" xmlns:p14="http://schemas.microsoft.com/office/powerpoint/2010/main" xmlns=""/>
      </mc:AlternateContent>
      <mc:AlternateContent xmlns:mc="http://schemas.openxmlformats.org/markup-compatibility/2006" xmlns:a14="http://schemas.microsoft.com/office/drawing/2010/main">
        <mc:Choice Requires="a14">
          <p:sp>
            <p:nvSpPr>
              <p:cNvPr id="580" name="Formula 15"/>
              <p:cNvSpPr txBox="1"/>
              <p:nvPr/>
            </p:nvSpPr>
            <p:spPr>
              <a:xfrm>
                <a:off x="1736280" y="4021560"/>
                <a:ext cx="7335720" cy="51444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charset="0"/>
                        </a:rPr>
                        <m:t>⇒</m:t>
                      </m:r>
                      <m:r>
                        <a:rPr>
                          <a:latin typeface="Cambria Math" charset="0"/>
                        </a:rPr>
                        <m:t>𝑃</m:t>
                      </m:r>
                      <m:d>
                        <m:dPr>
                          <m:ctrlPr>
                            <a:rPr i="1">
                              <a:latin typeface="Cambria Math" charset="0"/>
                            </a:rPr>
                          </m:ctrlPr>
                        </m:dPr>
                        <m:e>
                          <m:r>
                            <a:rPr>
                              <a:latin typeface="Cambria Math" charset="0"/>
                            </a:rPr>
                            <m:t>𝑦</m:t>
                          </m:r>
                          <m:r>
                            <a:rPr>
                              <a:latin typeface="Cambria Math" charset="0"/>
                            </a:rPr>
                            <m:t>|</m:t>
                          </m:r>
                          <m:r>
                            <a:rPr>
                              <a:latin typeface="Cambria Math" charset="0"/>
                            </a:rPr>
                            <m:t>𝑑𝑜</m:t>
                          </m:r>
                          <m:d>
                            <m:dPr>
                              <m:ctrlPr>
                                <a:rPr i="1">
                                  <a:latin typeface="Cambria Math" charset="0"/>
                                </a:rPr>
                              </m:ctrlPr>
                            </m:dPr>
                            <m:e>
                              <m:r>
                                <a:rPr>
                                  <a:latin typeface="Cambria Math" charset="0"/>
                                </a:rPr>
                                <m:t>𝑧</m:t>
                              </m:r>
                            </m:e>
                          </m:d>
                          <m:r>
                            <a:rPr>
                              <a:latin typeface="Cambria Math" charset="0"/>
                            </a:rPr>
                            <m:t>,</m:t>
                          </m:r>
                          <m:r>
                            <a:rPr>
                              <a:latin typeface="Cambria Math" charset="0"/>
                            </a:rPr>
                            <m:t>𝑑𝑜</m:t>
                          </m:r>
                          <m:d>
                            <m:dPr>
                              <m:ctrlPr>
                                <a:rPr i="1">
                                  <a:latin typeface="Cambria Math" charset="0"/>
                                </a:rPr>
                              </m:ctrlPr>
                            </m:dPr>
                            <m:e>
                              <m:r>
                                <a:rPr>
                                  <a:latin typeface="Cambria Math" charset="0"/>
                                </a:rPr>
                                <m:t>𝑥</m:t>
                              </m:r>
                            </m:e>
                          </m:d>
                          <m:r>
                            <a:rPr>
                              <a:latin typeface="Cambria Math" charset="0"/>
                            </a:rPr>
                            <m:t>,</m:t>
                          </m:r>
                          <m:r>
                            <a:rPr>
                              <a:latin typeface="Cambria Math" charset="0"/>
                            </a:rPr>
                            <m:t>𝑤</m:t>
                          </m:r>
                        </m:e>
                      </m:d>
                      <m:r>
                        <a:rPr>
                          <a:latin typeface="Cambria Math" charset="0"/>
                        </a:rPr>
                        <m:t>=</m:t>
                      </m:r>
                      <m:r>
                        <a:rPr>
                          <a:latin typeface="Cambria Math" charset="0"/>
                        </a:rPr>
                        <m:t>𝑃</m:t>
                      </m:r>
                      <m:d>
                        <m:dPr>
                          <m:ctrlPr>
                            <a:rPr i="1">
                              <a:latin typeface="Cambria Math" charset="0"/>
                            </a:rPr>
                          </m:ctrlPr>
                        </m:dPr>
                        <m:e>
                          <m:r>
                            <a:rPr>
                              <a:latin typeface="Cambria Math" charset="0"/>
                            </a:rPr>
                            <m:t>𝑦</m:t>
                          </m:r>
                          <m:r>
                            <a:rPr>
                              <a:latin typeface="Cambria Math" charset="0"/>
                            </a:rPr>
                            <m:t>|</m:t>
                          </m:r>
                          <m:r>
                            <a:rPr>
                              <a:latin typeface="Cambria Math" charset="0"/>
                            </a:rPr>
                            <m:t>𝑑𝑜</m:t>
                          </m:r>
                          <m:d>
                            <m:dPr>
                              <m:ctrlPr>
                                <a:rPr i="1">
                                  <a:latin typeface="Cambria Math" charset="0"/>
                                </a:rPr>
                              </m:ctrlPr>
                            </m:dPr>
                            <m:e>
                              <m:r>
                                <a:rPr>
                                  <a:latin typeface="Cambria Math" charset="0"/>
                                </a:rPr>
                                <m:t>𝑧</m:t>
                              </m:r>
                            </m:e>
                          </m:d>
                          <m:r>
                            <a:rPr>
                              <a:latin typeface="Cambria Math" charset="0"/>
                            </a:rPr>
                            <m:t>,</m:t>
                          </m:r>
                          <m:r>
                            <a:rPr>
                              <a:latin typeface="Cambria Math" charset="0"/>
                            </a:rPr>
                            <m:t>𝑤</m:t>
                          </m:r>
                        </m:e>
                      </m:d>
                    </m:oMath>
                  </m:oMathPara>
                </a14:m>
                <a:endParaRPr/>
              </a:p>
            </p:txBody>
          </p:sp>
        </mc:Choice>
        <mc:Fallback xmlns:p15="http://schemas.microsoft.com/office/powerpoint/2012/main" xmlns:p14="http://schemas.microsoft.com/office/powerpoint/2010/main" xmlns=""/>
      </mc:AlternateContent>
      <mc:AlternateContent xmlns:mc="http://schemas.openxmlformats.org/markup-compatibility/2006" xmlns:a14="http://schemas.microsoft.com/office/drawing/2010/main">
        <mc:Choice Requires="a14">
          <p:sp>
            <p:nvSpPr>
              <p:cNvPr id="581" name="Formula 16"/>
              <p:cNvSpPr txBox="1"/>
              <p:nvPr/>
            </p:nvSpPr>
            <p:spPr>
              <a:xfrm>
                <a:off x="759960" y="1682280"/>
                <a:ext cx="1832040" cy="621720"/>
              </a:xfrm>
              <a:prstGeom prst="rect">
                <a:avLst/>
              </a:prstGeom>
            </p:spPr>
            <p:txBody>
              <a:bodyPr/>
              <a:lstStyle/>
              <a:p>
                <a14:m>
                  <m:oMathPara xmlns:m="http://schemas.openxmlformats.org/officeDocument/2006/math">
                    <m:oMathParaPr>
                      <m:jc m:val="centerGroup"/>
                    </m:oMathParaPr>
                    <m:oMath xmlns:m="http://schemas.openxmlformats.org/officeDocument/2006/math">
                      <m:sSub>
                        <m:sSubPr>
                          <m:ctrlPr>
                            <a:rPr>
                              <a:latin typeface="Cambria Math" charset="0"/>
                            </a:rPr>
                          </m:ctrlPr>
                        </m:sSubPr>
                        <m:e>
                          <m:d>
                            <m:dPr>
                              <m:ctrlPr>
                                <a:rPr>
                                  <a:latin typeface="Cambria Math" charset="0"/>
                                </a:rPr>
                              </m:ctrlPr>
                            </m:dPr>
                            <m:e>
                              <m:r>
                                <a:rPr>
                                  <a:latin typeface="Cambria Math" charset="0"/>
                                </a:rPr>
                                <m:t>𝑌</m:t>
                              </m:r>
                              <m:r>
                                <a:rPr>
                                  <a:latin typeface="Cambria Math" charset="0"/>
                                </a:rPr>
                                <m:t>⊥</m:t>
                              </m:r>
                              <m:acc>
                                <m:accPr>
                                  <m:chr m:val="^"/>
                                  <m:ctrlPr>
                                    <a:rPr i="1">
                                      <a:latin typeface="Cambria Math" charset="0"/>
                                    </a:rPr>
                                  </m:ctrlPr>
                                </m:accPr>
                                <m:e>
                                  <m:r>
                                    <a:rPr>
                                      <a:latin typeface="Cambria Math" charset="0"/>
                                    </a:rPr>
                                    <m:t>𝑋</m:t>
                                  </m:r>
                                </m:e>
                              </m:acc>
                            </m:e>
                          </m:d>
                        </m:e>
                        <m:sub>
                          <m:sSup>
                            <m:sSupPr>
                              <m:ctrlPr>
                                <a:rPr i="1">
                                  <a:latin typeface="Cambria Math" charset="0"/>
                                </a:rPr>
                              </m:ctrlPr>
                            </m:sSupPr>
                            <m:e>
                              <m:r>
                                <a:rPr>
                                  <a:latin typeface="Cambria Math" charset="0"/>
                                </a:rPr>
                                <m:t>𝐺</m:t>
                              </m:r>
                            </m:e>
                            <m:sup>
                              <m:r>
                                <a:rPr>
                                  <a:latin typeface="Cambria Math" charset="0"/>
                                </a:rPr>
                                <m:t>+</m:t>
                              </m:r>
                            </m:sup>
                          </m:sSup>
                        </m:sub>
                      </m:sSub>
                    </m:oMath>
                  </m:oMathPara>
                </a14:m>
                <a:endParaRPr/>
              </a:p>
            </p:txBody>
          </p:sp>
        </mc:Choice>
        <mc:Fallback xmlns:p15="http://schemas.microsoft.com/office/powerpoint/2012/main" xmlns:p14="http://schemas.microsoft.com/office/powerpoint/2010/main" xmlns=""/>
      </mc:AlternateContent>
      <mc:AlternateContent xmlns:mc="http://schemas.openxmlformats.org/markup-compatibility/2006" xmlns:a14="http://schemas.microsoft.com/office/drawing/2010/main">
        <mc:Choice Requires="a14">
          <p:sp>
            <p:nvSpPr>
              <p:cNvPr id="582" name="Formula 17"/>
              <p:cNvSpPr txBox="1"/>
              <p:nvPr/>
            </p:nvSpPr>
            <p:spPr>
              <a:xfrm>
                <a:off x="2160000" y="2376000"/>
                <a:ext cx="3965400" cy="51444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charset="0"/>
                        </a:rPr>
                        <m:t>⇒</m:t>
                      </m:r>
                      <m:r>
                        <a:rPr>
                          <a:latin typeface="Cambria Math" charset="0"/>
                        </a:rPr>
                        <m:t>𝑃</m:t>
                      </m:r>
                      <m:d>
                        <m:dPr>
                          <m:ctrlPr>
                            <a:rPr i="1">
                              <a:latin typeface="Cambria Math" charset="0"/>
                            </a:rPr>
                          </m:ctrlPr>
                        </m:dPr>
                        <m:e>
                          <m:r>
                            <a:rPr>
                              <a:latin typeface="Cambria Math" charset="0"/>
                            </a:rPr>
                            <m:t>𝑦</m:t>
                          </m:r>
                          <m:r>
                            <a:rPr>
                              <a:latin typeface="Cambria Math" charset="0"/>
                            </a:rPr>
                            <m:t>|</m:t>
                          </m:r>
                          <m:r>
                            <a:rPr>
                              <a:latin typeface="Cambria Math" charset="0"/>
                            </a:rPr>
                            <m:t>𝑑𝑜</m:t>
                          </m:r>
                          <m:d>
                            <m:dPr>
                              <m:ctrlPr>
                                <a:rPr i="1">
                                  <a:latin typeface="Cambria Math" charset="0"/>
                                </a:rPr>
                              </m:ctrlPr>
                            </m:dPr>
                            <m:e>
                              <m:r>
                                <a:rPr>
                                  <a:latin typeface="Cambria Math" charset="0"/>
                                </a:rPr>
                                <m:t>𝑥</m:t>
                              </m:r>
                            </m:e>
                          </m:d>
                        </m:e>
                      </m:d>
                      <m:r>
                        <a:rPr>
                          <a:latin typeface="Cambria Math" charset="0"/>
                        </a:rPr>
                        <m:t>=</m:t>
                      </m:r>
                      <m:r>
                        <a:rPr>
                          <a:latin typeface="Cambria Math" charset="0"/>
                        </a:rPr>
                        <m:t>𝑃</m:t>
                      </m:r>
                      <m:d>
                        <m:dPr>
                          <m:ctrlPr>
                            <a:rPr i="1">
                              <a:latin typeface="Cambria Math" charset="0"/>
                            </a:rPr>
                          </m:ctrlPr>
                        </m:dPr>
                        <m:e>
                          <m:r>
                            <a:rPr>
                              <a:latin typeface="Cambria Math" charset="0"/>
                            </a:rPr>
                            <m:t>𝑦</m:t>
                          </m:r>
                        </m:e>
                      </m:d>
                    </m:oMath>
                  </m:oMathPara>
                </a14:m>
                <a:endParaRPr/>
              </a:p>
            </p:txBody>
          </p:sp>
        </mc:Choice>
        <mc:Fallback xmlns:p15="http://schemas.microsoft.com/office/powerpoint/2012/main" xmlns:p14="http://schemas.microsoft.com/office/powerpoint/2010/main" xmlns=""/>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TextShape 1"/>
          <p:cNvSpPr txBox="1"/>
          <p:nvPr/>
        </p:nvSpPr>
        <p:spPr>
          <a:xfrm>
            <a:off x="504000" y="301320"/>
            <a:ext cx="9071640" cy="1262160"/>
          </a:xfrm>
          <a:prstGeom prst="rect">
            <a:avLst/>
          </a:prstGeom>
          <a:noFill/>
          <a:ln>
            <a:noFill/>
          </a:ln>
        </p:spPr>
        <p:txBody>
          <a:bodyPr lIns="0" tIns="0" rIns="0" bIns="0" anchor="ctr"/>
          <a:lstStyle/>
          <a:p>
            <a:pPr algn="ctr"/>
            <a:r>
              <a:rPr lang="en-AU" sz="4400" b="0" strike="noStrike" spc="-1">
                <a:solidFill>
                  <a:srgbClr val="000000"/>
                </a:solidFill>
                <a:uFill>
                  <a:solidFill>
                    <a:srgbClr val="FFFFFF"/>
                  </a:solidFill>
                </a:uFill>
                <a:latin typeface="Arial"/>
              </a:rPr>
              <a:t>The back door criterion</a:t>
            </a:r>
          </a:p>
        </p:txBody>
      </p:sp>
      <p:sp>
        <p:nvSpPr>
          <p:cNvPr id="584" name="TextShape 2"/>
          <p:cNvSpPr txBox="1"/>
          <p:nvPr/>
        </p:nvSpPr>
        <p:spPr>
          <a:xfrm>
            <a:off x="504000" y="1769040"/>
            <a:ext cx="9071640" cy="4384440"/>
          </a:xfrm>
          <a:prstGeom prst="rect">
            <a:avLst/>
          </a:prstGeom>
          <a:noFill/>
          <a:ln>
            <a:noFill/>
          </a:ln>
        </p:spPr>
        <p:txBody>
          <a:bodyPr lIns="0" tIns="0" rIns="0" bIns="0"/>
          <a:lstStyle/>
          <a:p>
            <a:pPr marL="432000" indent="-324000">
              <a:buClr>
                <a:srgbClr val="000000"/>
              </a:buClr>
              <a:buSzPct val="45000"/>
              <a:buFont typeface="Wingdings" charset="2"/>
              <a:buChar char=""/>
            </a:pPr>
            <a:r>
              <a:rPr lang="en-AU" sz="3200" b="0" strike="noStrike" spc="-1">
                <a:solidFill>
                  <a:srgbClr val="000000"/>
                </a:solidFill>
                <a:uFill>
                  <a:solidFill>
                    <a:srgbClr val="FFFFFF"/>
                  </a:solidFill>
                </a:uFill>
                <a:latin typeface="Arial"/>
              </a:rPr>
              <a:t>Just a special case of rule 2. If Z blocks all back door paths from X to Y then the causal effect of X on Y is obtained by adjusting for Z.</a:t>
            </a:r>
          </a:p>
          <a:p>
            <a:pPr marL="432000" indent="-324000">
              <a:buClr>
                <a:srgbClr val="000000"/>
              </a:buClr>
              <a:buSzPct val="45000"/>
              <a:buFont typeface="Wingdings" charset="2"/>
              <a:buChar char=""/>
            </a:pPr>
            <a:endParaRPr lang="en-AU" sz="3200" b="0" strike="noStrike" spc="-1">
              <a:solidFill>
                <a:srgbClr val="000000"/>
              </a:solidFill>
              <a:uFill>
                <a:solidFill>
                  <a:srgbClr val="FFFFFF"/>
                </a:solidFill>
              </a:uFill>
              <a:latin typeface="Arial"/>
            </a:endParaRPr>
          </a:p>
        </p:txBody>
      </p:sp>
      <mc:AlternateContent xmlns:mc="http://schemas.openxmlformats.org/markup-compatibility/2006" xmlns:a14="http://schemas.microsoft.com/office/drawing/2010/main">
        <mc:Choice Requires="a14">
          <p:sp>
            <p:nvSpPr>
              <p:cNvPr id="585" name="Formula 3"/>
              <p:cNvSpPr txBox="1"/>
              <p:nvPr/>
            </p:nvSpPr>
            <p:spPr>
              <a:xfrm>
                <a:off x="654840" y="3434760"/>
                <a:ext cx="2762640" cy="621720"/>
              </a:xfrm>
              <a:prstGeom prst="rect">
                <a:avLst/>
              </a:prstGeom>
            </p:spPr>
            <p:txBody>
              <a:bodyPr/>
              <a:lstStyle/>
              <a:p>
                <a14:m>
                  <m:oMathPara xmlns:m="http://schemas.openxmlformats.org/officeDocument/2006/math">
                    <m:oMathParaPr>
                      <m:jc m:val="centerGroup"/>
                    </m:oMathParaPr>
                    <m:oMath xmlns:m="http://schemas.openxmlformats.org/officeDocument/2006/math">
                      <m:sSub>
                        <m:sSubPr>
                          <m:ctrlPr>
                            <a:rPr>
                              <a:latin typeface="Cambria Math" charset="0"/>
                            </a:rPr>
                          </m:ctrlPr>
                        </m:sSubPr>
                        <m:e>
                          <m:d>
                            <m:dPr>
                              <m:ctrlPr>
                                <a:rPr>
                                  <a:latin typeface="Cambria Math" charset="0"/>
                                </a:rPr>
                              </m:ctrlPr>
                            </m:dPr>
                            <m:e>
                              <m:r>
                                <a:rPr>
                                  <a:latin typeface="Cambria Math" charset="0"/>
                                </a:rPr>
                                <m:t>𝑌</m:t>
                              </m:r>
                              <m:r>
                                <a:rPr>
                                  <a:latin typeface="Cambria Math" charset="0"/>
                                </a:rPr>
                                <m:t>⊥</m:t>
                              </m:r>
                              <m:acc>
                                <m:accPr>
                                  <m:chr m:val="^"/>
                                  <m:ctrlPr>
                                    <a:rPr i="1">
                                      <a:latin typeface="Cambria Math" charset="0"/>
                                    </a:rPr>
                                  </m:ctrlPr>
                                </m:accPr>
                                <m:e>
                                  <m:r>
                                    <a:rPr>
                                      <a:latin typeface="Cambria Math" charset="0"/>
                                    </a:rPr>
                                    <m:t>𝑋</m:t>
                                  </m:r>
                                </m:e>
                              </m:acc>
                              <m:r>
                                <a:rPr>
                                  <a:latin typeface="Cambria Math" charset="0"/>
                                </a:rPr>
                                <m:t>|</m:t>
                              </m:r>
                              <m:r>
                                <a:rPr>
                                  <a:latin typeface="Cambria Math" charset="0"/>
                                </a:rPr>
                                <m:t>𝑋</m:t>
                              </m:r>
                              <m:r>
                                <a:rPr>
                                  <a:latin typeface="Cambria Math" charset="0"/>
                                </a:rPr>
                                <m:t>,</m:t>
                              </m:r>
                              <m:r>
                                <a:rPr>
                                  <a:latin typeface="Cambria Math" charset="0"/>
                                </a:rPr>
                                <m:t>𝑍</m:t>
                              </m:r>
                            </m:e>
                          </m:d>
                        </m:e>
                        <m:sub>
                          <m:sSup>
                            <m:sSupPr>
                              <m:ctrlPr>
                                <a:rPr i="1">
                                  <a:latin typeface="Cambria Math" charset="0"/>
                                </a:rPr>
                              </m:ctrlPr>
                            </m:sSupPr>
                            <m:e>
                              <m:r>
                                <a:rPr>
                                  <a:latin typeface="Cambria Math" charset="0"/>
                                </a:rPr>
                                <m:t>𝐺</m:t>
                              </m:r>
                            </m:e>
                            <m:sup>
                              <m:r>
                                <a:rPr>
                                  <a:latin typeface="Cambria Math" charset="0"/>
                                </a:rPr>
                                <m:t>+</m:t>
                              </m:r>
                            </m:sup>
                          </m:sSup>
                        </m:sub>
                      </m:sSub>
                    </m:oMath>
                  </m:oMathPara>
                </a14:m>
                <a:endParaRPr/>
              </a:p>
            </p:txBody>
          </p:sp>
        </mc:Choice>
        <mc:Fallback xmlns:p15="http://schemas.microsoft.com/office/powerpoint/2012/main" xmlns:p14="http://schemas.microsoft.com/office/powerpoint/2010/main" xmlns=""/>
      </mc:AlternateContent>
      <mc:AlternateContent xmlns:mc="http://schemas.openxmlformats.org/markup-compatibility/2006" xmlns:a14="http://schemas.microsoft.com/office/drawing/2010/main">
        <mc:Choice Requires="a14">
          <p:sp>
            <p:nvSpPr>
              <p:cNvPr id="586" name="Formula 4"/>
              <p:cNvSpPr txBox="1"/>
              <p:nvPr/>
            </p:nvSpPr>
            <p:spPr>
              <a:xfrm>
                <a:off x="1302840" y="4190040"/>
                <a:ext cx="5298480" cy="51444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charset="0"/>
                        </a:rPr>
                        <m:t>⇒</m:t>
                      </m:r>
                      <m:r>
                        <a:rPr>
                          <a:latin typeface="Cambria Math" charset="0"/>
                        </a:rPr>
                        <m:t>𝑃</m:t>
                      </m:r>
                      <m:d>
                        <m:dPr>
                          <m:ctrlPr>
                            <a:rPr i="1">
                              <a:latin typeface="Cambria Math" charset="0"/>
                            </a:rPr>
                          </m:ctrlPr>
                        </m:dPr>
                        <m:e>
                          <m:r>
                            <a:rPr>
                              <a:latin typeface="Cambria Math" charset="0"/>
                            </a:rPr>
                            <m:t>𝑦</m:t>
                          </m:r>
                          <m:r>
                            <a:rPr>
                              <a:latin typeface="Cambria Math" charset="0"/>
                            </a:rPr>
                            <m:t>|</m:t>
                          </m:r>
                          <m:r>
                            <a:rPr>
                              <a:latin typeface="Cambria Math" charset="0"/>
                            </a:rPr>
                            <m:t>𝑑𝑜</m:t>
                          </m:r>
                          <m:d>
                            <m:dPr>
                              <m:ctrlPr>
                                <a:rPr i="1">
                                  <a:latin typeface="Cambria Math" charset="0"/>
                                </a:rPr>
                              </m:ctrlPr>
                            </m:dPr>
                            <m:e>
                              <m:r>
                                <a:rPr>
                                  <a:latin typeface="Cambria Math" charset="0"/>
                                </a:rPr>
                                <m:t>𝑥</m:t>
                              </m:r>
                            </m:e>
                          </m:d>
                          <m:r>
                            <a:rPr>
                              <a:latin typeface="Cambria Math" charset="0"/>
                            </a:rPr>
                            <m:t>,</m:t>
                          </m:r>
                          <m:r>
                            <a:rPr>
                              <a:latin typeface="Cambria Math" charset="0"/>
                            </a:rPr>
                            <m:t>𝑧</m:t>
                          </m:r>
                        </m:e>
                      </m:d>
                      <m:r>
                        <a:rPr>
                          <a:latin typeface="Cambria Math" charset="0"/>
                        </a:rPr>
                        <m:t>=</m:t>
                      </m:r>
                      <m:r>
                        <a:rPr>
                          <a:latin typeface="Cambria Math" charset="0"/>
                        </a:rPr>
                        <m:t>𝑃</m:t>
                      </m:r>
                      <m:d>
                        <m:dPr>
                          <m:ctrlPr>
                            <a:rPr i="1">
                              <a:latin typeface="Cambria Math" charset="0"/>
                            </a:rPr>
                          </m:ctrlPr>
                        </m:dPr>
                        <m:e>
                          <m:r>
                            <a:rPr>
                              <a:latin typeface="Cambria Math" charset="0"/>
                            </a:rPr>
                            <m:t>𝑦</m:t>
                          </m:r>
                          <m:r>
                            <a:rPr>
                              <a:latin typeface="Cambria Math" charset="0"/>
                            </a:rPr>
                            <m:t>|,</m:t>
                          </m:r>
                          <m:r>
                            <a:rPr>
                              <a:latin typeface="Cambria Math" charset="0"/>
                            </a:rPr>
                            <m:t>𝑥</m:t>
                          </m:r>
                          <m:r>
                            <a:rPr>
                              <a:latin typeface="Cambria Math" charset="0"/>
                            </a:rPr>
                            <m:t>,</m:t>
                          </m:r>
                          <m:r>
                            <a:rPr>
                              <a:latin typeface="Cambria Math" charset="0"/>
                            </a:rPr>
                            <m:t>𝑧</m:t>
                          </m:r>
                        </m:e>
                      </m:d>
                    </m:oMath>
                  </m:oMathPara>
                </a14:m>
                <a:endParaRPr/>
              </a:p>
            </p:txBody>
          </p:sp>
        </mc:Choice>
        <mc:Fallback xmlns:p15="http://schemas.microsoft.com/office/powerpoint/2012/main" xmlns:p14="http://schemas.microsoft.com/office/powerpoint/2010/main" xmlns=""/>
      </mc:AlternateContent>
      <mc:AlternateContent xmlns:mc="http://schemas.openxmlformats.org/markup-compatibility/2006" xmlns:a14="http://schemas.microsoft.com/office/drawing/2010/main">
        <mc:Choice Requires="a14">
          <p:sp>
            <p:nvSpPr>
              <p:cNvPr id="587" name="Formula 5"/>
              <p:cNvSpPr txBox="1"/>
              <p:nvPr/>
            </p:nvSpPr>
            <p:spPr>
              <a:xfrm>
                <a:off x="1302840" y="4848480"/>
                <a:ext cx="6496560" cy="67572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charset="0"/>
                        </a:rPr>
                        <m:t>⇒</m:t>
                      </m:r>
                      <m:r>
                        <a:rPr>
                          <a:latin typeface="Cambria Math" charset="0"/>
                        </a:rPr>
                        <m:t>𝑃</m:t>
                      </m:r>
                      <m:d>
                        <m:dPr>
                          <m:ctrlPr>
                            <a:rPr i="1">
                              <a:latin typeface="Cambria Math" charset="0"/>
                            </a:rPr>
                          </m:ctrlPr>
                        </m:dPr>
                        <m:e>
                          <m:r>
                            <a:rPr>
                              <a:latin typeface="Cambria Math" charset="0"/>
                            </a:rPr>
                            <m:t>𝑦</m:t>
                          </m:r>
                          <m:r>
                            <a:rPr>
                              <a:latin typeface="Cambria Math" charset="0"/>
                            </a:rPr>
                            <m:t>|</m:t>
                          </m:r>
                          <m:r>
                            <a:rPr>
                              <a:latin typeface="Cambria Math" charset="0"/>
                            </a:rPr>
                            <m:t>𝑑𝑜</m:t>
                          </m:r>
                          <m:d>
                            <m:dPr>
                              <m:ctrlPr>
                                <a:rPr i="1">
                                  <a:latin typeface="Cambria Math" charset="0"/>
                                </a:rPr>
                              </m:ctrlPr>
                            </m:dPr>
                            <m:e>
                              <m:r>
                                <a:rPr>
                                  <a:latin typeface="Cambria Math" charset="0"/>
                                </a:rPr>
                                <m:t>𝑥</m:t>
                              </m:r>
                            </m:e>
                          </m:d>
                        </m:e>
                      </m:d>
                      <m:r>
                        <a:rPr>
                          <a:latin typeface="Cambria Math" charset="0"/>
                        </a:rPr>
                        <m:t>=</m:t>
                      </m:r>
                      <m:nary>
                        <m:naryPr>
                          <m:chr m:val="∑"/>
                          <m:ctrlPr>
                            <a:rPr i="1">
                              <a:latin typeface="Cambria Math" charset="0"/>
                            </a:rPr>
                          </m:ctrlPr>
                        </m:naryPr>
                        <m:sub/>
                        <m:sup/>
                        <m:e>
                          <m:r>
                            <a:rPr>
                              <a:latin typeface="Cambria Math" charset="0"/>
                            </a:rPr>
                            <m:t>𝑃</m:t>
                          </m:r>
                          <m:d>
                            <m:dPr>
                              <m:ctrlPr>
                                <a:rPr i="1">
                                  <a:latin typeface="Cambria Math" charset="0"/>
                                </a:rPr>
                              </m:ctrlPr>
                            </m:dPr>
                            <m:e>
                              <m:r>
                                <a:rPr>
                                  <a:latin typeface="Cambria Math" charset="0"/>
                                </a:rPr>
                                <m:t>𝑦</m:t>
                              </m:r>
                              <m:r>
                                <a:rPr>
                                  <a:latin typeface="Cambria Math" charset="0"/>
                                </a:rPr>
                                <m:t>|,</m:t>
                              </m:r>
                              <m:r>
                                <a:rPr>
                                  <a:latin typeface="Cambria Math" charset="0"/>
                                </a:rPr>
                                <m:t>𝑥</m:t>
                              </m:r>
                              <m:r>
                                <a:rPr>
                                  <a:latin typeface="Cambria Math" charset="0"/>
                                </a:rPr>
                                <m:t>,</m:t>
                              </m:r>
                              <m:r>
                                <a:rPr>
                                  <a:latin typeface="Cambria Math" charset="0"/>
                                </a:rPr>
                                <m:t>𝑧</m:t>
                              </m:r>
                            </m:e>
                          </m:d>
                          <m:r>
                            <a:rPr>
                              <a:latin typeface="Cambria Math" charset="0"/>
                            </a:rPr>
                            <m:t>𝑃</m:t>
                          </m:r>
                          <m:d>
                            <m:dPr>
                              <m:ctrlPr>
                                <a:rPr i="1">
                                  <a:latin typeface="Cambria Math" charset="0"/>
                                </a:rPr>
                              </m:ctrlPr>
                            </m:dPr>
                            <m:e>
                              <m:r>
                                <a:rPr>
                                  <a:latin typeface="Cambria Math" charset="0"/>
                                </a:rPr>
                                <m:t>𝑧</m:t>
                              </m:r>
                            </m:e>
                          </m:d>
                        </m:e>
                      </m:nary>
                    </m:oMath>
                  </m:oMathPara>
                </a14:m>
                <a:endParaRPr/>
              </a:p>
            </p:txBody>
          </p:sp>
        </mc:Choice>
        <mc:Fallback xmlns:p15="http://schemas.microsoft.com/office/powerpoint/2012/main" xmlns:p14="http://schemas.microsoft.com/office/powerpoint/2010/main" xmlns=""/>
      </mc:AlternateContent>
      <p:sp>
        <p:nvSpPr>
          <p:cNvPr id="588" name="CustomShape 6"/>
          <p:cNvSpPr/>
          <p:nvPr/>
        </p:nvSpPr>
        <p:spPr>
          <a:xfrm>
            <a:off x="8055720" y="6766200"/>
            <a:ext cx="981720" cy="3618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Cancer</a:t>
            </a:r>
          </a:p>
        </p:txBody>
      </p:sp>
      <p:sp>
        <p:nvSpPr>
          <p:cNvPr id="589" name="CustomShape 7"/>
          <p:cNvSpPr/>
          <p:nvPr/>
        </p:nvSpPr>
        <p:spPr>
          <a:xfrm>
            <a:off x="6987960" y="6197760"/>
            <a:ext cx="1016280" cy="31032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Smoking</a:t>
            </a:r>
          </a:p>
        </p:txBody>
      </p:sp>
      <p:sp>
        <p:nvSpPr>
          <p:cNvPr id="590" name="CustomShape 8"/>
          <p:cNvSpPr/>
          <p:nvPr/>
        </p:nvSpPr>
        <p:spPr>
          <a:xfrm>
            <a:off x="8004240" y="5629680"/>
            <a:ext cx="1033200" cy="30996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Poverty</a:t>
            </a:r>
          </a:p>
        </p:txBody>
      </p:sp>
      <p:sp>
        <p:nvSpPr>
          <p:cNvPr id="591" name="CustomShape 9"/>
          <p:cNvSpPr/>
          <p:nvPr/>
        </p:nvSpPr>
        <p:spPr>
          <a:xfrm>
            <a:off x="8934480" y="6197760"/>
            <a:ext cx="929520" cy="31032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Diet</a:t>
            </a:r>
          </a:p>
        </p:txBody>
      </p:sp>
      <p:sp>
        <p:nvSpPr>
          <p:cNvPr id="592" name="Line 10"/>
          <p:cNvSpPr/>
          <p:nvPr/>
        </p:nvSpPr>
        <p:spPr>
          <a:xfrm>
            <a:off x="7539120" y="6508080"/>
            <a:ext cx="671760" cy="30996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593" name="Line 11"/>
          <p:cNvSpPr/>
          <p:nvPr/>
        </p:nvSpPr>
        <p:spPr>
          <a:xfrm flipH="1">
            <a:off x="8882640" y="6508080"/>
            <a:ext cx="516600" cy="30996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594" name="Line 12"/>
          <p:cNvSpPr/>
          <p:nvPr/>
        </p:nvSpPr>
        <p:spPr>
          <a:xfrm flipH="1">
            <a:off x="7900920" y="5939640"/>
            <a:ext cx="619920" cy="30996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595" name="Line 13"/>
          <p:cNvSpPr/>
          <p:nvPr/>
        </p:nvSpPr>
        <p:spPr>
          <a:xfrm>
            <a:off x="8520840" y="5939640"/>
            <a:ext cx="568440" cy="30996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596" name="CustomShape 14"/>
          <p:cNvSpPr/>
          <p:nvPr/>
        </p:nvSpPr>
        <p:spPr>
          <a:xfrm>
            <a:off x="5683680" y="6192000"/>
            <a:ext cx="1016280" cy="310320"/>
          </a:xfrm>
          <a:prstGeom prst="ellipse">
            <a:avLst/>
          </a:prstGeom>
          <a:solidFill>
            <a:srgbClr val="FF950E"/>
          </a:solidFill>
          <a:ln>
            <a:solidFill>
              <a:srgbClr val="FF950E"/>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Switch</a:t>
            </a:r>
          </a:p>
        </p:txBody>
      </p:sp>
      <p:sp>
        <p:nvSpPr>
          <p:cNvPr id="597" name="Line 15"/>
          <p:cNvSpPr/>
          <p:nvPr/>
        </p:nvSpPr>
        <p:spPr>
          <a:xfrm>
            <a:off x="6699960" y="6336000"/>
            <a:ext cx="288000"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 name="TextShape 1"/>
          <p:cNvSpPr txBox="1"/>
          <p:nvPr/>
        </p:nvSpPr>
        <p:spPr>
          <a:xfrm>
            <a:off x="504000" y="105840"/>
            <a:ext cx="9071640" cy="1262160"/>
          </a:xfrm>
          <a:prstGeom prst="rect">
            <a:avLst/>
          </a:prstGeom>
          <a:noFill/>
          <a:ln>
            <a:noFill/>
          </a:ln>
        </p:spPr>
        <p:txBody>
          <a:bodyPr lIns="0" tIns="0" rIns="0" bIns="0" anchor="ctr"/>
          <a:lstStyle/>
          <a:p>
            <a:pPr algn="ctr"/>
            <a:r>
              <a:rPr lang="en-AU" sz="4400" b="0" strike="noStrike" spc="-1">
                <a:solidFill>
                  <a:srgbClr val="000000"/>
                </a:solidFill>
                <a:uFill>
                  <a:solidFill>
                    <a:srgbClr val="FFFFFF"/>
                  </a:solidFill>
                </a:uFill>
                <a:latin typeface="Arial"/>
              </a:rPr>
              <a:t>Causal estimation by 'adjusting'</a:t>
            </a:r>
          </a:p>
        </p:txBody>
      </p:sp>
      <p:pic>
        <p:nvPicPr>
          <p:cNvPr id="599" name="Picture 598"/>
          <p:cNvPicPr/>
          <p:nvPr/>
        </p:nvPicPr>
        <p:blipFill>
          <a:blip r:embed="rId3"/>
          <a:stretch/>
        </p:blipFill>
        <p:spPr>
          <a:xfrm>
            <a:off x="688320" y="1440000"/>
            <a:ext cx="3847680" cy="2295000"/>
          </a:xfrm>
          <a:prstGeom prst="rect">
            <a:avLst/>
          </a:prstGeom>
          <a:ln>
            <a:noFill/>
          </a:ln>
        </p:spPr>
      </p:pic>
      <p:pic>
        <p:nvPicPr>
          <p:cNvPr id="600" name="Picture 599"/>
          <p:cNvPicPr/>
          <p:nvPr/>
        </p:nvPicPr>
        <p:blipFill>
          <a:blip r:embed="rId4"/>
          <a:stretch/>
        </p:blipFill>
        <p:spPr>
          <a:xfrm>
            <a:off x="5256000" y="1224000"/>
            <a:ext cx="3400200" cy="3228480"/>
          </a:xfrm>
          <a:prstGeom prst="rect">
            <a:avLst/>
          </a:prstGeom>
          <a:ln>
            <a:noFill/>
          </a:ln>
        </p:spPr>
      </p:pic>
      <p:pic>
        <p:nvPicPr>
          <p:cNvPr id="601" name="Picture 600"/>
          <p:cNvPicPr/>
          <p:nvPr/>
        </p:nvPicPr>
        <p:blipFill>
          <a:blip r:embed="rId5"/>
          <a:stretch/>
        </p:blipFill>
        <p:spPr>
          <a:xfrm>
            <a:off x="790920" y="3735000"/>
            <a:ext cx="3457080" cy="3314520"/>
          </a:xfrm>
          <a:prstGeom prst="rect">
            <a:avLst/>
          </a:prstGeom>
          <a:ln>
            <a:noFill/>
          </a:ln>
        </p:spPr>
      </p:pic>
      <p:pic>
        <p:nvPicPr>
          <p:cNvPr id="602" name="Picture 601"/>
          <p:cNvPicPr/>
          <p:nvPr/>
        </p:nvPicPr>
        <p:blipFill>
          <a:blip r:embed="rId6"/>
          <a:stretch/>
        </p:blipFill>
        <p:spPr>
          <a:xfrm>
            <a:off x="4968000" y="4840200"/>
            <a:ext cx="4314600" cy="1999800"/>
          </a:xfrm>
          <a:prstGeom prst="rect">
            <a:avLst/>
          </a:prstGeom>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TextShape 1"/>
          <p:cNvSpPr txBox="1"/>
          <p:nvPr/>
        </p:nvSpPr>
        <p:spPr>
          <a:xfrm>
            <a:off x="504000" y="2553840"/>
            <a:ext cx="9071640" cy="1262160"/>
          </a:xfrm>
          <a:prstGeom prst="rect">
            <a:avLst/>
          </a:prstGeom>
          <a:noFill/>
          <a:ln>
            <a:noFill/>
          </a:ln>
        </p:spPr>
        <p:txBody>
          <a:bodyPr lIns="0" tIns="0" rIns="0" bIns="0" anchor="ctr"/>
          <a:lstStyle/>
          <a:p>
            <a:pPr algn="ctr"/>
            <a:r>
              <a:rPr lang="en-AU" sz="4400" b="0" strike="noStrike" spc="-1">
                <a:solidFill>
                  <a:srgbClr val="000000"/>
                </a:solidFill>
                <a:uFill>
                  <a:solidFill>
                    <a:srgbClr val="FFFFFF"/>
                  </a:solidFill>
                </a:uFill>
                <a:latin typeface="Arial"/>
              </a:rPr>
              <a:t>Causal Discovery</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TextShape 1"/>
          <p:cNvSpPr txBox="1"/>
          <p:nvPr/>
        </p:nvSpPr>
        <p:spPr>
          <a:xfrm>
            <a:off x="432000" y="-110160"/>
            <a:ext cx="9071640" cy="1262160"/>
          </a:xfrm>
          <a:prstGeom prst="rect">
            <a:avLst/>
          </a:prstGeom>
          <a:noFill/>
          <a:ln>
            <a:noFill/>
          </a:ln>
        </p:spPr>
        <p:txBody>
          <a:bodyPr lIns="0" tIns="0" rIns="0" bIns="0" anchor="ctr"/>
          <a:lstStyle/>
          <a:p>
            <a:pPr algn="ctr"/>
            <a:r>
              <a:rPr lang="en-AU" sz="4400" b="0" strike="noStrike" spc="-1">
                <a:solidFill>
                  <a:srgbClr val="000000"/>
                </a:solidFill>
                <a:uFill>
                  <a:solidFill>
                    <a:srgbClr val="FFFFFF"/>
                  </a:solidFill>
                </a:uFill>
                <a:latin typeface="Arial"/>
              </a:rPr>
              <a:t>Independence based methods</a:t>
            </a:r>
          </a:p>
        </p:txBody>
      </p:sp>
      <p:sp>
        <p:nvSpPr>
          <p:cNvPr id="605" name="TextShape 2"/>
          <p:cNvSpPr txBox="1"/>
          <p:nvPr/>
        </p:nvSpPr>
        <p:spPr>
          <a:xfrm>
            <a:off x="216000" y="936000"/>
            <a:ext cx="9720000" cy="2944440"/>
          </a:xfrm>
          <a:prstGeom prst="rect">
            <a:avLst/>
          </a:prstGeom>
          <a:noFill/>
          <a:ln>
            <a:noFill/>
          </a:ln>
        </p:spPr>
        <p:txBody>
          <a:bodyPr lIns="0" tIns="0" rIns="0" bIns="0"/>
          <a:lstStyle/>
          <a:p>
            <a:pPr marL="432000" indent="-324000">
              <a:buClr>
                <a:srgbClr val="000000"/>
              </a:buClr>
              <a:buSzPct val="45000"/>
              <a:buFont typeface="Wingdings" charset="2"/>
              <a:buChar char=""/>
            </a:pPr>
            <a:r>
              <a:rPr lang="en-AU" sz="2400" b="0" strike="noStrike" spc="-1">
                <a:solidFill>
                  <a:srgbClr val="000000"/>
                </a:solidFill>
                <a:uFill>
                  <a:solidFill>
                    <a:srgbClr val="FFFFFF"/>
                  </a:solidFill>
                </a:uFill>
                <a:latin typeface="Arial"/>
              </a:rPr>
              <a:t>1) We assume our distribution P was generated by some (unknown) causal DAG over our observed variables (causal sufficiency) </a:t>
            </a:r>
            <a:endParaRPr lang="en-AU" sz="3200" b="0" strike="noStrike" spc="-1">
              <a:solidFill>
                <a:srgbClr val="000000"/>
              </a:solidFill>
              <a:uFill>
                <a:solidFill>
                  <a:srgbClr val="FFFFFF"/>
                </a:solidFill>
              </a:uFill>
              <a:latin typeface="Arial"/>
            </a:endParaRPr>
          </a:p>
          <a:p>
            <a:pPr marL="432000" indent="-324000">
              <a:buClr>
                <a:srgbClr val="000000"/>
              </a:buClr>
              <a:buSzPct val="45000"/>
              <a:buFont typeface="Wingdings" charset="2"/>
              <a:buChar char=""/>
            </a:pPr>
            <a:r>
              <a:rPr lang="en-AU" sz="2400" b="0" strike="noStrike" spc="-1">
                <a:solidFill>
                  <a:srgbClr val="000000"/>
                </a:solidFill>
                <a:uFill>
                  <a:solidFill>
                    <a:srgbClr val="FFFFFF"/>
                  </a:solidFill>
                </a:uFill>
                <a:latin typeface="Arial"/>
              </a:rPr>
              <a:t>2) We assume that all the conditional independences in P are implied by d-separation in the true causal network (</a:t>
            </a:r>
            <a:r>
              <a:rPr lang="en-AU" sz="2400" b="1" i="1" strike="noStrike" spc="-1">
                <a:solidFill>
                  <a:srgbClr val="000000"/>
                </a:solidFill>
                <a:uFill>
                  <a:solidFill>
                    <a:srgbClr val="FFFFFF"/>
                  </a:solidFill>
                </a:uFill>
                <a:latin typeface="Arial"/>
              </a:rPr>
              <a:t>faithfulness</a:t>
            </a:r>
            <a:r>
              <a:rPr lang="en-AU" sz="2400" b="0" strike="noStrike" spc="-1">
                <a:solidFill>
                  <a:srgbClr val="000000"/>
                </a:solidFill>
                <a:uFill>
                  <a:solidFill>
                    <a:srgbClr val="FFFFFF"/>
                  </a:solidFill>
                </a:uFill>
                <a:latin typeface="Arial"/>
              </a:rPr>
              <a:t>)</a:t>
            </a:r>
            <a:endParaRPr lang="en-AU" sz="3200" b="0" strike="noStrike" spc="-1">
              <a:solidFill>
                <a:srgbClr val="000000"/>
              </a:solidFill>
              <a:uFill>
                <a:solidFill>
                  <a:srgbClr val="FFFFFF"/>
                </a:solidFill>
              </a:uFill>
              <a:latin typeface="Arial"/>
            </a:endParaRPr>
          </a:p>
          <a:p>
            <a:pPr marL="432000" indent="-324000">
              <a:buClr>
                <a:srgbClr val="000000"/>
              </a:buClr>
              <a:buSzPct val="45000"/>
              <a:buFont typeface="Wingdings" charset="2"/>
              <a:buChar char=""/>
            </a:pPr>
            <a:r>
              <a:rPr lang="en-AU" sz="2400" b="0" strike="noStrike" spc="-1">
                <a:solidFill>
                  <a:srgbClr val="000000"/>
                </a:solidFill>
                <a:uFill>
                  <a:solidFill>
                    <a:srgbClr val="FFFFFF"/>
                  </a:solidFill>
                </a:uFill>
                <a:latin typeface="Arial"/>
              </a:rPr>
              <a:t>3) Finding the causal structure equates to finding perfect maps for P</a:t>
            </a:r>
            <a:endParaRPr lang="en-AU" sz="3200" b="0" strike="noStrike" spc="-1">
              <a:solidFill>
                <a:srgbClr val="000000"/>
              </a:solidFill>
              <a:uFill>
                <a:solidFill>
                  <a:srgbClr val="FFFFFF"/>
                </a:solidFill>
              </a:uFill>
              <a:latin typeface="Arial"/>
            </a:endParaRPr>
          </a:p>
          <a:p>
            <a:pPr marL="432000" indent="-324000">
              <a:buClr>
                <a:srgbClr val="000000"/>
              </a:buClr>
              <a:buSzPct val="45000"/>
              <a:buFont typeface="Wingdings" charset="2"/>
              <a:buChar char=""/>
            </a:pPr>
            <a:endParaRPr lang="en-AU" sz="3200" b="0" strike="noStrike" spc="-1">
              <a:solidFill>
                <a:srgbClr val="000000"/>
              </a:solidFill>
              <a:uFill>
                <a:solidFill>
                  <a:srgbClr val="FFFFFF"/>
                </a:solidFill>
              </a:uFill>
              <a:latin typeface="Arial"/>
            </a:endParaRPr>
          </a:p>
        </p:txBody>
      </p:sp>
      <p:sp>
        <p:nvSpPr>
          <p:cNvPr id="606" name="CustomShape 3"/>
          <p:cNvSpPr/>
          <p:nvPr/>
        </p:nvSpPr>
        <p:spPr>
          <a:xfrm>
            <a:off x="1440000" y="4608000"/>
            <a:ext cx="1656000" cy="432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Income</a:t>
            </a:r>
          </a:p>
        </p:txBody>
      </p:sp>
      <p:sp>
        <p:nvSpPr>
          <p:cNvPr id="607" name="CustomShape 4"/>
          <p:cNvSpPr/>
          <p:nvPr/>
        </p:nvSpPr>
        <p:spPr>
          <a:xfrm>
            <a:off x="504000" y="5616000"/>
            <a:ext cx="1584000" cy="432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Chocolate</a:t>
            </a:r>
          </a:p>
        </p:txBody>
      </p:sp>
      <p:sp>
        <p:nvSpPr>
          <p:cNvPr id="608" name="CustomShape 5"/>
          <p:cNvSpPr/>
          <p:nvPr/>
        </p:nvSpPr>
        <p:spPr>
          <a:xfrm>
            <a:off x="2736000" y="5616000"/>
            <a:ext cx="1656000" cy="432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Obesity</a:t>
            </a:r>
          </a:p>
        </p:txBody>
      </p:sp>
      <p:sp>
        <p:nvSpPr>
          <p:cNvPr id="609" name="Line 6"/>
          <p:cNvSpPr/>
          <p:nvPr/>
        </p:nvSpPr>
        <p:spPr>
          <a:xfrm flipH="1">
            <a:off x="1800000" y="5040000"/>
            <a:ext cx="504000" cy="648000"/>
          </a:xfrm>
          <a:prstGeom prst="line">
            <a:avLst/>
          </a:prstGeom>
          <a:ln>
            <a:solidFill>
              <a:srgbClr val="008000"/>
            </a:solidFill>
            <a:tailEnd type="triangle" w="med" len="med"/>
          </a:ln>
        </p:spPr>
        <p:style>
          <a:lnRef idx="0">
            <a:scrgbClr r="0" g="0" b="0"/>
          </a:lnRef>
          <a:fillRef idx="0">
            <a:scrgbClr r="0" g="0" b="0"/>
          </a:fillRef>
          <a:effectRef idx="0">
            <a:scrgbClr r="0" g="0" b="0"/>
          </a:effectRef>
          <a:fontRef idx="minor"/>
        </p:style>
      </p:sp>
      <p:sp>
        <p:nvSpPr>
          <p:cNvPr id="610" name="Line 7"/>
          <p:cNvSpPr/>
          <p:nvPr/>
        </p:nvSpPr>
        <p:spPr>
          <a:xfrm>
            <a:off x="2304000" y="5040000"/>
            <a:ext cx="720000" cy="648000"/>
          </a:xfrm>
          <a:prstGeom prst="line">
            <a:avLst/>
          </a:prstGeom>
          <a:ln>
            <a:solidFill>
              <a:srgbClr val="008000"/>
            </a:solidFill>
            <a:tailEnd type="triangle" w="med" len="med"/>
          </a:ln>
        </p:spPr>
        <p:style>
          <a:lnRef idx="0">
            <a:scrgbClr r="0" g="0" b="0"/>
          </a:lnRef>
          <a:fillRef idx="0">
            <a:scrgbClr r="0" g="0" b="0"/>
          </a:fillRef>
          <a:effectRef idx="0">
            <a:scrgbClr r="0" g="0" b="0"/>
          </a:effectRef>
          <a:fontRef idx="minor"/>
        </p:style>
      </p:sp>
      <p:sp>
        <p:nvSpPr>
          <p:cNvPr id="611" name="Line 8"/>
          <p:cNvSpPr/>
          <p:nvPr/>
        </p:nvSpPr>
        <p:spPr>
          <a:xfrm>
            <a:off x="2088000" y="5832000"/>
            <a:ext cx="648000" cy="0"/>
          </a:xfrm>
          <a:prstGeom prst="line">
            <a:avLst/>
          </a:prstGeom>
          <a:ln>
            <a:solidFill>
              <a:srgbClr val="008000"/>
            </a:solidFill>
            <a:tailEnd type="triangle" w="med" len="med"/>
          </a:ln>
        </p:spPr>
        <p:style>
          <a:lnRef idx="0">
            <a:scrgbClr r="0" g="0" b="0"/>
          </a:lnRef>
          <a:fillRef idx="0">
            <a:scrgbClr r="0" g="0" b="0"/>
          </a:fillRef>
          <a:effectRef idx="0">
            <a:scrgbClr r="0" g="0" b="0"/>
          </a:effectRef>
          <a:fontRef idx="minor"/>
        </p:style>
      </p:sp>
      <p:graphicFrame>
        <p:nvGraphicFramePr>
          <p:cNvPr id="612" name="Table 9"/>
          <p:cNvGraphicFramePr/>
          <p:nvPr/>
        </p:nvGraphicFramePr>
        <p:xfrm>
          <a:off x="1135800" y="3874320"/>
          <a:ext cx="2076120" cy="665280"/>
        </p:xfrm>
        <a:graphic>
          <a:graphicData uri="http://schemas.openxmlformats.org/drawingml/2006/table">
            <a:tbl>
              <a:tblPr/>
              <a:tblGrid>
                <a:gridCol w="692280"/>
                <a:gridCol w="692280"/>
                <a:gridCol w="691920"/>
              </a:tblGrid>
              <a:tr h="340200">
                <a:tc>
                  <a:txBody>
                    <a:bodyPr/>
                    <a:lstStyle/>
                    <a:p>
                      <a:r>
                        <a:rPr lang="en-AU" sz="1600" b="0" strike="noStrike" spc="-1">
                          <a:solidFill>
                            <a:srgbClr val="000000"/>
                          </a:solidFill>
                          <a:uFill>
                            <a:solidFill>
                              <a:srgbClr val="FFFFFF"/>
                            </a:solidFill>
                          </a:uFill>
                          <a:latin typeface="Arial"/>
                        </a:rPr>
                        <a:t>I</a:t>
                      </a:r>
                      <a:endParaRPr lang="en-AU" sz="1800" b="0" strike="noStrike" spc="-1">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r>
                        <a:rPr lang="en-AU" sz="1600" b="0" strike="noStrike" spc="-1">
                          <a:solidFill>
                            <a:srgbClr val="000000"/>
                          </a:solidFill>
                          <a:uFill>
                            <a:solidFill>
                              <a:srgbClr val="FFFFFF"/>
                            </a:solidFill>
                          </a:uFill>
                          <a:latin typeface="Arial"/>
                        </a:rPr>
                        <a:t>High</a:t>
                      </a:r>
                      <a:endParaRPr lang="en-AU" sz="1800" b="0" strike="noStrike" spc="-1">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r>
                        <a:rPr lang="en-AU" sz="1600" b="0" strike="noStrike" spc="-1">
                          <a:solidFill>
                            <a:srgbClr val="000000"/>
                          </a:solidFill>
                          <a:uFill>
                            <a:solidFill>
                              <a:srgbClr val="FFFFFF"/>
                            </a:solidFill>
                          </a:uFill>
                          <a:latin typeface="Arial"/>
                        </a:rPr>
                        <a:t>Low</a:t>
                      </a:r>
                      <a:endParaRPr lang="en-AU" sz="1800" b="0" strike="noStrike" spc="-1">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325440">
                <a:tc>
                  <a:txBody>
                    <a:bodyPr/>
                    <a:lstStyle/>
                    <a:p>
                      <a:r>
                        <a:rPr lang="en-AU" sz="1600" b="0" strike="noStrike" spc="-1">
                          <a:solidFill>
                            <a:srgbClr val="000000"/>
                          </a:solidFill>
                          <a:uFill>
                            <a:solidFill>
                              <a:srgbClr val="FFFFFF"/>
                            </a:solidFill>
                          </a:uFill>
                          <a:latin typeface="Arial"/>
                        </a:rPr>
                        <a:t>P(I)</a:t>
                      </a:r>
                      <a:endParaRPr lang="en-AU" sz="1800" b="0" strike="noStrike" spc="-1">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n-AU" sz="1600" b="0" strike="noStrike" spc="-1">
                          <a:solidFill>
                            <a:srgbClr val="000000"/>
                          </a:solidFill>
                          <a:uFill>
                            <a:solidFill>
                              <a:srgbClr val="FFFFFF"/>
                            </a:solidFill>
                          </a:uFill>
                          <a:latin typeface="Arial"/>
                        </a:rPr>
                        <a:t>0.5</a:t>
                      </a:r>
                      <a:endParaRPr lang="en-AU" sz="1800" b="0" strike="noStrike" spc="-1">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n-AU" sz="1600" b="0" strike="noStrike" spc="-1">
                          <a:solidFill>
                            <a:srgbClr val="000000"/>
                          </a:solidFill>
                          <a:uFill>
                            <a:solidFill>
                              <a:srgbClr val="FFFFFF"/>
                            </a:solidFill>
                          </a:uFill>
                          <a:latin typeface="Arial"/>
                        </a:rPr>
                        <a:t>0.5</a:t>
                      </a:r>
                      <a:endParaRPr lang="en-AU" sz="1800" b="0" strike="noStrike" spc="-1">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
        <p:nvSpPr>
          <p:cNvPr id="613" name="CustomShape 10"/>
          <p:cNvSpPr/>
          <p:nvPr/>
        </p:nvSpPr>
        <p:spPr>
          <a:xfrm>
            <a:off x="6552000" y="4104000"/>
            <a:ext cx="1656000" cy="432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Income</a:t>
            </a:r>
          </a:p>
        </p:txBody>
      </p:sp>
      <p:sp>
        <p:nvSpPr>
          <p:cNvPr id="614" name="CustomShape 11"/>
          <p:cNvSpPr/>
          <p:nvPr/>
        </p:nvSpPr>
        <p:spPr>
          <a:xfrm>
            <a:off x="5616000" y="5112000"/>
            <a:ext cx="1584000" cy="432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Chocolate</a:t>
            </a:r>
          </a:p>
        </p:txBody>
      </p:sp>
      <p:sp>
        <p:nvSpPr>
          <p:cNvPr id="615" name="CustomShape 12"/>
          <p:cNvSpPr/>
          <p:nvPr/>
        </p:nvSpPr>
        <p:spPr>
          <a:xfrm>
            <a:off x="7848000" y="5112000"/>
            <a:ext cx="1656000" cy="432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Obesity</a:t>
            </a:r>
          </a:p>
        </p:txBody>
      </p:sp>
      <p:sp>
        <p:nvSpPr>
          <p:cNvPr id="616" name="Line 13"/>
          <p:cNvSpPr/>
          <p:nvPr/>
        </p:nvSpPr>
        <p:spPr>
          <a:xfrm flipH="1">
            <a:off x="6912000" y="4536000"/>
            <a:ext cx="504000" cy="648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617" name="Line 14"/>
          <p:cNvSpPr/>
          <p:nvPr/>
        </p:nvSpPr>
        <p:spPr>
          <a:xfrm>
            <a:off x="7416000" y="4536000"/>
            <a:ext cx="720000" cy="648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618" name="TextShape 15"/>
          <p:cNvSpPr txBox="1"/>
          <p:nvPr/>
        </p:nvSpPr>
        <p:spPr>
          <a:xfrm>
            <a:off x="5760000" y="3397680"/>
            <a:ext cx="3600000" cy="346320"/>
          </a:xfrm>
          <a:prstGeom prst="rect">
            <a:avLst/>
          </a:prstGeom>
          <a:noFill/>
          <a:ln>
            <a:noFill/>
          </a:ln>
        </p:spPr>
        <p:txBody>
          <a:bodyPr lIns="90000" tIns="45000" rIns="90000" bIns="45000"/>
          <a:lstStyle/>
          <a:p>
            <a:r>
              <a:rPr lang="en-AU" sz="1800" b="0" strike="noStrike" spc="-1">
                <a:solidFill>
                  <a:srgbClr val="000000"/>
                </a:solidFill>
                <a:uFill>
                  <a:solidFill>
                    <a:srgbClr val="FFFFFF"/>
                  </a:solidFill>
                </a:uFill>
                <a:latin typeface="Arial"/>
              </a:rPr>
              <a:t>Perfect map for P</a:t>
            </a:r>
          </a:p>
        </p:txBody>
      </p:sp>
      <p:graphicFrame>
        <p:nvGraphicFramePr>
          <p:cNvPr id="619" name="Table 16"/>
          <p:cNvGraphicFramePr/>
          <p:nvPr/>
        </p:nvGraphicFramePr>
        <p:xfrm>
          <a:off x="2626920" y="6100920"/>
          <a:ext cx="2404080" cy="967320"/>
        </p:xfrm>
        <a:graphic>
          <a:graphicData uri="http://schemas.openxmlformats.org/drawingml/2006/table">
            <a:tbl>
              <a:tblPr/>
              <a:tblGrid>
                <a:gridCol w="873000"/>
                <a:gridCol w="383040"/>
                <a:gridCol w="383040"/>
                <a:gridCol w="383040"/>
                <a:gridCol w="382320"/>
              </a:tblGrid>
              <a:tr h="322560">
                <a:tc>
                  <a:txBody>
                    <a:bodyPr/>
                    <a:lstStyle/>
                    <a:p>
                      <a:r>
                        <a:rPr lang="en-AU" sz="1600" b="0" strike="noStrike" spc="-1">
                          <a:solidFill>
                            <a:srgbClr val="000000"/>
                          </a:solidFill>
                          <a:uFill>
                            <a:solidFill>
                              <a:srgbClr val="FFFFFF"/>
                            </a:solidFill>
                          </a:uFill>
                          <a:latin typeface="Arial"/>
                        </a:rPr>
                        <a:t>I</a:t>
                      </a:r>
                      <a:endParaRPr lang="en-AU" sz="1800" b="0" strike="noStrike" spc="-1">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gridSpan="2">
                  <a:txBody>
                    <a:bodyPr/>
                    <a:lstStyle/>
                    <a:p>
                      <a:r>
                        <a:rPr lang="en-AU" sz="1600" b="0" strike="noStrike" spc="-1">
                          <a:solidFill>
                            <a:srgbClr val="000000"/>
                          </a:solidFill>
                          <a:uFill>
                            <a:solidFill>
                              <a:srgbClr val="FFFFFF"/>
                            </a:solidFill>
                          </a:uFill>
                          <a:latin typeface="Arial"/>
                        </a:rPr>
                        <a:t>High</a:t>
                      </a:r>
                      <a:endParaRPr lang="en-AU" sz="1800" b="0" strike="noStrike" spc="-1">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hMerge="1">
                  <a:txBody>
                    <a:bodyPr/>
                    <a:lstStyle/>
                    <a:p>
                      <a:r>
                        <a:rPr lang="en-AU" sz="1600" b="0" strike="noStrike" spc="-1">
                          <a:solidFill>
                            <a:srgbClr val="000000"/>
                          </a:solidFill>
                          <a:uFill>
                            <a:solidFill>
                              <a:srgbClr val="FFFFFF"/>
                            </a:solidFill>
                          </a:uFill>
                          <a:latin typeface="Arial"/>
                        </a:rPr>
                        <a:t>Low</a:t>
                      </a:r>
                      <a:endParaRPr lang="en-AU" sz="1800" b="0" strike="noStrike" spc="-1">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endParaRPr lang="en-US"/>
                    </a:p>
                  </a:txBody>
                  <a:tcPr>
                    <a:lnL w="720" cap="flat" cmpd="sng" algn="ctr">
                      <a:solidFill>
                        <a:srgbClr val="FFFFFF"/>
                      </a:solidFill>
                      <a:prstDash val="solid"/>
                      <a:round/>
                      <a:headEnd type="none" w="med" len="med"/>
                      <a:tailEnd type="none" w="med" len="med"/>
                    </a:lnL>
                  </a:tcPr>
                </a:tc>
                <a:tc>
                  <a:txBody>
                    <a:bodyPr/>
                    <a:lstStyle/>
                    <a:p>
                      <a:endParaRPr lang="en-US"/>
                    </a:p>
                  </a:txBody>
                  <a:tcPr/>
                </a:tc>
              </a:tr>
              <a:tr h="322560">
                <a:tc>
                  <a:txBody>
                    <a:bodyPr/>
                    <a:lstStyle/>
                    <a:p>
                      <a:r>
                        <a:rPr lang="en-AU" sz="1600" b="0" strike="noStrike" spc="-1">
                          <a:solidFill>
                            <a:srgbClr val="000000"/>
                          </a:solidFill>
                          <a:uFill>
                            <a:solidFill>
                              <a:srgbClr val="FFFFFF"/>
                            </a:solidFill>
                          </a:uFill>
                          <a:latin typeface="Arial"/>
                        </a:rPr>
                        <a:t>C</a:t>
                      </a:r>
                      <a:endParaRPr lang="en-AU" sz="1800" b="0" strike="noStrike" spc="-1">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n-AU" sz="1600" b="0" strike="noStrike" spc="-1">
                          <a:solidFill>
                            <a:srgbClr val="000000"/>
                          </a:solidFill>
                          <a:uFill>
                            <a:solidFill>
                              <a:srgbClr val="FFFFFF"/>
                            </a:solidFill>
                          </a:uFill>
                          <a:latin typeface="Arial"/>
                        </a:rPr>
                        <a:t>Y</a:t>
                      </a:r>
                      <a:endParaRPr lang="en-AU" sz="1800" b="0" strike="noStrike" spc="-1">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n-AU" sz="1600" b="0" strike="noStrike" spc="-1">
                          <a:solidFill>
                            <a:srgbClr val="000000"/>
                          </a:solidFill>
                          <a:uFill>
                            <a:solidFill>
                              <a:srgbClr val="FFFFFF"/>
                            </a:solidFill>
                          </a:uFill>
                          <a:latin typeface="Arial"/>
                        </a:rPr>
                        <a:t>N</a:t>
                      </a:r>
                      <a:endParaRPr lang="en-AU" sz="1800" b="0" strike="noStrike" spc="-1">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n-AU" sz="1600" b="0" strike="noStrike" spc="-1">
                          <a:solidFill>
                            <a:srgbClr val="000000"/>
                          </a:solidFill>
                          <a:uFill>
                            <a:solidFill>
                              <a:srgbClr val="FFFFFF"/>
                            </a:solidFill>
                          </a:uFill>
                          <a:latin typeface="Arial"/>
                        </a:rPr>
                        <a:t>Y</a:t>
                      </a:r>
                      <a:endParaRPr lang="en-AU" sz="1800" b="0" strike="noStrike" spc="-1">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B w="720">
                      <a:solidFill>
                        <a:srgbClr val="FFFFFF"/>
                      </a:solidFill>
                    </a:lnB>
                    <a:solidFill>
                      <a:srgbClr val="CCCCCC"/>
                    </a:solidFill>
                  </a:tcPr>
                </a:tc>
                <a:tc>
                  <a:txBody>
                    <a:bodyPr/>
                    <a:lstStyle/>
                    <a:p>
                      <a:r>
                        <a:rPr lang="en-AU" sz="1600" b="0" strike="noStrike" spc="-1">
                          <a:solidFill>
                            <a:srgbClr val="000000"/>
                          </a:solidFill>
                          <a:uFill>
                            <a:solidFill>
                              <a:srgbClr val="FFFFFF"/>
                            </a:solidFill>
                          </a:uFill>
                          <a:latin typeface="Arial"/>
                        </a:rPr>
                        <a:t>N</a:t>
                      </a:r>
                      <a:endParaRPr lang="en-AU" sz="1800" b="0" strike="noStrike" spc="-1">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B w="720">
                      <a:solidFill>
                        <a:srgbClr val="FFFFFF"/>
                      </a:solidFill>
                    </a:lnB>
                    <a:solidFill>
                      <a:srgbClr val="CCCCCC"/>
                    </a:solidFill>
                  </a:tcPr>
                </a:tc>
              </a:tr>
              <a:tr h="322560">
                <a:tc>
                  <a:txBody>
                    <a:bodyPr/>
                    <a:lstStyle/>
                    <a:p>
                      <a:r>
                        <a:rPr lang="en-AU" sz="1600" b="0" strike="noStrike" spc="-1">
                          <a:solidFill>
                            <a:srgbClr val="000000"/>
                          </a:solidFill>
                          <a:uFill>
                            <a:solidFill>
                              <a:srgbClr val="FFFFFF"/>
                            </a:solidFill>
                          </a:uFill>
                          <a:latin typeface="Arial"/>
                        </a:rPr>
                        <a:t>P(O=Y)</a:t>
                      </a:r>
                      <a:endParaRPr lang="en-AU" sz="1800" b="0" strike="noStrike" spc="-1">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r>
                        <a:rPr lang="en-AU" sz="1600" b="0" strike="noStrike" spc="-1">
                          <a:solidFill>
                            <a:srgbClr val="000000"/>
                          </a:solidFill>
                          <a:uFill>
                            <a:solidFill>
                              <a:srgbClr val="FFFFFF"/>
                            </a:solidFill>
                          </a:uFill>
                          <a:latin typeface="Arial"/>
                        </a:rPr>
                        <a:t>.4</a:t>
                      </a:r>
                      <a:endParaRPr lang="en-AU" sz="1800" b="0" strike="noStrike" spc="-1">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r>
                        <a:rPr lang="en-AU" sz="1600" b="0" strike="noStrike" spc="-1">
                          <a:solidFill>
                            <a:srgbClr val="000000"/>
                          </a:solidFill>
                          <a:uFill>
                            <a:solidFill>
                              <a:srgbClr val="FFFFFF"/>
                            </a:solidFill>
                          </a:uFill>
                          <a:latin typeface="Arial"/>
                        </a:rPr>
                        <a:t>.2</a:t>
                      </a:r>
                      <a:endParaRPr lang="en-AU" sz="1800" b="0" strike="noStrike" spc="-1">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r>
                        <a:rPr lang="en-AU" sz="1600" b="0" strike="noStrike" spc="-1">
                          <a:solidFill>
                            <a:srgbClr val="000000"/>
                          </a:solidFill>
                          <a:uFill>
                            <a:solidFill>
                              <a:srgbClr val="FFFFFF"/>
                            </a:solidFill>
                          </a:uFill>
                          <a:latin typeface="Arial"/>
                        </a:rPr>
                        <a:t>.7</a:t>
                      </a:r>
                      <a:endParaRPr lang="en-AU" sz="1800" b="0" strike="noStrike" spc="-1">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r>
                        <a:rPr lang="en-AU" sz="1600" b="0" strike="noStrike" spc="-1">
                          <a:solidFill>
                            <a:srgbClr val="000000"/>
                          </a:solidFill>
                          <a:uFill>
                            <a:solidFill>
                              <a:srgbClr val="FFFFFF"/>
                            </a:solidFill>
                          </a:uFill>
                          <a:latin typeface="Arial"/>
                        </a:rPr>
                        <a:t>.5</a:t>
                      </a:r>
                      <a:endParaRPr lang="en-AU" sz="1800" b="0" strike="noStrike" spc="-1">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
        <p:nvSpPr>
          <p:cNvPr id="620" name="TextShape 17"/>
          <p:cNvSpPr txBox="1"/>
          <p:nvPr/>
        </p:nvSpPr>
        <p:spPr>
          <a:xfrm>
            <a:off x="432000" y="3384000"/>
            <a:ext cx="3888000" cy="346320"/>
          </a:xfrm>
          <a:prstGeom prst="rect">
            <a:avLst/>
          </a:prstGeom>
          <a:noFill/>
          <a:ln>
            <a:noFill/>
          </a:ln>
        </p:spPr>
        <p:txBody>
          <a:bodyPr lIns="90000" tIns="45000" rIns="90000" bIns="45000"/>
          <a:lstStyle/>
          <a:p>
            <a:r>
              <a:rPr lang="en-AU" sz="1800" b="0" strike="noStrike" spc="-1">
                <a:solidFill>
                  <a:srgbClr val="008000"/>
                </a:solidFill>
                <a:uFill>
                  <a:solidFill>
                    <a:srgbClr val="FFFFFF"/>
                  </a:solidFill>
                </a:uFill>
                <a:latin typeface="Arial"/>
              </a:rPr>
              <a:t>True causal structure generating P</a:t>
            </a:r>
            <a:endParaRPr lang="en-AU" sz="1800" b="0" strike="noStrike" spc="-1">
              <a:solidFill>
                <a:srgbClr val="000000"/>
              </a:solidFill>
              <a:uFill>
                <a:solidFill>
                  <a:srgbClr val="FFFFFF"/>
                </a:solidFill>
              </a:uFill>
              <a:latin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 name="TextShape 1"/>
          <p:cNvSpPr txBox="1"/>
          <p:nvPr/>
        </p:nvSpPr>
        <p:spPr>
          <a:xfrm>
            <a:off x="504000" y="0"/>
            <a:ext cx="9071640" cy="1262160"/>
          </a:xfrm>
          <a:prstGeom prst="rect">
            <a:avLst/>
          </a:prstGeom>
          <a:noFill/>
          <a:ln>
            <a:noFill/>
          </a:ln>
        </p:spPr>
        <p:txBody>
          <a:bodyPr lIns="0" tIns="0" rIns="0" bIns="0" anchor="ctr"/>
          <a:lstStyle/>
          <a:p>
            <a:pPr algn="ctr"/>
            <a:r>
              <a:rPr lang="en-AU" sz="4400" b="0" strike="noStrike" spc="-1">
                <a:solidFill>
                  <a:srgbClr val="000000"/>
                </a:solidFill>
                <a:uFill>
                  <a:solidFill>
                    <a:srgbClr val="FFFFFF"/>
                  </a:solidFill>
                </a:uFill>
                <a:latin typeface="Arial"/>
              </a:rPr>
              <a:t>The IC (or SGS) algorithm</a:t>
            </a:r>
          </a:p>
        </p:txBody>
      </p:sp>
      <p:sp>
        <p:nvSpPr>
          <p:cNvPr id="622" name="TextShape 2"/>
          <p:cNvSpPr txBox="1"/>
          <p:nvPr/>
        </p:nvSpPr>
        <p:spPr>
          <a:xfrm>
            <a:off x="504000" y="1303560"/>
            <a:ext cx="9071640" cy="4384440"/>
          </a:xfrm>
          <a:prstGeom prst="rect">
            <a:avLst/>
          </a:prstGeom>
          <a:noFill/>
          <a:ln>
            <a:noFill/>
          </a:ln>
        </p:spPr>
        <p:txBody>
          <a:bodyPr lIns="0" tIns="0" rIns="0" bIns="0"/>
          <a:lstStyle/>
          <a:p>
            <a:pPr marL="432000" indent="-324000">
              <a:buClr>
                <a:srgbClr val="000000"/>
              </a:buClr>
              <a:buSzPct val="45000"/>
              <a:buFont typeface="Wingdings" charset="2"/>
              <a:buChar char=""/>
            </a:pPr>
            <a:endParaRPr lang="en-AU" sz="3200" b="0" strike="noStrike" spc="-1">
              <a:solidFill>
                <a:srgbClr val="000000"/>
              </a:solidFill>
              <a:uFill>
                <a:solidFill>
                  <a:srgbClr val="FFFFFF"/>
                </a:solidFill>
              </a:uFill>
              <a:latin typeface="Arial"/>
            </a:endParaRPr>
          </a:p>
          <a:p>
            <a:pPr marL="432000" indent="-324000">
              <a:buClr>
                <a:srgbClr val="000000"/>
              </a:buClr>
              <a:buSzPct val="45000"/>
              <a:buFont typeface="Wingdings" charset="2"/>
              <a:buChar char=""/>
            </a:pPr>
            <a:endParaRPr lang="en-AU" sz="3200" b="0" strike="noStrike" spc="-1">
              <a:solidFill>
                <a:srgbClr val="000000"/>
              </a:solidFill>
              <a:uFill>
                <a:solidFill>
                  <a:srgbClr val="FFFFFF"/>
                </a:solidFill>
              </a:uFill>
              <a:latin typeface="Arial"/>
            </a:endParaRPr>
          </a:p>
        </p:txBody>
      </p:sp>
      <mc:AlternateContent xmlns:mc="http://schemas.openxmlformats.org/markup-compatibility/2006" xmlns:a14="http://schemas.microsoft.com/office/drawing/2010/main">
        <mc:Choice Requires="a14">
          <p:sp>
            <p:nvSpPr>
              <p:cNvPr id="623" name="Formula 3"/>
              <p:cNvSpPr txBox="1"/>
              <p:nvPr/>
            </p:nvSpPr>
            <p:spPr>
              <a:xfrm>
                <a:off x="907200" y="1065240"/>
                <a:ext cx="8740800" cy="41328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charset="0"/>
                        </a:rPr>
                        <m:t>𝑓𝑜𝑟𝑎𝑙𝑙𝑝𝑎𝑖𝑟𝑠𝑜𝑓𝑣𝑎𝑟𝑖𝑎𝑏𝑙𝑒𝑠𝑎</m:t>
                      </m:r>
                      <m:r>
                        <a:rPr>
                          <a:latin typeface="Cambria Math" charset="0"/>
                        </a:rPr>
                        <m:t>,</m:t>
                      </m:r>
                      <m:r>
                        <a:rPr>
                          <a:latin typeface="Cambria Math" charset="0"/>
                        </a:rPr>
                        <m:t>𝑏𝑠𝑒𝑎𝑟𝑐h𝑓𝑜𝑟𝑎𝑠𝑒𝑡</m:t>
                      </m:r>
                      <m:sSub>
                        <m:sSubPr>
                          <m:ctrlPr>
                            <a:rPr i="1">
                              <a:latin typeface="Cambria Math" charset="0"/>
                            </a:rPr>
                          </m:ctrlPr>
                        </m:sSubPr>
                        <m:e>
                          <m:r>
                            <a:rPr>
                              <a:latin typeface="Cambria Math" charset="0"/>
                            </a:rPr>
                            <m:t>𝑆</m:t>
                          </m:r>
                        </m:e>
                        <m:sub>
                          <m:r>
                            <a:rPr>
                              <a:latin typeface="Cambria Math" charset="0"/>
                            </a:rPr>
                            <m:t>𝑎𝑏</m:t>
                          </m:r>
                        </m:sub>
                      </m:sSub>
                      <m:r>
                        <a:rPr>
                          <a:latin typeface="Cambria Math" charset="0"/>
                        </a:rPr>
                        <m:t>𝑠𝑢𝑐h𝑡h𝑎𝑡𝑎</m:t>
                      </m:r>
                      <m:r>
                        <a:rPr>
                          <a:latin typeface="Cambria Math" charset="0"/>
                        </a:rPr>
                        <m:t>⊥</m:t>
                      </m:r>
                      <m:r>
                        <a:rPr>
                          <a:latin typeface="Cambria Math" charset="0"/>
                        </a:rPr>
                        <m:t>𝑏</m:t>
                      </m:r>
                      <m:r>
                        <a:rPr>
                          <a:latin typeface="Cambria Math" charset="0"/>
                        </a:rPr>
                        <m:t>|</m:t>
                      </m:r>
                      <m:sSub>
                        <m:sSubPr>
                          <m:ctrlPr>
                            <a:rPr i="1">
                              <a:latin typeface="Cambria Math" charset="0"/>
                            </a:rPr>
                          </m:ctrlPr>
                        </m:sSubPr>
                        <m:e>
                          <m:r>
                            <a:rPr>
                              <a:latin typeface="Cambria Math" charset="0"/>
                            </a:rPr>
                            <m:t>𝑆</m:t>
                          </m:r>
                        </m:e>
                        <m:sub>
                          <m:r>
                            <a:rPr>
                              <a:latin typeface="Cambria Math" charset="0"/>
                            </a:rPr>
                            <m:t>𝑎𝑏</m:t>
                          </m:r>
                        </m:sub>
                      </m:sSub>
                      <m:r>
                        <a:rPr>
                          <a:latin typeface="Cambria Math" charset="0"/>
                        </a:rPr>
                        <m:t>.</m:t>
                      </m:r>
                    </m:oMath>
                  </m:oMathPara>
                </a14:m>
                <a:endParaRPr/>
              </a:p>
            </p:txBody>
          </p:sp>
        </mc:Choice>
        <mc:Fallback xmlns:p15="http://schemas.microsoft.com/office/powerpoint/2012/main" xmlns:p14="http://schemas.microsoft.com/office/powerpoint/2010/main" xmlns=""/>
      </mc:AlternateContent>
      <mc:AlternateContent xmlns:mc="http://schemas.openxmlformats.org/markup-compatibility/2006" xmlns:a14="http://schemas.microsoft.com/office/drawing/2010/main">
        <mc:Choice Requires="a14">
          <p:sp>
            <p:nvSpPr>
              <p:cNvPr id="624" name="Formula 4"/>
              <p:cNvSpPr txBox="1"/>
              <p:nvPr/>
            </p:nvSpPr>
            <p:spPr>
              <a:xfrm>
                <a:off x="1296000" y="1478520"/>
                <a:ext cx="8443440" cy="36000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charset="0"/>
                        </a:rPr>
                        <m:t>𝐼𝑓𝑡h𝑒𝑟𝑒𝑖𝑠𝑛𝑜𝑠𝑢𝑐h𝑠𝑒𝑡</m:t>
                      </m:r>
                      <m:r>
                        <a:rPr>
                          <a:latin typeface="Cambria Math" charset="0"/>
                        </a:rPr>
                        <m:t>,</m:t>
                      </m:r>
                      <m:r>
                        <a:rPr>
                          <a:latin typeface="Cambria Math" charset="0"/>
                        </a:rPr>
                        <m:t>𝑡h𝑒𝑛𝑑𝑟𝑎𝑤𝑎𝑛𝑢𝑛𝑑𝑖𝑟𝑒𝑐𝑡𝑒𝑑𝑙𝑖𝑛𝑘𝑏𝑒𝑡𝑤𝑒𝑒𝑛𝑡h𝑒𝑚</m:t>
                      </m:r>
                      <m:r>
                        <a:rPr>
                          <a:latin typeface="Cambria Math" charset="0"/>
                        </a:rPr>
                        <m:t>.</m:t>
                      </m:r>
                    </m:oMath>
                  </m:oMathPara>
                </a14:m>
                <a:endParaRPr/>
              </a:p>
            </p:txBody>
          </p:sp>
        </mc:Choice>
        <mc:Fallback xmlns:p15="http://schemas.microsoft.com/office/powerpoint/2012/main" xmlns:p14="http://schemas.microsoft.com/office/powerpoint/2010/main" xmlns=""/>
      </mc:AlternateContent>
      <p:sp>
        <p:nvSpPr>
          <p:cNvPr id="625" name="TextShape 5"/>
          <p:cNvSpPr txBox="1"/>
          <p:nvPr/>
        </p:nvSpPr>
        <p:spPr>
          <a:xfrm>
            <a:off x="515520" y="1054440"/>
            <a:ext cx="9060120" cy="3729960"/>
          </a:xfrm>
          <a:prstGeom prst="rect">
            <a:avLst/>
          </a:prstGeom>
          <a:noFill/>
          <a:ln>
            <a:noFill/>
          </a:ln>
        </p:spPr>
        <p:txBody>
          <a:bodyPr lIns="90000" tIns="45000" rIns="90000" bIns="45000"/>
          <a:lstStyle/>
          <a:p>
            <a:r>
              <a:rPr lang="en-AU" sz="2800" b="0" strike="noStrike" spc="-1">
                <a:solidFill>
                  <a:srgbClr val="000000"/>
                </a:solidFill>
                <a:uFill>
                  <a:solidFill>
                    <a:srgbClr val="FFFFFF"/>
                  </a:solidFill>
                </a:uFill>
                <a:latin typeface="Arial"/>
              </a:rPr>
              <a:t>1.</a:t>
            </a:r>
            <a:endParaRPr lang="en-AU" sz="1800" b="0" strike="noStrike" spc="-1">
              <a:solidFill>
                <a:srgbClr val="000000"/>
              </a:solidFill>
              <a:uFill>
                <a:solidFill>
                  <a:srgbClr val="FFFFFF"/>
                </a:solidFill>
              </a:uFill>
              <a:latin typeface="Arial"/>
            </a:endParaRPr>
          </a:p>
          <a:p>
            <a:endParaRPr lang="en-AU" sz="1800" b="0" strike="noStrike" spc="-1">
              <a:solidFill>
                <a:srgbClr val="000000"/>
              </a:solidFill>
              <a:uFill>
                <a:solidFill>
                  <a:srgbClr val="FFFFFF"/>
                </a:solidFill>
              </a:uFill>
              <a:latin typeface="Arial"/>
            </a:endParaRPr>
          </a:p>
          <a:p>
            <a:endParaRPr lang="en-AU" sz="1800" b="0" strike="noStrike" spc="-1">
              <a:solidFill>
                <a:srgbClr val="000000"/>
              </a:solidFill>
              <a:uFill>
                <a:solidFill>
                  <a:srgbClr val="FFFFFF"/>
                </a:solidFill>
              </a:uFill>
              <a:latin typeface="Arial"/>
            </a:endParaRPr>
          </a:p>
          <a:p>
            <a:r>
              <a:rPr lang="en-AU" sz="2800" b="0" strike="noStrike" spc="-1">
                <a:solidFill>
                  <a:srgbClr val="000000"/>
                </a:solidFill>
                <a:uFill>
                  <a:solidFill>
                    <a:srgbClr val="FFFFFF"/>
                  </a:solidFill>
                </a:uFill>
                <a:latin typeface="Arial"/>
              </a:rPr>
              <a:t>2.</a:t>
            </a:r>
            <a:endParaRPr lang="en-AU" sz="1800" b="0" strike="noStrike" spc="-1">
              <a:solidFill>
                <a:srgbClr val="000000"/>
              </a:solidFill>
              <a:uFill>
                <a:solidFill>
                  <a:srgbClr val="FFFFFF"/>
                </a:solidFill>
              </a:uFill>
              <a:latin typeface="Arial"/>
            </a:endParaRPr>
          </a:p>
          <a:p>
            <a:endParaRPr lang="en-AU" sz="1800" b="0" strike="noStrike" spc="-1">
              <a:solidFill>
                <a:srgbClr val="000000"/>
              </a:solidFill>
              <a:uFill>
                <a:solidFill>
                  <a:srgbClr val="FFFFFF"/>
                </a:solidFill>
              </a:uFill>
              <a:latin typeface="Arial"/>
            </a:endParaRPr>
          </a:p>
          <a:p>
            <a:endParaRPr lang="en-AU" sz="1800" b="0" strike="noStrike" spc="-1">
              <a:solidFill>
                <a:srgbClr val="000000"/>
              </a:solidFill>
              <a:uFill>
                <a:solidFill>
                  <a:srgbClr val="FFFFFF"/>
                </a:solidFill>
              </a:uFill>
              <a:latin typeface="Arial"/>
            </a:endParaRPr>
          </a:p>
          <a:p>
            <a:r>
              <a:rPr lang="en-AU" sz="2800" b="0" strike="noStrike" spc="-1">
                <a:solidFill>
                  <a:srgbClr val="000000"/>
                </a:solidFill>
                <a:uFill>
                  <a:solidFill>
                    <a:srgbClr val="FFFFFF"/>
                  </a:solidFill>
                </a:uFill>
                <a:latin typeface="Arial"/>
              </a:rPr>
              <a:t>3. </a:t>
            </a:r>
            <a:r>
              <a:rPr lang="en-AU" sz="2400" b="0" i="1" strike="noStrike" spc="-1">
                <a:solidFill>
                  <a:srgbClr val="000000"/>
                </a:solidFill>
                <a:uFill>
                  <a:solidFill>
                    <a:srgbClr val="FFFFFF"/>
                  </a:solidFill>
                </a:uFill>
                <a:latin typeface="Arial"/>
              </a:rPr>
              <a:t>Orient any undirected edges so as to avoid creating cycles or additional v-structures</a:t>
            </a:r>
            <a:endParaRPr lang="en-AU" sz="1800" b="0" strike="noStrike" spc="-1">
              <a:solidFill>
                <a:srgbClr val="000000"/>
              </a:solidFill>
              <a:uFill>
                <a:solidFill>
                  <a:srgbClr val="FFFFFF"/>
                </a:solidFill>
              </a:uFill>
              <a:latin typeface="Arial"/>
            </a:endParaRPr>
          </a:p>
          <a:p>
            <a:endParaRPr lang="en-AU" sz="1800" b="0" strike="noStrike" spc="-1">
              <a:solidFill>
                <a:srgbClr val="000000"/>
              </a:solidFill>
              <a:uFill>
                <a:solidFill>
                  <a:srgbClr val="FFFFFF"/>
                </a:solidFill>
              </a:uFill>
              <a:latin typeface="Arial"/>
            </a:endParaRPr>
          </a:p>
          <a:p>
            <a:endParaRPr lang="en-AU" sz="1800" b="0" strike="noStrike" spc="-1">
              <a:solidFill>
                <a:srgbClr val="000000"/>
              </a:solidFill>
              <a:uFill>
                <a:solidFill>
                  <a:srgbClr val="FFFFFF"/>
                </a:solidFill>
              </a:uFill>
              <a:latin typeface="Arial"/>
            </a:endParaRPr>
          </a:p>
        </p:txBody>
      </p:sp>
      <mc:AlternateContent xmlns:mc="http://schemas.openxmlformats.org/markup-compatibility/2006" xmlns:a14="http://schemas.microsoft.com/office/drawing/2010/main">
        <mc:Choice Requires="a14">
          <p:sp>
            <p:nvSpPr>
              <p:cNvPr id="626" name="Formula 6"/>
              <p:cNvSpPr txBox="1"/>
              <p:nvPr/>
            </p:nvSpPr>
            <p:spPr>
              <a:xfrm>
                <a:off x="961200" y="2270520"/>
                <a:ext cx="8398800" cy="36324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charset="0"/>
                        </a:rPr>
                        <m:t>𝑓𝑜𝑟𝑎𝑙𝑙𝑝𝑎𝑖𝑟𝑠𝑜𝑓𝑛𝑜𝑛</m:t>
                      </m:r>
                      <m:r>
                        <a:rPr>
                          <a:latin typeface="Cambria Math" charset="0"/>
                        </a:rPr>
                        <m:t>−</m:t>
                      </m:r>
                      <m:r>
                        <a:rPr>
                          <a:latin typeface="Cambria Math" charset="0"/>
                        </a:rPr>
                        <m:t>𝑙𝑖𝑛𝑘𝑒𝑑𝑛𝑜𝑑𝑒𝑠𝑤𝑖𝑡h𝑎𝑐𝑜𝑚𝑚𝑜𝑛𝑛𝑒𝑖𝑔h𝑏𝑜𝑢𝑟</m:t>
                      </m:r>
                      <m:r>
                        <a:rPr>
                          <a:latin typeface="Cambria Math" charset="0"/>
                        </a:rPr>
                        <m:t>,</m:t>
                      </m:r>
                      <m:r>
                        <a:rPr>
                          <a:latin typeface="Cambria Math" charset="0"/>
                        </a:rPr>
                        <m:t>𝑐</m:t>
                      </m:r>
                      <m:r>
                        <a:rPr>
                          <a:latin typeface="Cambria Math" charset="0"/>
                        </a:rPr>
                        <m:t>,:</m:t>
                      </m:r>
                    </m:oMath>
                  </m:oMathPara>
                </a14:m>
                <a:endParaRPr/>
              </a:p>
            </p:txBody>
          </p:sp>
        </mc:Choice>
        <mc:Fallback xmlns:p15="http://schemas.microsoft.com/office/powerpoint/2012/main" xmlns:p14="http://schemas.microsoft.com/office/powerpoint/2010/main" xmlns=""/>
      </mc:AlternateContent>
      <mc:AlternateContent xmlns:mc="http://schemas.openxmlformats.org/markup-compatibility/2006" xmlns:a14="http://schemas.microsoft.com/office/drawing/2010/main">
        <mc:Choice Requires="a14">
          <p:sp>
            <p:nvSpPr>
              <p:cNvPr id="627" name="Formula 7"/>
              <p:cNvSpPr txBox="1"/>
              <p:nvPr/>
            </p:nvSpPr>
            <p:spPr>
              <a:xfrm>
                <a:off x="1346760" y="2649600"/>
                <a:ext cx="4025160" cy="41292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charset="0"/>
                        </a:rPr>
                        <m:t>𝐼𝑓𝑐</m:t>
                      </m:r>
                      <m:r>
                        <a:rPr>
                          <a:latin typeface="Cambria Math" charset="0"/>
                        </a:rPr>
                        <m:t>∉</m:t>
                      </m:r>
                      <m:sSub>
                        <m:sSubPr>
                          <m:ctrlPr>
                            <a:rPr i="1">
                              <a:latin typeface="Cambria Math" charset="0"/>
                            </a:rPr>
                          </m:ctrlPr>
                        </m:sSubPr>
                        <m:e>
                          <m:r>
                            <a:rPr>
                              <a:latin typeface="Cambria Math" charset="0"/>
                            </a:rPr>
                            <m:t>𝑆</m:t>
                          </m:r>
                        </m:e>
                        <m:sub>
                          <m:r>
                            <a:rPr>
                              <a:latin typeface="Cambria Math" charset="0"/>
                            </a:rPr>
                            <m:t>𝑎𝑏</m:t>
                          </m:r>
                        </m:sub>
                      </m:sSub>
                      <m:r>
                        <a:rPr>
                          <a:latin typeface="Cambria Math" charset="0"/>
                        </a:rPr>
                        <m:t>𝑑𝑖𝑟𝑒𝑐𝑡𝑙𝑖𝑛𝑘𝑠𝑡𝑜𝑤𝑎𝑟𝑑𝑠𝑐</m:t>
                      </m:r>
                    </m:oMath>
                  </m:oMathPara>
                </a14:m>
                <a:endParaRPr/>
              </a:p>
            </p:txBody>
          </p:sp>
        </mc:Choice>
        <mc:Fallback xmlns:p15="http://schemas.microsoft.com/office/powerpoint/2012/main" xmlns:p14="http://schemas.microsoft.com/office/powerpoint/2010/main" xmlns=""/>
      </mc:AlternateContent>
      <p:sp>
        <p:nvSpPr>
          <p:cNvPr id="628" name="CustomShape 8"/>
          <p:cNvSpPr/>
          <p:nvPr/>
        </p:nvSpPr>
        <p:spPr>
          <a:xfrm>
            <a:off x="645840" y="5102640"/>
            <a:ext cx="362160" cy="328680"/>
          </a:xfrm>
          <a:prstGeom prst="ellipse">
            <a:avLst/>
          </a:prstGeom>
          <a:solidFill>
            <a:srgbClr val="579D1C"/>
          </a:solidFill>
          <a:ln>
            <a:solidFill>
              <a:srgbClr val="579D1C"/>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A</a:t>
            </a:r>
          </a:p>
        </p:txBody>
      </p:sp>
      <p:sp>
        <p:nvSpPr>
          <p:cNvPr id="629" name="CustomShape 9"/>
          <p:cNvSpPr/>
          <p:nvPr/>
        </p:nvSpPr>
        <p:spPr>
          <a:xfrm>
            <a:off x="1077840" y="5738760"/>
            <a:ext cx="362160" cy="328680"/>
          </a:xfrm>
          <a:prstGeom prst="ellipse">
            <a:avLst/>
          </a:prstGeom>
          <a:solidFill>
            <a:srgbClr val="579D1C"/>
          </a:solidFill>
          <a:ln>
            <a:solidFill>
              <a:srgbClr val="579D1C"/>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C</a:t>
            </a:r>
          </a:p>
        </p:txBody>
      </p:sp>
      <p:sp>
        <p:nvSpPr>
          <p:cNvPr id="630" name="CustomShape 10"/>
          <p:cNvSpPr/>
          <p:nvPr/>
        </p:nvSpPr>
        <p:spPr>
          <a:xfrm>
            <a:off x="213840" y="5719320"/>
            <a:ext cx="362160" cy="328680"/>
          </a:xfrm>
          <a:prstGeom prst="ellipse">
            <a:avLst/>
          </a:prstGeom>
          <a:solidFill>
            <a:srgbClr val="579D1C"/>
          </a:solidFill>
          <a:ln>
            <a:solidFill>
              <a:srgbClr val="579D1C"/>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B</a:t>
            </a:r>
          </a:p>
        </p:txBody>
      </p:sp>
      <p:sp>
        <p:nvSpPr>
          <p:cNvPr id="631" name="CustomShape 11"/>
          <p:cNvSpPr/>
          <p:nvPr/>
        </p:nvSpPr>
        <p:spPr>
          <a:xfrm>
            <a:off x="643680" y="6295320"/>
            <a:ext cx="362160" cy="328680"/>
          </a:xfrm>
          <a:prstGeom prst="ellipse">
            <a:avLst/>
          </a:prstGeom>
          <a:solidFill>
            <a:srgbClr val="579D1C"/>
          </a:solidFill>
          <a:ln>
            <a:solidFill>
              <a:srgbClr val="579D1C"/>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D</a:t>
            </a:r>
          </a:p>
        </p:txBody>
      </p:sp>
      <p:sp>
        <p:nvSpPr>
          <p:cNvPr id="632" name="CustomShape 12"/>
          <p:cNvSpPr/>
          <p:nvPr/>
        </p:nvSpPr>
        <p:spPr>
          <a:xfrm>
            <a:off x="643680" y="6943320"/>
            <a:ext cx="362160" cy="328680"/>
          </a:xfrm>
          <a:prstGeom prst="ellipse">
            <a:avLst/>
          </a:prstGeom>
          <a:solidFill>
            <a:srgbClr val="579D1C"/>
          </a:solidFill>
          <a:ln>
            <a:solidFill>
              <a:srgbClr val="579D1C"/>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E</a:t>
            </a:r>
          </a:p>
        </p:txBody>
      </p:sp>
      <p:sp>
        <p:nvSpPr>
          <p:cNvPr id="633" name="Line 13"/>
          <p:cNvSpPr/>
          <p:nvPr/>
        </p:nvSpPr>
        <p:spPr>
          <a:xfrm flipH="1">
            <a:off x="501840" y="5431320"/>
            <a:ext cx="288000" cy="360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634" name="Line 14"/>
          <p:cNvSpPr/>
          <p:nvPr/>
        </p:nvSpPr>
        <p:spPr>
          <a:xfrm>
            <a:off x="789840" y="5431320"/>
            <a:ext cx="360000" cy="360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635" name="Line 15"/>
          <p:cNvSpPr/>
          <p:nvPr/>
        </p:nvSpPr>
        <p:spPr>
          <a:xfrm flipH="1">
            <a:off x="861840" y="6067440"/>
            <a:ext cx="288000" cy="22788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636" name="Line 16"/>
          <p:cNvSpPr/>
          <p:nvPr/>
        </p:nvSpPr>
        <p:spPr>
          <a:xfrm>
            <a:off x="501840" y="6007320"/>
            <a:ext cx="288000" cy="288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637" name="Line 17"/>
          <p:cNvSpPr/>
          <p:nvPr/>
        </p:nvSpPr>
        <p:spPr>
          <a:xfrm>
            <a:off x="789840" y="6624000"/>
            <a:ext cx="0" cy="31932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638" name="TextShape 18"/>
          <p:cNvSpPr txBox="1"/>
          <p:nvPr/>
        </p:nvSpPr>
        <p:spPr>
          <a:xfrm>
            <a:off x="72000" y="4621680"/>
            <a:ext cx="2304000" cy="346320"/>
          </a:xfrm>
          <a:prstGeom prst="rect">
            <a:avLst/>
          </a:prstGeom>
          <a:noFill/>
          <a:ln>
            <a:noFill/>
          </a:ln>
        </p:spPr>
        <p:txBody>
          <a:bodyPr lIns="90000" tIns="45000" rIns="90000" bIns="45000"/>
          <a:lstStyle/>
          <a:p>
            <a:r>
              <a:rPr lang="en-AU" sz="1800" b="0" strike="noStrike" spc="-1">
                <a:solidFill>
                  <a:srgbClr val="008000"/>
                </a:solidFill>
                <a:uFill>
                  <a:solidFill>
                    <a:srgbClr val="FFFFFF"/>
                  </a:solidFill>
                </a:uFill>
                <a:latin typeface="Arial"/>
              </a:rPr>
              <a:t>True Causal Model</a:t>
            </a:r>
            <a:endParaRPr lang="en-AU" sz="1800" b="0" strike="noStrike" spc="-1">
              <a:solidFill>
                <a:srgbClr val="000000"/>
              </a:solidFill>
              <a:uFill>
                <a:solidFill>
                  <a:srgbClr val="FFFFFF"/>
                </a:solidFill>
              </a:uFill>
              <a:latin typeface="Arial"/>
            </a:endParaRPr>
          </a:p>
        </p:txBody>
      </p:sp>
      <p:sp>
        <p:nvSpPr>
          <p:cNvPr id="639" name="CustomShape 19"/>
          <p:cNvSpPr/>
          <p:nvPr/>
        </p:nvSpPr>
        <p:spPr>
          <a:xfrm>
            <a:off x="4680000" y="5174640"/>
            <a:ext cx="362160" cy="328680"/>
          </a:xfrm>
          <a:prstGeom prst="ellipse">
            <a:avLst/>
          </a:prstGeom>
          <a:solidFill>
            <a:srgbClr val="729FCF"/>
          </a:solidFill>
          <a:ln>
            <a:solidFill>
              <a:srgbClr val="00008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A</a:t>
            </a:r>
          </a:p>
        </p:txBody>
      </p:sp>
      <p:sp>
        <p:nvSpPr>
          <p:cNvPr id="640" name="CustomShape 20"/>
          <p:cNvSpPr/>
          <p:nvPr/>
        </p:nvSpPr>
        <p:spPr>
          <a:xfrm>
            <a:off x="5112000" y="5810760"/>
            <a:ext cx="362160" cy="328680"/>
          </a:xfrm>
          <a:prstGeom prst="ellipse">
            <a:avLst/>
          </a:prstGeom>
          <a:solidFill>
            <a:srgbClr val="729FCF"/>
          </a:solidFill>
          <a:ln>
            <a:solidFill>
              <a:srgbClr val="579D1C"/>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C</a:t>
            </a:r>
          </a:p>
        </p:txBody>
      </p:sp>
      <p:sp>
        <p:nvSpPr>
          <p:cNvPr id="641" name="CustomShape 21"/>
          <p:cNvSpPr/>
          <p:nvPr/>
        </p:nvSpPr>
        <p:spPr>
          <a:xfrm>
            <a:off x="4248000" y="5791320"/>
            <a:ext cx="362160" cy="328680"/>
          </a:xfrm>
          <a:prstGeom prst="ellipse">
            <a:avLst/>
          </a:prstGeom>
          <a:solidFill>
            <a:srgbClr val="729FCF"/>
          </a:solidFill>
          <a:ln>
            <a:solidFill>
              <a:srgbClr val="579D1C"/>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B</a:t>
            </a:r>
          </a:p>
        </p:txBody>
      </p:sp>
      <p:sp>
        <p:nvSpPr>
          <p:cNvPr id="642" name="CustomShape 22"/>
          <p:cNvSpPr/>
          <p:nvPr/>
        </p:nvSpPr>
        <p:spPr>
          <a:xfrm>
            <a:off x="4677840" y="6367320"/>
            <a:ext cx="362160" cy="328680"/>
          </a:xfrm>
          <a:prstGeom prst="ellipse">
            <a:avLst/>
          </a:prstGeom>
          <a:solidFill>
            <a:srgbClr val="729FCF"/>
          </a:solidFill>
          <a:ln>
            <a:solidFill>
              <a:srgbClr val="579D1C"/>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D</a:t>
            </a:r>
          </a:p>
        </p:txBody>
      </p:sp>
      <p:sp>
        <p:nvSpPr>
          <p:cNvPr id="643" name="CustomShape 23"/>
          <p:cNvSpPr/>
          <p:nvPr/>
        </p:nvSpPr>
        <p:spPr>
          <a:xfrm>
            <a:off x="4677840" y="7015320"/>
            <a:ext cx="362160" cy="328680"/>
          </a:xfrm>
          <a:prstGeom prst="ellipse">
            <a:avLst/>
          </a:prstGeom>
          <a:solidFill>
            <a:srgbClr val="729FCF"/>
          </a:solidFill>
          <a:ln>
            <a:solidFill>
              <a:srgbClr val="579D1C"/>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E</a:t>
            </a:r>
          </a:p>
        </p:txBody>
      </p:sp>
      <p:sp>
        <p:nvSpPr>
          <p:cNvPr id="644" name="Line 24"/>
          <p:cNvSpPr/>
          <p:nvPr/>
        </p:nvSpPr>
        <p:spPr>
          <a:xfrm flipH="1">
            <a:off x="4536000" y="5503320"/>
            <a:ext cx="216000" cy="28800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645" name="Line 25"/>
          <p:cNvSpPr/>
          <p:nvPr/>
        </p:nvSpPr>
        <p:spPr>
          <a:xfrm>
            <a:off x="4968000" y="5503320"/>
            <a:ext cx="288000" cy="30744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646" name="Line 26"/>
          <p:cNvSpPr/>
          <p:nvPr/>
        </p:nvSpPr>
        <p:spPr>
          <a:xfrm flipH="1">
            <a:off x="4536360" y="5503680"/>
            <a:ext cx="216000" cy="28800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647" name="Line 27"/>
          <p:cNvSpPr/>
          <p:nvPr/>
        </p:nvSpPr>
        <p:spPr>
          <a:xfrm>
            <a:off x="4466160" y="6120000"/>
            <a:ext cx="288000" cy="288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648" name="Line 28"/>
          <p:cNvSpPr/>
          <p:nvPr/>
        </p:nvSpPr>
        <p:spPr>
          <a:xfrm flipH="1">
            <a:off x="4970160" y="6120000"/>
            <a:ext cx="216000" cy="288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649" name="TextShape 29"/>
          <p:cNvSpPr txBox="1"/>
          <p:nvPr/>
        </p:nvSpPr>
        <p:spPr>
          <a:xfrm>
            <a:off x="3888000" y="4684320"/>
            <a:ext cx="2160000" cy="346320"/>
          </a:xfrm>
          <a:prstGeom prst="rect">
            <a:avLst/>
          </a:prstGeom>
          <a:noFill/>
          <a:ln>
            <a:noFill/>
          </a:ln>
        </p:spPr>
        <p:txBody>
          <a:bodyPr lIns="90000" tIns="45000" rIns="90000" bIns="45000"/>
          <a:lstStyle/>
          <a:p>
            <a:r>
              <a:rPr lang="en-AU" sz="1800" b="0" strike="noStrike" spc="-1">
                <a:solidFill>
                  <a:srgbClr val="0084D1"/>
                </a:solidFill>
                <a:uFill>
                  <a:solidFill>
                    <a:srgbClr val="FFFFFF"/>
                  </a:solidFill>
                </a:uFill>
                <a:latin typeface="Arial"/>
              </a:rPr>
              <a:t>Inferred output</a:t>
            </a:r>
            <a:endParaRPr lang="en-AU" sz="1800" b="0" strike="noStrike" spc="-1">
              <a:solidFill>
                <a:srgbClr val="000000"/>
              </a:solidFill>
              <a:uFill>
                <a:solidFill>
                  <a:srgbClr val="FFFFFF"/>
                </a:solidFill>
              </a:uFill>
              <a:latin typeface="Arial"/>
            </a:endParaRPr>
          </a:p>
        </p:txBody>
      </p:sp>
      <mc:AlternateContent xmlns:mc="http://schemas.openxmlformats.org/markup-compatibility/2006" xmlns:a14="http://schemas.microsoft.com/office/drawing/2010/main">
        <mc:Choice Requires="a14">
          <p:sp>
            <p:nvSpPr>
              <p:cNvPr id="650" name="Formula 30"/>
              <p:cNvSpPr txBox="1"/>
              <p:nvPr/>
            </p:nvSpPr>
            <p:spPr>
              <a:xfrm>
                <a:off x="1556280" y="5599080"/>
                <a:ext cx="1656360" cy="37692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charset="0"/>
                        </a:rPr>
                        <m:t>𝐷</m:t>
                      </m:r>
                      <m:r>
                        <a:rPr>
                          <a:latin typeface="Cambria Math" charset="0"/>
                        </a:rPr>
                        <m:t>⊥</m:t>
                      </m:r>
                      <m:r>
                        <a:rPr>
                          <a:latin typeface="Cambria Math" charset="0"/>
                        </a:rPr>
                        <m:t>𝐴</m:t>
                      </m:r>
                      <m:r>
                        <a:rPr>
                          <a:latin typeface="Cambria Math" charset="0"/>
                        </a:rPr>
                        <m:t>|</m:t>
                      </m:r>
                      <m:r>
                        <a:rPr>
                          <a:latin typeface="Cambria Math" charset="0"/>
                        </a:rPr>
                        <m:t>𝐵</m:t>
                      </m:r>
                      <m:r>
                        <a:rPr>
                          <a:latin typeface="Cambria Math" charset="0"/>
                        </a:rPr>
                        <m:t>,</m:t>
                      </m:r>
                      <m:r>
                        <a:rPr>
                          <a:latin typeface="Cambria Math" charset="0"/>
                        </a:rPr>
                        <m:t>𝐶</m:t>
                      </m:r>
                    </m:oMath>
                  </m:oMathPara>
                </a14:m>
                <a:endParaRPr/>
              </a:p>
            </p:txBody>
          </p:sp>
        </mc:Choice>
        <mc:Fallback xmlns:p15="http://schemas.microsoft.com/office/powerpoint/2012/main" xmlns:p14="http://schemas.microsoft.com/office/powerpoint/2010/main" xmlns=""/>
      </mc:AlternateContent>
      <mc:AlternateContent xmlns:mc="http://schemas.openxmlformats.org/markup-compatibility/2006" xmlns:a14="http://schemas.microsoft.com/office/drawing/2010/main">
        <mc:Choice Requires="a14">
          <p:sp>
            <p:nvSpPr>
              <p:cNvPr id="651" name="Formula 31"/>
              <p:cNvSpPr txBox="1"/>
              <p:nvPr/>
            </p:nvSpPr>
            <p:spPr>
              <a:xfrm>
                <a:off x="1548000" y="5150160"/>
                <a:ext cx="1232640" cy="37692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charset="0"/>
                        </a:rPr>
                        <m:t>𝐵</m:t>
                      </m:r>
                      <m:r>
                        <a:rPr>
                          <a:latin typeface="Cambria Math" charset="0"/>
                        </a:rPr>
                        <m:t>⊥</m:t>
                      </m:r>
                      <m:r>
                        <a:rPr>
                          <a:latin typeface="Cambria Math" charset="0"/>
                        </a:rPr>
                        <m:t>𝐶</m:t>
                      </m:r>
                      <m:r>
                        <a:rPr>
                          <a:latin typeface="Cambria Math" charset="0"/>
                        </a:rPr>
                        <m:t>|</m:t>
                      </m:r>
                      <m:r>
                        <a:rPr>
                          <a:latin typeface="Cambria Math" charset="0"/>
                        </a:rPr>
                        <m:t>𝐴</m:t>
                      </m:r>
                    </m:oMath>
                  </m:oMathPara>
                </a14:m>
                <a:endParaRPr/>
              </a:p>
            </p:txBody>
          </p:sp>
        </mc:Choice>
        <mc:Fallback xmlns:p15="http://schemas.microsoft.com/office/powerpoint/2012/main" xmlns:p14="http://schemas.microsoft.com/office/powerpoint/2010/main" xmlns=""/>
      </mc:AlternateContent>
      <mc:AlternateContent xmlns:mc="http://schemas.openxmlformats.org/markup-compatibility/2006" xmlns:a14="http://schemas.microsoft.com/office/drawing/2010/main">
        <mc:Choice Requires="a14">
          <p:sp>
            <p:nvSpPr>
              <p:cNvPr id="652" name="Formula 32"/>
              <p:cNvSpPr txBox="1"/>
              <p:nvPr/>
            </p:nvSpPr>
            <p:spPr>
              <a:xfrm>
                <a:off x="1556280" y="6031080"/>
                <a:ext cx="2043720" cy="37692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charset="0"/>
                        </a:rPr>
                        <m:t>𝐸</m:t>
                      </m:r>
                      <m:r>
                        <a:rPr>
                          <a:latin typeface="Cambria Math" charset="0"/>
                        </a:rPr>
                        <m:t>⊥</m:t>
                      </m:r>
                      <m:r>
                        <a:rPr>
                          <a:latin typeface="Cambria Math" charset="0"/>
                        </a:rPr>
                        <m:t>𝐴</m:t>
                      </m:r>
                      <m:r>
                        <a:rPr>
                          <a:latin typeface="Cambria Math" charset="0"/>
                        </a:rPr>
                        <m:t>,</m:t>
                      </m:r>
                      <m:r>
                        <a:rPr>
                          <a:latin typeface="Cambria Math" charset="0"/>
                        </a:rPr>
                        <m:t>𝐵</m:t>
                      </m:r>
                      <m:r>
                        <a:rPr>
                          <a:latin typeface="Cambria Math" charset="0"/>
                        </a:rPr>
                        <m:t>,</m:t>
                      </m:r>
                      <m:r>
                        <a:rPr>
                          <a:latin typeface="Cambria Math" charset="0"/>
                        </a:rPr>
                        <m:t>𝐶</m:t>
                      </m:r>
                      <m:r>
                        <a:rPr>
                          <a:latin typeface="Cambria Math" charset="0"/>
                        </a:rPr>
                        <m:t>|</m:t>
                      </m:r>
                      <m:r>
                        <a:rPr>
                          <a:latin typeface="Cambria Math" charset="0"/>
                        </a:rPr>
                        <m:t>𝐷</m:t>
                      </m:r>
                    </m:oMath>
                  </m:oMathPara>
                </a14:m>
                <a:endParaRPr/>
              </a:p>
            </p:txBody>
          </p:sp>
        </mc:Choice>
        <mc:Fallback xmlns:p15="http://schemas.microsoft.com/office/powerpoint/2012/main" xmlns:p14="http://schemas.microsoft.com/office/powerpoint/2010/main" xmlns=""/>
      </mc:AlternateContent>
      <p:sp>
        <p:nvSpPr>
          <p:cNvPr id="653" name="CustomShape 33"/>
          <p:cNvSpPr/>
          <p:nvPr/>
        </p:nvSpPr>
        <p:spPr>
          <a:xfrm>
            <a:off x="6545160" y="4220280"/>
            <a:ext cx="288000" cy="288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a</a:t>
            </a:r>
          </a:p>
        </p:txBody>
      </p:sp>
      <p:sp>
        <p:nvSpPr>
          <p:cNvPr id="654" name="CustomShape 34"/>
          <p:cNvSpPr/>
          <p:nvPr/>
        </p:nvSpPr>
        <p:spPr>
          <a:xfrm>
            <a:off x="6545160" y="5372280"/>
            <a:ext cx="288000" cy="288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b</a:t>
            </a:r>
          </a:p>
        </p:txBody>
      </p:sp>
      <p:sp>
        <p:nvSpPr>
          <p:cNvPr id="655" name="CustomShape 35"/>
          <p:cNvSpPr/>
          <p:nvPr/>
        </p:nvSpPr>
        <p:spPr>
          <a:xfrm>
            <a:off x="6545160" y="4796280"/>
            <a:ext cx="288000" cy="288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c</a:t>
            </a:r>
          </a:p>
        </p:txBody>
      </p:sp>
      <p:sp>
        <p:nvSpPr>
          <p:cNvPr id="656" name="Line 36"/>
          <p:cNvSpPr/>
          <p:nvPr/>
        </p:nvSpPr>
        <p:spPr>
          <a:xfrm>
            <a:off x="6689160" y="4508280"/>
            <a:ext cx="0" cy="288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657" name="Line 37"/>
          <p:cNvSpPr/>
          <p:nvPr/>
        </p:nvSpPr>
        <p:spPr>
          <a:xfrm>
            <a:off x="6689160" y="5084280"/>
            <a:ext cx="0" cy="288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658" name="CustomShape 38"/>
          <p:cNvSpPr/>
          <p:nvPr/>
        </p:nvSpPr>
        <p:spPr>
          <a:xfrm>
            <a:off x="6977160" y="4220280"/>
            <a:ext cx="288000" cy="288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a</a:t>
            </a:r>
          </a:p>
        </p:txBody>
      </p:sp>
      <p:sp>
        <p:nvSpPr>
          <p:cNvPr id="659" name="CustomShape 39"/>
          <p:cNvSpPr/>
          <p:nvPr/>
        </p:nvSpPr>
        <p:spPr>
          <a:xfrm>
            <a:off x="6977160" y="5372280"/>
            <a:ext cx="288000" cy="288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b</a:t>
            </a:r>
          </a:p>
        </p:txBody>
      </p:sp>
      <p:sp>
        <p:nvSpPr>
          <p:cNvPr id="660" name="CustomShape 40"/>
          <p:cNvSpPr/>
          <p:nvPr/>
        </p:nvSpPr>
        <p:spPr>
          <a:xfrm>
            <a:off x="6977160" y="4796280"/>
            <a:ext cx="288000" cy="288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c</a:t>
            </a:r>
          </a:p>
        </p:txBody>
      </p:sp>
      <p:sp>
        <p:nvSpPr>
          <p:cNvPr id="661" name="Line 41"/>
          <p:cNvSpPr/>
          <p:nvPr/>
        </p:nvSpPr>
        <p:spPr>
          <a:xfrm flipV="1">
            <a:off x="7121160" y="4508280"/>
            <a:ext cx="0" cy="288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662" name="Line 42"/>
          <p:cNvSpPr/>
          <p:nvPr/>
        </p:nvSpPr>
        <p:spPr>
          <a:xfrm flipV="1">
            <a:off x="7121160" y="5084280"/>
            <a:ext cx="0" cy="288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663" name="CustomShape 43"/>
          <p:cNvSpPr/>
          <p:nvPr/>
        </p:nvSpPr>
        <p:spPr>
          <a:xfrm>
            <a:off x="7409160" y="4724280"/>
            <a:ext cx="288000" cy="288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a</a:t>
            </a:r>
          </a:p>
        </p:txBody>
      </p:sp>
      <p:sp>
        <p:nvSpPr>
          <p:cNvPr id="664" name="CustomShape 44"/>
          <p:cNvSpPr/>
          <p:nvPr/>
        </p:nvSpPr>
        <p:spPr>
          <a:xfrm>
            <a:off x="7697160" y="4292280"/>
            <a:ext cx="288000" cy="288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c</a:t>
            </a:r>
          </a:p>
        </p:txBody>
      </p:sp>
      <p:sp>
        <p:nvSpPr>
          <p:cNvPr id="665" name="CustomShape 45"/>
          <p:cNvSpPr/>
          <p:nvPr/>
        </p:nvSpPr>
        <p:spPr>
          <a:xfrm>
            <a:off x="7985160" y="4724280"/>
            <a:ext cx="288000" cy="288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b</a:t>
            </a:r>
          </a:p>
        </p:txBody>
      </p:sp>
      <p:sp>
        <p:nvSpPr>
          <p:cNvPr id="666" name="Line 46"/>
          <p:cNvSpPr/>
          <p:nvPr/>
        </p:nvSpPr>
        <p:spPr>
          <a:xfrm flipH="1">
            <a:off x="7625160" y="4580280"/>
            <a:ext cx="216000" cy="216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667" name="Line 47"/>
          <p:cNvSpPr/>
          <p:nvPr/>
        </p:nvSpPr>
        <p:spPr>
          <a:xfrm>
            <a:off x="7841160" y="4580280"/>
            <a:ext cx="216000" cy="216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668" name="CustomShape 48"/>
          <p:cNvSpPr/>
          <p:nvPr/>
        </p:nvSpPr>
        <p:spPr>
          <a:xfrm>
            <a:off x="8273160" y="4220280"/>
            <a:ext cx="288000" cy="288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a</a:t>
            </a:r>
          </a:p>
        </p:txBody>
      </p:sp>
      <p:sp>
        <p:nvSpPr>
          <p:cNvPr id="669" name="CustomShape 49"/>
          <p:cNvSpPr/>
          <p:nvPr/>
        </p:nvSpPr>
        <p:spPr>
          <a:xfrm>
            <a:off x="8849160" y="4220280"/>
            <a:ext cx="288000" cy="288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b</a:t>
            </a:r>
          </a:p>
        </p:txBody>
      </p:sp>
      <p:sp>
        <p:nvSpPr>
          <p:cNvPr id="670" name="CustomShape 50"/>
          <p:cNvSpPr/>
          <p:nvPr/>
        </p:nvSpPr>
        <p:spPr>
          <a:xfrm>
            <a:off x="8561160" y="4684680"/>
            <a:ext cx="288000" cy="28800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c</a:t>
            </a:r>
          </a:p>
        </p:txBody>
      </p:sp>
      <p:sp>
        <p:nvSpPr>
          <p:cNvPr id="671" name="Line 51"/>
          <p:cNvSpPr/>
          <p:nvPr/>
        </p:nvSpPr>
        <p:spPr>
          <a:xfrm>
            <a:off x="8489160" y="4508280"/>
            <a:ext cx="144000" cy="216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672" name="Line 52"/>
          <p:cNvSpPr/>
          <p:nvPr/>
        </p:nvSpPr>
        <p:spPr>
          <a:xfrm flipH="1">
            <a:off x="8776800" y="4508280"/>
            <a:ext cx="144360" cy="216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673" name="Freeform 53"/>
          <p:cNvSpPr/>
          <p:nvPr/>
        </p:nvSpPr>
        <p:spPr>
          <a:xfrm>
            <a:off x="6368760" y="5646960"/>
            <a:ext cx="2005200" cy="209520"/>
          </a:xfrm>
          <a:custGeom>
            <a:avLst/>
            <a:gdLst/>
            <a:ahLst/>
            <a:cxnLst/>
            <a:rect l="0" t="0" r="r" b="b"/>
            <a:pathLst>
              <a:path w="5570" h="582">
                <a:moveTo>
                  <a:pt x="0" y="248"/>
                </a:moveTo>
                <a:cubicBezTo>
                  <a:pt x="69" y="393"/>
                  <a:pt x="242" y="581"/>
                  <a:pt x="409" y="497"/>
                </a:cubicBezTo>
                <a:cubicBezTo>
                  <a:pt x="559" y="422"/>
                  <a:pt x="722" y="361"/>
                  <a:pt x="891" y="409"/>
                </a:cubicBezTo>
                <a:cubicBezTo>
                  <a:pt x="1036" y="450"/>
                  <a:pt x="1189" y="458"/>
                  <a:pt x="1344" y="467"/>
                </a:cubicBezTo>
                <a:cubicBezTo>
                  <a:pt x="1522" y="478"/>
                  <a:pt x="1623" y="332"/>
                  <a:pt x="1798" y="350"/>
                </a:cubicBezTo>
                <a:cubicBezTo>
                  <a:pt x="1950" y="365"/>
                  <a:pt x="2098" y="420"/>
                  <a:pt x="2251" y="424"/>
                </a:cubicBezTo>
                <a:cubicBezTo>
                  <a:pt x="2394" y="428"/>
                  <a:pt x="2529" y="377"/>
                  <a:pt x="2689" y="438"/>
                </a:cubicBezTo>
                <a:cubicBezTo>
                  <a:pt x="2834" y="494"/>
                  <a:pt x="3003" y="456"/>
                  <a:pt x="3157" y="438"/>
                </a:cubicBezTo>
                <a:cubicBezTo>
                  <a:pt x="3302" y="421"/>
                  <a:pt x="3457" y="388"/>
                  <a:pt x="3596" y="467"/>
                </a:cubicBezTo>
                <a:cubicBezTo>
                  <a:pt x="3747" y="553"/>
                  <a:pt x="3889" y="385"/>
                  <a:pt x="4049" y="424"/>
                </a:cubicBezTo>
                <a:cubicBezTo>
                  <a:pt x="4190" y="459"/>
                  <a:pt x="4345" y="464"/>
                  <a:pt x="4487" y="409"/>
                </a:cubicBezTo>
                <a:cubicBezTo>
                  <a:pt x="4632" y="353"/>
                  <a:pt x="4763" y="456"/>
                  <a:pt x="4926" y="409"/>
                </a:cubicBezTo>
                <a:cubicBezTo>
                  <a:pt x="5065" y="369"/>
                  <a:pt x="5221" y="473"/>
                  <a:pt x="5364" y="409"/>
                </a:cubicBezTo>
                <a:lnTo>
                  <a:pt x="5481" y="263"/>
                </a:lnTo>
                <a:lnTo>
                  <a:pt x="5569" y="117"/>
                </a:lnTo>
                <a:lnTo>
                  <a:pt x="5569" y="0"/>
                </a:lnTo>
              </a:path>
            </a:pathLst>
          </a:custGeom>
          <a:ln>
            <a:solidFill>
              <a:srgbClr val="000000"/>
            </a:solidFill>
          </a:ln>
        </p:spPr>
      </p:sp>
      <p:sp>
        <p:nvSpPr>
          <p:cNvPr id="674" name="Freeform 54"/>
          <p:cNvSpPr/>
          <p:nvPr/>
        </p:nvSpPr>
        <p:spPr>
          <a:xfrm>
            <a:off x="8421120" y="5646960"/>
            <a:ext cx="773640" cy="162360"/>
          </a:xfrm>
          <a:custGeom>
            <a:avLst/>
            <a:gdLst/>
            <a:ahLst/>
            <a:cxnLst/>
            <a:rect l="0" t="0" r="r" b="b"/>
            <a:pathLst>
              <a:path w="2149" h="451">
                <a:moveTo>
                  <a:pt x="0" y="0"/>
                </a:moveTo>
                <a:cubicBezTo>
                  <a:pt x="49" y="135"/>
                  <a:pt x="194" y="396"/>
                  <a:pt x="380" y="219"/>
                </a:cubicBezTo>
                <a:cubicBezTo>
                  <a:pt x="523" y="83"/>
                  <a:pt x="679" y="266"/>
                  <a:pt x="818" y="307"/>
                </a:cubicBezTo>
                <a:cubicBezTo>
                  <a:pt x="989" y="357"/>
                  <a:pt x="1094" y="142"/>
                  <a:pt x="1271" y="219"/>
                </a:cubicBezTo>
                <a:cubicBezTo>
                  <a:pt x="1411" y="280"/>
                  <a:pt x="1607" y="450"/>
                  <a:pt x="1710" y="336"/>
                </a:cubicBezTo>
                <a:cubicBezTo>
                  <a:pt x="1918" y="106"/>
                  <a:pt x="2079" y="444"/>
                  <a:pt x="2105" y="102"/>
                </a:cubicBezTo>
                <a:lnTo>
                  <a:pt x="2148" y="0"/>
                </a:lnTo>
              </a:path>
            </a:pathLst>
          </a:custGeom>
          <a:ln>
            <a:solidFill>
              <a:srgbClr val="000000"/>
            </a:solidFill>
          </a:ln>
        </p:spPr>
      </p:sp>
      <mc:AlternateContent xmlns:mc="http://schemas.openxmlformats.org/markup-compatibility/2006" xmlns:a14="http://schemas.microsoft.com/office/drawing/2010/main">
        <mc:Choice Requires="a14">
          <p:sp>
            <p:nvSpPr>
              <p:cNvPr id="675" name="Formula 55"/>
              <p:cNvSpPr txBox="1"/>
              <p:nvPr/>
            </p:nvSpPr>
            <p:spPr>
              <a:xfrm>
                <a:off x="6833160" y="5876280"/>
                <a:ext cx="1081800" cy="31572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charset="0"/>
                        </a:rPr>
                        <m:t>𝑎</m:t>
                      </m:r>
                      <m:r>
                        <a:rPr>
                          <a:latin typeface="Cambria Math" charset="0"/>
                        </a:rPr>
                        <m:t>⊥</m:t>
                      </m:r>
                      <m:r>
                        <a:rPr>
                          <a:latin typeface="Cambria Math" charset="0"/>
                        </a:rPr>
                        <m:t>𝑏</m:t>
                      </m:r>
                      <m:r>
                        <a:rPr>
                          <a:latin typeface="Cambria Math" charset="0"/>
                        </a:rPr>
                        <m:t>|</m:t>
                      </m:r>
                      <m:d>
                        <m:dPr>
                          <m:begChr m:val="{"/>
                          <m:endChr m:val="}"/>
                          <m:ctrlPr>
                            <a:rPr i="1">
                              <a:latin typeface="Cambria Math" charset="0"/>
                            </a:rPr>
                          </m:ctrlPr>
                        </m:dPr>
                        <m:e>
                          <m:r>
                            <a:rPr>
                              <a:latin typeface="Cambria Math" charset="0"/>
                            </a:rPr>
                            <m:t>𝑐</m:t>
                          </m:r>
                        </m:e>
                      </m:d>
                    </m:oMath>
                  </m:oMathPara>
                </a14:m>
                <a:endParaRPr/>
              </a:p>
            </p:txBody>
          </p:sp>
        </mc:Choice>
        <mc:Fallback xmlns:p15="http://schemas.microsoft.com/office/powerpoint/2012/main" xmlns:p14="http://schemas.microsoft.com/office/powerpoint/2010/main" xmlns=""/>
      </mc:AlternateContent>
      <mc:AlternateContent xmlns:mc="http://schemas.openxmlformats.org/markup-compatibility/2006" xmlns:a14="http://schemas.microsoft.com/office/drawing/2010/main">
        <mc:Choice Requires="a14">
          <p:sp>
            <p:nvSpPr>
              <p:cNvPr id="676" name="Formula 56"/>
              <p:cNvSpPr txBox="1"/>
              <p:nvPr/>
            </p:nvSpPr>
            <p:spPr>
              <a:xfrm>
                <a:off x="8345160" y="5876280"/>
                <a:ext cx="942840" cy="31572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charset="0"/>
                        </a:rPr>
                        <m:t>𝑎</m:t>
                      </m:r>
                      <m:r>
                        <a:rPr>
                          <a:latin typeface="Cambria Math" charset="0"/>
                        </a:rPr>
                        <m:t>⊥</m:t>
                      </m:r>
                      <m:r>
                        <a:rPr>
                          <a:latin typeface="Cambria Math" charset="0"/>
                        </a:rPr>
                        <m:t>𝑏</m:t>
                      </m:r>
                      <m:r>
                        <a:rPr>
                          <a:latin typeface="Cambria Math" charset="0"/>
                        </a:rPr>
                        <m:t>|</m:t>
                      </m:r>
                      <m:d>
                        <m:dPr>
                          <m:begChr m:val="{"/>
                          <m:endChr m:val="}"/>
                          <m:ctrlPr>
                            <a:rPr i="1">
                              <a:latin typeface="Cambria Math" charset="0"/>
                            </a:rPr>
                          </m:ctrlPr>
                        </m:dPr>
                        <m:e/>
                      </m:d>
                    </m:oMath>
                  </m:oMathPara>
                </a14:m>
                <a:endParaRPr/>
              </a:p>
            </p:txBody>
          </p:sp>
        </mc:Choice>
        <mc:Fallback xmlns:p15="http://schemas.microsoft.com/office/powerpoint/2012/main" xmlns:p14="http://schemas.microsoft.com/office/powerpoint/2010/main" xmlns=""/>
      </mc:AlternateContent>
      <p:sp>
        <p:nvSpPr>
          <p:cNvPr id="677" name="Line 57"/>
          <p:cNvSpPr/>
          <p:nvPr/>
        </p:nvSpPr>
        <p:spPr>
          <a:xfrm>
            <a:off x="4896000" y="6696000"/>
            <a:ext cx="0" cy="31932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p:cNvPicPr/>
          <p:nvPr/>
        </p:nvPicPr>
        <p:blipFill>
          <a:blip r:embed="rId3"/>
          <a:stretch/>
        </p:blipFill>
        <p:spPr>
          <a:xfrm>
            <a:off x="587520" y="1224000"/>
            <a:ext cx="5028480" cy="2733480"/>
          </a:xfrm>
          <a:prstGeom prst="rect">
            <a:avLst/>
          </a:prstGeom>
          <a:ln>
            <a:noFill/>
          </a:ln>
        </p:spPr>
      </p:pic>
      <p:sp>
        <p:nvSpPr>
          <p:cNvPr id="58" name="TextShape 1"/>
          <p:cNvSpPr txBox="1"/>
          <p:nvPr/>
        </p:nvSpPr>
        <p:spPr>
          <a:xfrm>
            <a:off x="504000" y="0"/>
            <a:ext cx="9071640" cy="1262160"/>
          </a:xfrm>
          <a:prstGeom prst="rect">
            <a:avLst/>
          </a:prstGeom>
          <a:noFill/>
          <a:ln>
            <a:noFill/>
          </a:ln>
        </p:spPr>
        <p:txBody>
          <a:bodyPr lIns="0" tIns="0" rIns="0" bIns="0" anchor="ctr"/>
          <a:lstStyle/>
          <a:p>
            <a:pPr algn="ctr"/>
            <a:r>
              <a:rPr lang="en-AU" sz="4400" b="0" strike="noStrike" spc="-1">
                <a:solidFill>
                  <a:srgbClr val="000000"/>
                </a:solidFill>
                <a:uFill>
                  <a:solidFill>
                    <a:srgbClr val="FFFFFF"/>
                  </a:solidFill>
                </a:uFill>
                <a:latin typeface="Arial"/>
              </a:rPr>
              <a:t>Machine Learning</a:t>
            </a:r>
          </a:p>
        </p:txBody>
      </p:sp>
      <p:sp>
        <p:nvSpPr>
          <p:cNvPr id="59" name="TextShape 2"/>
          <p:cNvSpPr txBox="1"/>
          <p:nvPr/>
        </p:nvSpPr>
        <p:spPr>
          <a:xfrm>
            <a:off x="2448000" y="1718280"/>
            <a:ext cx="7416000" cy="1576440"/>
          </a:xfrm>
          <a:prstGeom prst="rect">
            <a:avLst/>
          </a:prstGeom>
          <a:noFill/>
          <a:ln>
            <a:noFill/>
          </a:ln>
        </p:spPr>
        <p:txBody>
          <a:bodyPr lIns="0" tIns="0" rIns="0" bIns="0" anchor="ctr"/>
          <a:lstStyle/>
          <a:p>
            <a:endParaRPr lang="en-AU" sz="3200" b="0" strike="noStrike" spc="-1">
              <a:solidFill>
                <a:srgbClr val="000000"/>
              </a:solidFill>
              <a:uFill>
                <a:solidFill>
                  <a:srgbClr val="FFFFFF"/>
                </a:solidFill>
              </a:uFill>
              <a:latin typeface="Arial"/>
            </a:endParaRPr>
          </a:p>
          <a:p>
            <a:endParaRPr lang="en-AU" sz="3200" b="0" strike="noStrike" spc="-1">
              <a:solidFill>
                <a:srgbClr val="000000"/>
              </a:solidFill>
              <a:uFill>
                <a:solidFill>
                  <a:srgbClr val="FFFFFF"/>
                </a:solidFill>
              </a:uFill>
              <a:latin typeface="Arial"/>
            </a:endParaRPr>
          </a:p>
        </p:txBody>
      </p:sp>
      <p:sp>
        <p:nvSpPr>
          <p:cNvPr id="60" name="CustomShape 3"/>
          <p:cNvSpPr/>
          <p:nvPr/>
        </p:nvSpPr>
        <p:spPr>
          <a:xfrm>
            <a:off x="4680000" y="1296000"/>
            <a:ext cx="864000" cy="504000"/>
          </a:xfrm>
          <a:custGeom>
            <a:avLst/>
            <a:gdLst/>
            <a:ahLst/>
            <a:cxnLst/>
            <a:rect l="0" t="0" r="r" b="b"/>
            <a:pathLst>
              <a:path w="2402" h="1401">
                <a:moveTo>
                  <a:pt x="233" y="0"/>
                </a:moveTo>
                <a:cubicBezTo>
                  <a:pt x="116" y="0"/>
                  <a:pt x="0" y="116"/>
                  <a:pt x="0" y="233"/>
                </a:cubicBezTo>
                <a:lnTo>
                  <a:pt x="0" y="1167"/>
                </a:lnTo>
                <a:cubicBezTo>
                  <a:pt x="0" y="1283"/>
                  <a:pt x="116" y="1400"/>
                  <a:pt x="233" y="1400"/>
                </a:cubicBezTo>
                <a:lnTo>
                  <a:pt x="2167" y="1400"/>
                </a:lnTo>
                <a:cubicBezTo>
                  <a:pt x="2284" y="1400"/>
                  <a:pt x="2401" y="1283"/>
                  <a:pt x="2401" y="1167"/>
                </a:cubicBezTo>
                <a:lnTo>
                  <a:pt x="2401" y="233"/>
                </a:lnTo>
                <a:cubicBezTo>
                  <a:pt x="2401" y="116"/>
                  <a:pt x="2284" y="0"/>
                  <a:pt x="2167" y="0"/>
                </a:cubicBezTo>
                <a:lnTo>
                  <a:pt x="233" y="0"/>
                </a:lnTo>
              </a:path>
            </a:pathLst>
          </a:cu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P</a:t>
            </a:r>
          </a:p>
        </p:txBody>
      </p:sp>
      <p:sp>
        <p:nvSpPr>
          <p:cNvPr id="61" name="TextShape 4"/>
          <p:cNvSpPr txBox="1"/>
          <p:nvPr/>
        </p:nvSpPr>
        <p:spPr>
          <a:xfrm>
            <a:off x="5832000" y="1225080"/>
            <a:ext cx="4104000" cy="2734920"/>
          </a:xfrm>
          <a:prstGeom prst="rect">
            <a:avLst/>
          </a:prstGeom>
          <a:noFill/>
          <a:ln>
            <a:noFill/>
          </a:ln>
        </p:spPr>
        <p:txBody>
          <a:bodyPr lIns="0" tIns="0" rIns="0" bIns="0" anchor="ctr"/>
          <a:lstStyle/>
          <a:p>
            <a:r>
              <a:rPr lang="en-AU" sz="3200" b="0" strike="noStrike" spc="-1">
                <a:solidFill>
                  <a:srgbClr val="000000"/>
                </a:solidFill>
                <a:uFill>
                  <a:solidFill>
                    <a:srgbClr val="FFFFFF"/>
                  </a:solidFill>
                </a:uFill>
                <a:latin typeface="Arial"/>
              </a:rPr>
              <a:t>Use data generated by a process P to make a model that can predict some variable(s) in terms of others </a:t>
            </a:r>
          </a:p>
        </p:txBody>
      </p:sp>
      <p:pic>
        <p:nvPicPr>
          <p:cNvPr id="62" name="Picture 61"/>
          <p:cNvPicPr/>
          <p:nvPr/>
        </p:nvPicPr>
        <p:blipFill>
          <a:blip r:embed="rId4"/>
          <a:stretch/>
        </p:blipFill>
        <p:spPr>
          <a:xfrm>
            <a:off x="621360" y="4824000"/>
            <a:ext cx="386640" cy="432000"/>
          </a:xfrm>
          <a:prstGeom prst="rect">
            <a:avLst/>
          </a:prstGeom>
          <a:ln>
            <a:noFill/>
          </a:ln>
        </p:spPr>
      </p:pic>
      <p:pic>
        <p:nvPicPr>
          <p:cNvPr id="63" name="Picture 62"/>
          <p:cNvPicPr/>
          <p:nvPr/>
        </p:nvPicPr>
        <p:blipFill>
          <a:blip r:embed="rId5"/>
          <a:stretch/>
        </p:blipFill>
        <p:spPr>
          <a:xfrm>
            <a:off x="1080000" y="4824000"/>
            <a:ext cx="432000" cy="432000"/>
          </a:xfrm>
          <a:prstGeom prst="rect">
            <a:avLst/>
          </a:prstGeom>
          <a:ln>
            <a:noFill/>
          </a:ln>
        </p:spPr>
      </p:pic>
      <p:pic>
        <p:nvPicPr>
          <p:cNvPr id="64" name="Picture 63"/>
          <p:cNvPicPr/>
          <p:nvPr/>
        </p:nvPicPr>
        <p:blipFill>
          <a:blip r:embed="rId4"/>
          <a:stretch/>
        </p:blipFill>
        <p:spPr>
          <a:xfrm>
            <a:off x="621360" y="5328000"/>
            <a:ext cx="386640" cy="432000"/>
          </a:xfrm>
          <a:prstGeom prst="rect">
            <a:avLst/>
          </a:prstGeom>
          <a:ln>
            <a:noFill/>
          </a:ln>
        </p:spPr>
      </p:pic>
      <p:pic>
        <p:nvPicPr>
          <p:cNvPr id="65" name="Picture 64"/>
          <p:cNvPicPr/>
          <p:nvPr/>
        </p:nvPicPr>
        <p:blipFill>
          <a:blip r:embed="rId5"/>
          <a:stretch/>
        </p:blipFill>
        <p:spPr>
          <a:xfrm>
            <a:off x="1080000" y="5328000"/>
            <a:ext cx="432000" cy="432000"/>
          </a:xfrm>
          <a:prstGeom prst="rect">
            <a:avLst/>
          </a:prstGeom>
          <a:ln>
            <a:noFill/>
          </a:ln>
        </p:spPr>
      </p:pic>
      <p:pic>
        <p:nvPicPr>
          <p:cNvPr id="66" name="Picture 65"/>
          <p:cNvPicPr/>
          <p:nvPr/>
        </p:nvPicPr>
        <p:blipFill>
          <a:blip r:embed="rId6"/>
          <a:stretch/>
        </p:blipFill>
        <p:spPr>
          <a:xfrm>
            <a:off x="630000" y="5832000"/>
            <a:ext cx="583560" cy="360000"/>
          </a:xfrm>
          <a:prstGeom prst="rect">
            <a:avLst/>
          </a:prstGeom>
          <a:ln>
            <a:noFill/>
          </a:ln>
        </p:spPr>
      </p:pic>
      <p:pic>
        <p:nvPicPr>
          <p:cNvPr id="67" name="Picture 66"/>
          <p:cNvPicPr/>
          <p:nvPr/>
        </p:nvPicPr>
        <p:blipFill>
          <a:blip r:embed="rId7"/>
          <a:stretch/>
        </p:blipFill>
        <p:spPr>
          <a:xfrm>
            <a:off x="1278000" y="5832000"/>
            <a:ext cx="450000" cy="360000"/>
          </a:xfrm>
          <a:prstGeom prst="rect">
            <a:avLst/>
          </a:prstGeom>
          <a:ln>
            <a:noFill/>
          </a:ln>
        </p:spPr>
      </p:pic>
      <p:pic>
        <p:nvPicPr>
          <p:cNvPr id="68" name="Picture 67"/>
          <p:cNvPicPr/>
          <p:nvPr/>
        </p:nvPicPr>
        <p:blipFill>
          <a:blip r:embed="rId4"/>
          <a:stretch/>
        </p:blipFill>
        <p:spPr>
          <a:xfrm>
            <a:off x="621360" y="6264000"/>
            <a:ext cx="386640" cy="432000"/>
          </a:xfrm>
          <a:prstGeom prst="rect">
            <a:avLst/>
          </a:prstGeom>
          <a:ln>
            <a:noFill/>
          </a:ln>
        </p:spPr>
      </p:pic>
      <p:pic>
        <p:nvPicPr>
          <p:cNvPr id="69" name="Picture 68"/>
          <p:cNvPicPr/>
          <p:nvPr/>
        </p:nvPicPr>
        <p:blipFill>
          <a:blip r:embed="rId5"/>
          <a:stretch/>
        </p:blipFill>
        <p:spPr>
          <a:xfrm>
            <a:off x="1080000" y="6264000"/>
            <a:ext cx="432000" cy="432000"/>
          </a:xfrm>
          <a:prstGeom prst="rect">
            <a:avLst/>
          </a:prstGeom>
          <a:ln>
            <a:noFill/>
          </a:ln>
        </p:spPr>
      </p:pic>
      <p:pic>
        <p:nvPicPr>
          <p:cNvPr id="70" name="Picture 69"/>
          <p:cNvPicPr/>
          <p:nvPr/>
        </p:nvPicPr>
        <p:blipFill>
          <a:blip r:embed="rId6"/>
          <a:stretch/>
        </p:blipFill>
        <p:spPr>
          <a:xfrm>
            <a:off x="630000" y="6768000"/>
            <a:ext cx="583560" cy="360000"/>
          </a:xfrm>
          <a:prstGeom prst="rect">
            <a:avLst/>
          </a:prstGeom>
          <a:ln>
            <a:noFill/>
          </a:ln>
        </p:spPr>
      </p:pic>
      <p:pic>
        <p:nvPicPr>
          <p:cNvPr id="71" name="Picture 70"/>
          <p:cNvPicPr/>
          <p:nvPr/>
        </p:nvPicPr>
        <p:blipFill>
          <a:blip r:embed="rId7"/>
          <a:stretch/>
        </p:blipFill>
        <p:spPr>
          <a:xfrm>
            <a:off x="1278000" y="6768000"/>
            <a:ext cx="450000" cy="360000"/>
          </a:xfrm>
          <a:prstGeom prst="rect">
            <a:avLst/>
          </a:prstGeom>
          <a:ln>
            <a:noFill/>
          </a:ln>
        </p:spPr>
      </p:pic>
      <p:sp>
        <p:nvSpPr>
          <p:cNvPr id="72" name="TextShape 5"/>
          <p:cNvSpPr txBox="1"/>
          <p:nvPr/>
        </p:nvSpPr>
        <p:spPr>
          <a:xfrm>
            <a:off x="4680000" y="5099040"/>
            <a:ext cx="1152000" cy="1452960"/>
          </a:xfrm>
          <a:prstGeom prst="rect">
            <a:avLst/>
          </a:prstGeom>
          <a:noFill/>
          <a:ln>
            <a:noFill/>
          </a:ln>
        </p:spPr>
        <p:txBody>
          <a:bodyPr lIns="90000" tIns="45000" rIns="90000" bIns="45000"/>
          <a:lstStyle/>
          <a:p>
            <a:r>
              <a:rPr lang="en-AU" sz="9600" b="1" strike="noStrike" spc="-1">
                <a:solidFill>
                  <a:srgbClr val="000000"/>
                </a:solidFill>
                <a:uFill>
                  <a:solidFill>
                    <a:srgbClr val="FFFFFF"/>
                  </a:solidFill>
                </a:uFill>
                <a:latin typeface="Arial"/>
              </a:rPr>
              <a:t>?</a:t>
            </a:r>
            <a:endParaRPr lang="en-AU" sz="1800" b="0" strike="noStrike" spc="-1">
              <a:solidFill>
                <a:srgbClr val="000000"/>
              </a:solidFill>
              <a:uFill>
                <a:solidFill>
                  <a:srgbClr val="FFFFFF"/>
                </a:solidFill>
              </a:uFill>
              <a:latin typeface="Arial"/>
            </a:endParaRPr>
          </a:p>
        </p:txBody>
      </p:sp>
      <p:sp>
        <p:nvSpPr>
          <p:cNvPr id="73" name="CustomShape 6"/>
          <p:cNvSpPr/>
          <p:nvPr/>
        </p:nvSpPr>
        <p:spPr>
          <a:xfrm>
            <a:off x="576000" y="4248000"/>
            <a:ext cx="2376000" cy="504000"/>
          </a:xfrm>
          <a:custGeom>
            <a:avLst/>
            <a:gdLst/>
            <a:ahLst/>
            <a:cxnLst/>
            <a:rect l="0" t="0" r="r" b="b"/>
            <a:pathLst>
              <a:path w="6602" h="1401">
                <a:moveTo>
                  <a:pt x="233" y="0"/>
                </a:moveTo>
                <a:cubicBezTo>
                  <a:pt x="116" y="0"/>
                  <a:pt x="0" y="116"/>
                  <a:pt x="0" y="233"/>
                </a:cubicBezTo>
                <a:lnTo>
                  <a:pt x="0" y="1167"/>
                </a:lnTo>
                <a:cubicBezTo>
                  <a:pt x="0" y="1283"/>
                  <a:pt x="116" y="1400"/>
                  <a:pt x="233" y="1400"/>
                </a:cubicBezTo>
                <a:lnTo>
                  <a:pt x="6367" y="1400"/>
                </a:lnTo>
                <a:cubicBezTo>
                  <a:pt x="6484" y="1400"/>
                  <a:pt x="6601" y="1283"/>
                  <a:pt x="6601" y="1167"/>
                </a:cubicBezTo>
                <a:lnTo>
                  <a:pt x="6601" y="233"/>
                </a:lnTo>
                <a:cubicBezTo>
                  <a:pt x="6601" y="116"/>
                  <a:pt x="6484" y="0"/>
                  <a:pt x="6367" y="0"/>
                </a:cubicBezTo>
                <a:lnTo>
                  <a:pt x="233" y="0"/>
                </a:lnTo>
              </a:path>
            </a:pathLst>
          </a:cu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Data sampled from P</a:t>
            </a:r>
          </a:p>
        </p:txBody>
      </p:sp>
      <p:pic>
        <p:nvPicPr>
          <p:cNvPr id="74" name="Picture 73"/>
          <p:cNvPicPr/>
          <p:nvPr/>
        </p:nvPicPr>
        <p:blipFill>
          <a:blip r:embed="rId6"/>
          <a:stretch/>
        </p:blipFill>
        <p:spPr>
          <a:xfrm>
            <a:off x="630360" y="5832000"/>
            <a:ext cx="583560" cy="360000"/>
          </a:xfrm>
          <a:prstGeom prst="rect">
            <a:avLst/>
          </a:prstGeom>
          <a:ln>
            <a:noFill/>
          </a:ln>
        </p:spPr>
      </p:pic>
      <p:pic>
        <p:nvPicPr>
          <p:cNvPr id="75" name="Picture 74"/>
          <p:cNvPicPr/>
          <p:nvPr/>
        </p:nvPicPr>
        <p:blipFill>
          <a:blip r:embed="rId6"/>
          <a:stretch/>
        </p:blipFill>
        <p:spPr>
          <a:xfrm>
            <a:off x="2880000" y="5400000"/>
            <a:ext cx="1584000" cy="977040"/>
          </a:xfrm>
          <a:prstGeom prst="rect">
            <a:avLst/>
          </a:prstGeom>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 name="TextShape 1"/>
          <p:cNvSpPr txBox="1"/>
          <p:nvPr/>
        </p:nvSpPr>
        <p:spPr>
          <a:xfrm>
            <a:off x="504000" y="301320"/>
            <a:ext cx="9071640" cy="1262160"/>
          </a:xfrm>
          <a:prstGeom prst="rect">
            <a:avLst/>
          </a:prstGeom>
          <a:noFill/>
          <a:ln>
            <a:noFill/>
          </a:ln>
        </p:spPr>
        <p:txBody>
          <a:bodyPr lIns="0" tIns="0" rIns="0" bIns="0" anchor="ctr"/>
          <a:lstStyle/>
          <a:p>
            <a:pPr algn="ctr"/>
            <a:r>
              <a:rPr lang="en-AU" sz="4400" b="0" strike="noStrike" spc="-1">
                <a:solidFill>
                  <a:srgbClr val="000000"/>
                </a:solidFill>
                <a:uFill>
                  <a:solidFill>
                    <a:srgbClr val="FFFFFF"/>
                  </a:solidFill>
                </a:uFill>
                <a:latin typeface="Arial"/>
              </a:rPr>
              <a:t>The PC algorithm</a:t>
            </a:r>
          </a:p>
        </p:txBody>
      </p:sp>
      <p:sp>
        <p:nvSpPr>
          <p:cNvPr id="679" name="TextShape 2"/>
          <p:cNvSpPr txBox="1"/>
          <p:nvPr/>
        </p:nvSpPr>
        <p:spPr>
          <a:xfrm>
            <a:off x="360360" y="1735560"/>
            <a:ext cx="9071640" cy="928440"/>
          </a:xfrm>
          <a:prstGeom prst="rect">
            <a:avLst/>
          </a:prstGeom>
          <a:noFill/>
          <a:ln>
            <a:noFill/>
          </a:ln>
        </p:spPr>
        <p:txBody>
          <a:bodyPr lIns="0" tIns="0" rIns="0" bIns="0"/>
          <a:lstStyle/>
          <a:p>
            <a:pPr marL="432000" indent="-324000">
              <a:buClr>
                <a:srgbClr val="000000"/>
              </a:buClr>
              <a:buSzPct val="45000"/>
              <a:buFont typeface="Wingdings" charset="2"/>
              <a:buChar char=""/>
            </a:pPr>
            <a:r>
              <a:rPr lang="en-AU" sz="3200" b="0" strike="noStrike" spc="-1">
                <a:solidFill>
                  <a:srgbClr val="000000"/>
                </a:solidFill>
                <a:uFill>
                  <a:solidFill>
                    <a:srgbClr val="FFFFFF"/>
                  </a:solidFill>
                </a:uFill>
                <a:latin typeface="Arial"/>
              </a:rPr>
              <a:t>A more tractable version of the SGS algorithm</a:t>
            </a:r>
          </a:p>
        </p:txBody>
      </p:sp>
      <p:pic>
        <p:nvPicPr>
          <p:cNvPr id="680" name="Picture 679"/>
          <p:cNvPicPr/>
          <p:nvPr/>
        </p:nvPicPr>
        <p:blipFill>
          <a:blip r:embed="rId2"/>
          <a:stretch/>
        </p:blipFill>
        <p:spPr>
          <a:xfrm>
            <a:off x="3240" y="2718000"/>
            <a:ext cx="10079640" cy="2450520"/>
          </a:xfrm>
          <a:prstGeom prst="rect">
            <a:avLst/>
          </a:prstGeom>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 name="TextShape 1"/>
          <p:cNvSpPr txBox="1"/>
          <p:nvPr/>
        </p:nvSpPr>
        <p:spPr>
          <a:xfrm>
            <a:off x="504000" y="301320"/>
            <a:ext cx="9071640" cy="1262160"/>
          </a:xfrm>
          <a:prstGeom prst="rect">
            <a:avLst/>
          </a:prstGeom>
          <a:noFill/>
          <a:ln>
            <a:noFill/>
          </a:ln>
        </p:spPr>
        <p:txBody>
          <a:bodyPr lIns="0" tIns="0" rIns="0" bIns="0" anchor="ctr"/>
          <a:lstStyle/>
          <a:p>
            <a:pPr algn="ctr"/>
            <a:r>
              <a:rPr lang="en-AU" sz="4400" b="0" strike="noStrike" spc="-1">
                <a:solidFill>
                  <a:srgbClr val="000000"/>
                </a:solidFill>
                <a:uFill>
                  <a:solidFill>
                    <a:srgbClr val="FFFFFF"/>
                  </a:solidFill>
                </a:uFill>
                <a:latin typeface="Arial"/>
              </a:rPr>
              <a:t>Latent variables</a:t>
            </a:r>
          </a:p>
        </p:txBody>
      </p:sp>
      <p:sp>
        <p:nvSpPr>
          <p:cNvPr id="682" name="TextShape 2"/>
          <p:cNvSpPr txBox="1"/>
          <p:nvPr/>
        </p:nvSpPr>
        <p:spPr>
          <a:xfrm>
            <a:off x="504000" y="1769040"/>
            <a:ext cx="9071640" cy="4384440"/>
          </a:xfrm>
          <a:prstGeom prst="rect">
            <a:avLst/>
          </a:prstGeom>
          <a:noFill/>
          <a:ln>
            <a:noFill/>
          </a:ln>
        </p:spPr>
        <p:txBody>
          <a:bodyPr lIns="0" tIns="0" rIns="0" bIns="0"/>
          <a:lstStyle/>
          <a:p>
            <a:pPr marL="432000" indent="-324000">
              <a:buClr>
                <a:srgbClr val="000000"/>
              </a:buClr>
              <a:buSzPct val="45000"/>
              <a:buFont typeface="Wingdings" charset="2"/>
              <a:buChar char=""/>
            </a:pPr>
            <a:r>
              <a:rPr lang="en-AU" sz="3200" b="0" strike="noStrike" spc="-1">
                <a:solidFill>
                  <a:srgbClr val="000000"/>
                </a:solidFill>
                <a:uFill>
                  <a:solidFill>
                    <a:srgbClr val="FFFFFF"/>
                  </a:solidFill>
                </a:uFill>
                <a:latin typeface="Arial"/>
              </a:rPr>
              <a:t>Problems:</a:t>
            </a:r>
          </a:p>
          <a:p>
            <a:pPr marL="864000" lvl="1" indent="-324000">
              <a:buClr>
                <a:srgbClr val="000000"/>
              </a:buClr>
              <a:buSzPct val="75000"/>
              <a:buFont typeface="Symbol" charset="2"/>
              <a:buChar char=""/>
            </a:pPr>
            <a:r>
              <a:rPr lang="en-AU" sz="2800" b="0" strike="noStrike" spc="-1">
                <a:solidFill>
                  <a:srgbClr val="000000"/>
                </a:solidFill>
                <a:uFill>
                  <a:solidFill>
                    <a:srgbClr val="FFFFFF"/>
                  </a:solidFill>
                </a:uFill>
                <a:latin typeface="Arial"/>
              </a:rPr>
              <a:t>Infinite search space</a:t>
            </a:r>
          </a:p>
          <a:p>
            <a:pPr marL="864000" lvl="1" indent="-324000">
              <a:buClr>
                <a:srgbClr val="000000"/>
              </a:buClr>
              <a:buSzPct val="75000"/>
              <a:buFont typeface="Symbol" charset="2"/>
              <a:buChar char=""/>
            </a:pPr>
            <a:r>
              <a:rPr lang="en-AU" sz="2800" b="0" strike="noStrike" spc="-1">
                <a:solidFill>
                  <a:srgbClr val="000000"/>
                </a:solidFill>
                <a:uFill>
                  <a:solidFill>
                    <a:srgbClr val="FFFFFF"/>
                  </a:solidFill>
                </a:uFill>
                <a:latin typeface="Arial"/>
              </a:rPr>
              <a:t>The space of causal DAGs is not closed under marginalization</a:t>
            </a:r>
          </a:p>
          <a:p>
            <a:pPr marL="864000" lvl="1" indent="-324000">
              <a:buClr>
                <a:srgbClr val="000000"/>
              </a:buClr>
              <a:buSzPct val="75000"/>
              <a:buFont typeface="Symbol" charset="2"/>
              <a:buChar char=""/>
            </a:pPr>
            <a:endParaRPr lang="en-AU" sz="2800" b="0" strike="noStrike" spc="-1">
              <a:solidFill>
                <a:srgbClr val="000000"/>
              </a:solidFill>
              <a:uFill>
                <a:solidFill>
                  <a:srgbClr val="FFFFFF"/>
                </a:solidFill>
              </a:uFill>
              <a:latin typeface="Arial"/>
            </a:endParaRPr>
          </a:p>
        </p:txBody>
      </p:sp>
      <p:pic>
        <p:nvPicPr>
          <p:cNvPr id="683" name="Picture 682"/>
          <p:cNvPicPr/>
          <p:nvPr/>
        </p:nvPicPr>
        <p:blipFill>
          <a:blip r:embed="rId2"/>
          <a:stretch/>
        </p:blipFill>
        <p:spPr>
          <a:xfrm>
            <a:off x="1851840" y="4248000"/>
            <a:ext cx="5924160" cy="2590560"/>
          </a:xfrm>
          <a:prstGeom prst="rect">
            <a:avLst/>
          </a:prstGeom>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 name="TextShape 1"/>
          <p:cNvSpPr txBox="1"/>
          <p:nvPr/>
        </p:nvSpPr>
        <p:spPr>
          <a:xfrm>
            <a:off x="504000" y="301320"/>
            <a:ext cx="9071640" cy="1262160"/>
          </a:xfrm>
          <a:prstGeom prst="rect">
            <a:avLst/>
          </a:prstGeom>
          <a:noFill/>
          <a:ln>
            <a:noFill/>
          </a:ln>
        </p:spPr>
        <p:txBody>
          <a:bodyPr lIns="0" tIns="0" rIns="0" bIns="0" anchor="ctr"/>
          <a:lstStyle/>
          <a:p>
            <a:pPr algn="ctr"/>
            <a:r>
              <a:rPr lang="en-AU" sz="4400" b="0" strike="noStrike" spc="-1">
                <a:solidFill>
                  <a:srgbClr val="000000"/>
                </a:solidFill>
                <a:uFill>
                  <a:solidFill>
                    <a:srgbClr val="FFFFFF"/>
                  </a:solidFill>
                </a:uFill>
                <a:latin typeface="Arial"/>
              </a:rPr>
              <a:t>Latent variables</a:t>
            </a:r>
          </a:p>
        </p:txBody>
      </p:sp>
      <p:sp>
        <p:nvSpPr>
          <p:cNvPr id="685" name="TextShape 2"/>
          <p:cNvSpPr txBox="1"/>
          <p:nvPr/>
        </p:nvSpPr>
        <p:spPr>
          <a:xfrm>
            <a:off x="792000" y="1563480"/>
            <a:ext cx="7776000" cy="1572120"/>
          </a:xfrm>
          <a:prstGeom prst="rect">
            <a:avLst/>
          </a:prstGeom>
          <a:noFill/>
          <a:ln>
            <a:noFill/>
          </a:ln>
        </p:spPr>
        <p:txBody>
          <a:bodyPr lIns="90000" tIns="45000" rIns="90000" bIns="45000"/>
          <a:lstStyle/>
          <a:p>
            <a:r>
              <a:rPr lang="en-AU" sz="2600" b="0" strike="noStrike" spc="-1">
                <a:solidFill>
                  <a:srgbClr val="000000"/>
                </a:solidFill>
                <a:uFill>
                  <a:solidFill>
                    <a:srgbClr val="FFFFFF"/>
                  </a:solidFill>
                </a:uFill>
                <a:latin typeface="Arial"/>
              </a:rPr>
              <a:t>Theorem (Verma 1993): </a:t>
            </a:r>
            <a:endParaRPr lang="en-AU" sz="1800" b="0" strike="noStrike" spc="-1">
              <a:solidFill>
                <a:srgbClr val="000000"/>
              </a:solidFill>
              <a:uFill>
                <a:solidFill>
                  <a:srgbClr val="FFFFFF"/>
                </a:solidFill>
              </a:uFill>
              <a:latin typeface="Arial"/>
            </a:endParaRPr>
          </a:p>
          <a:p>
            <a:r>
              <a:rPr lang="en-AU" sz="2600" b="0" strike="noStrike" spc="-1">
                <a:solidFill>
                  <a:srgbClr val="000000"/>
                </a:solidFill>
                <a:uFill>
                  <a:solidFill>
                    <a:srgbClr val="FFFFFF"/>
                  </a:solidFill>
                </a:uFill>
                <a:latin typeface="Arial"/>
              </a:rPr>
              <a:t>	for any latent structure there is an equivalent structure such that every latent variable is a root node with exactly 2 children.  </a:t>
            </a:r>
            <a:endParaRPr lang="en-AU" sz="1800" b="0" strike="noStrike" spc="-1">
              <a:solidFill>
                <a:srgbClr val="000000"/>
              </a:solidFill>
              <a:uFill>
                <a:solidFill>
                  <a:srgbClr val="FFFFFF"/>
                </a:solidFill>
              </a:uFill>
              <a:latin typeface="Arial"/>
            </a:endParaRPr>
          </a:p>
        </p:txBody>
      </p:sp>
      <p:sp>
        <p:nvSpPr>
          <p:cNvPr id="686" name="CustomShape 3"/>
          <p:cNvSpPr/>
          <p:nvPr/>
        </p:nvSpPr>
        <p:spPr>
          <a:xfrm>
            <a:off x="2899800" y="3678480"/>
            <a:ext cx="490680" cy="49104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A</a:t>
            </a:r>
          </a:p>
        </p:txBody>
      </p:sp>
      <p:sp>
        <p:nvSpPr>
          <p:cNvPr id="687" name="CustomShape 4"/>
          <p:cNvSpPr/>
          <p:nvPr/>
        </p:nvSpPr>
        <p:spPr>
          <a:xfrm>
            <a:off x="2899800" y="4954680"/>
            <a:ext cx="490680" cy="491040"/>
          </a:xfrm>
          <a:prstGeom prst="ellipse">
            <a:avLst/>
          </a:prstGeom>
          <a:solidFill>
            <a:srgbClr val="808080"/>
          </a:solidFill>
          <a:ln>
            <a:solidFill>
              <a:srgbClr val="80808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L</a:t>
            </a:r>
          </a:p>
        </p:txBody>
      </p:sp>
      <p:sp>
        <p:nvSpPr>
          <p:cNvPr id="688" name="CustomShape 5"/>
          <p:cNvSpPr/>
          <p:nvPr/>
        </p:nvSpPr>
        <p:spPr>
          <a:xfrm>
            <a:off x="2016000" y="6132960"/>
            <a:ext cx="491040" cy="49104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C</a:t>
            </a:r>
          </a:p>
        </p:txBody>
      </p:sp>
      <p:sp>
        <p:nvSpPr>
          <p:cNvPr id="689" name="CustomShape 6"/>
          <p:cNvSpPr/>
          <p:nvPr/>
        </p:nvSpPr>
        <p:spPr>
          <a:xfrm>
            <a:off x="3684960" y="6132960"/>
            <a:ext cx="491040" cy="49104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D</a:t>
            </a:r>
          </a:p>
        </p:txBody>
      </p:sp>
      <p:sp>
        <p:nvSpPr>
          <p:cNvPr id="690" name="Line 7"/>
          <p:cNvSpPr/>
          <p:nvPr/>
        </p:nvSpPr>
        <p:spPr>
          <a:xfrm>
            <a:off x="3168000" y="4169520"/>
            <a:ext cx="0" cy="78516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691" name="Line 8"/>
          <p:cNvSpPr/>
          <p:nvPr/>
        </p:nvSpPr>
        <p:spPr>
          <a:xfrm flipH="1">
            <a:off x="2448000" y="5445720"/>
            <a:ext cx="720000" cy="75276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692" name="Line 9"/>
          <p:cNvSpPr/>
          <p:nvPr/>
        </p:nvSpPr>
        <p:spPr>
          <a:xfrm>
            <a:off x="3168000" y="5445720"/>
            <a:ext cx="720000" cy="68724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693" name="CustomShape 10"/>
          <p:cNvSpPr/>
          <p:nvPr/>
        </p:nvSpPr>
        <p:spPr>
          <a:xfrm>
            <a:off x="5544000" y="4476960"/>
            <a:ext cx="490680" cy="49104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A</a:t>
            </a:r>
          </a:p>
        </p:txBody>
      </p:sp>
      <p:sp>
        <p:nvSpPr>
          <p:cNvPr id="694" name="CustomShape 11"/>
          <p:cNvSpPr/>
          <p:nvPr/>
        </p:nvSpPr>
        <p:spPr>
          <a:xfrm>
            <a:off x="6349320" y="4464000"/>
            <a:ext cx="490680" cy="491040"/>
          </a:xfrm>
          <a:prstGeom prst="ellipse">
            <a:avLst/>
          </a:prstGeom>
          <a:solidFill>
            <a:srgbClr val="808080"/>
          </a:solidFill>
          <a:ln>
            <a:solidFill>
              <a:srgbClr val="80808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L</a:t>
            </a:r>
          </a:p>
        </p:txBody>
      </p:sp>
      <p:sp>
        <p:nvSpPr>
          <p:cNvPr id="695" name="CustomShape 12"/>
          <p:cNvSpPr/>
          <p:nvPr/>
        </p:nvSpPr>
        <p:spPr>
          <a:xfrm>
            <a:off x="4680000" y="5556960"/>
            <a:ext cx="491040" cy="49104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C</a:t>
            </a:r>
          </a:p>
        </p:txBody>
      </p:sp>
      <p:sp>
        <p:nvSpPr>
          <p:cNvPr id="696" name="CustomShape 13"/>
          <p:cNvSpPr/>
          <p:nvPr/>
        </p:nvSpPr>
        <p:spPr>
          <a:xfrm>
            <a:off x="6348960" y="5556960"/>
            <a:ext cx="491040" cy="49104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D</a:t>
            </a:r>
          </a:p>
        </p:txBody>
      </p:sp>
      <p:sp>
        <p:nvSpPr>
          <p:cNvPr id="697" name="Line 14"/>
          <p:cNvSpPr/>
          <p:nvPr/>
        </p:nvSpPr>
        <p:spPr>
          <a:xfrm flipH="1">
            <a:off x="5040000" y="4968000"/>
            <a:ext cx="720000" cy="648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698" name="Line 15"/>
          <p:cNvSpPr/>
          <p:nvPr/>
        </p:nvSpPr>
        <p:spPr>
          <a:xfrm>
            <a:off x="5760000" y="4968000"/>
            <a:ext cx="648000" cy="720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699" name="Line 16"/>
          <p:cNvSpPr/>
          <p:nvPr/>
        </p:nvSpPr>
        <p:spPr>
          <a:xfrm flipH="1">
            <a:off x="5040000" y="4955040"/>
            <a:ext cx="1368000" cy="66096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700" name="Line 17"/>
          <p:cNvSpPr/>
          <p:nvPr/>
        </p:nvSpPr>
        <p:spPr>
          <a:xfrm>
            <a:off x="6624000" y="4955040"/>
            <a:ext cx="0" cy="60192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701" name="CustomShape 18"/>
          <p:cNvSpPr/>
          <p:nvPr/>
        </p:nvSpPr>
        <p:spPr>
          <a:xfrm>
            <a:off x="3744000" y="4824000"/>
            <a:ext cx="792000" cy="648000"/>
          </a:xfrm>
          <a:custGeom>
            <a:avLst/>
            <a:gdLst/>
            <a:ahLst/>
            <a:cxnLst/>
            <a:rect l="0" t="0" r="r" b="b"/>
            <a:pathLst>
              <a:path w="2202" h="1801">
                <a:moveTo>
                  <a:pt x="0" y="900"/>
                </a:moveTo>
                <a:lnTo>
                  <a:pt x="438" y="0"/>
                </a:lnTo>
                <a:lnTo>
                  <a:pt x="438" y="450"/>
                </a:lnTo>
                <a:lnTo>
                  <a:pt x="1762" y="450"/>
                </a:lnTo>
                <a:lnTo>
                  <a:pt x="1762" y="0"/>
                </a:lnTo>
                <a:lnTo>
                  <a:pt x="2201" y="900"/>
                </a:lnTo>
                <a:lnTo>
                  <a:pt x="1762" y="1800"/>
                </a:lnTo>
                <a:lnTo>
                  <a:pt x="1762" y="1350"/>
                </a:lnTo>
                <a:lnTo>
                  <a:pt x="438" y="1350"/>
                </a:lnTo>
                <a:lnTo>
                  <a:pt x="438" y="1800"/>
                </a:lnTo>
                <a:lnTo>
                  <a:pt x="0" y="900"/>
                </a:lnTo>
              </a:path>
            </a:pathLst>
          </a:custGeom>
          <a:solidFill>
            <a:srgbClr val="729FCF"/>
          </a:solidFill>
          <a:ln>
            <a:solidFill>
              <a:srgbClr val="333333"/>
            </a:solidFill>
          </a:ln>
        </p:spPr>
        <p:style>
          <a:lnRef idx="0">
            <a:scrgbClr r="0" g="0" b="0"/>
          </a:lnRef>
          <a:fillRef idx="0">
            <a:scrgbClr r="0" g="0" b="0"/>
          </a:fillRef>
          <a:effectRef idx="0">
            <a:scrgbClr r="0" g="0" b="0"/>
          </a:effectRef>
          <a:fontRef idx="minor"/>
        </p:style>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 name="TextShape 1"/>
          <p:cNvSpPr txBox="1"/>
          <p:nvPr/>
        </p:nvSpPr>
        <p:spPr>
          <a:xfrm>
            <a:off x="504000" y="-38160"/>
            <a:ext cx="9071640" cy="1262160"/>
          </a:xfrm>
          <a:prstGeom prst="rect">
            <a:avLst/>
          </a:prstGeom>
          <a:noFill/>
          <a:ln>
            <a:noFill/>
          </a:ln>
        </p:spPr>
        <p:txBody>
          <a:bodyPr lIns="0" tIns="0" rIns="0" bIns="0" anchor="ctr"/>
          <a:lstStyle/>
          <a:p>
            <a:pPr algn="ctr"/>
            <a:r>
              <a:rPr lang="en-AU" sz="4400" b="0" strike="noStrike" spc="-1">
                <a:solidFill>
                  <a:srgbClr val="000000"/>
                </a:solidFill>
                <a:uFill>
                  <a:solidFill>
                    <a:srgbClr val="FFFFFF"/>
                  </a:solidFill>
                </a:uFill>
                <a:latin typeface="Arial"/>
              </a:rPr>
              <a:t>FCI algorithm</a:t>
            </a:r>
          </a:p>
        </p:txBody>
      </p:sp>
      <p:pic>
        <p:nvPicPr>
          <p:cNvPr id="703" name="Picture 702"/>
          <p:cNvPicPr/>
          <p:nvPr/>
        </p:nvPicPr>
        <p:blipFill>
          <a:blip r:embed="rId2"/>
          <a:stretch/>
        </p:blipFill>
        <p:spPr>
          <a:xfrm>
            <a:off x="1080000" y="1367280"/>
            <a:ext cx="8208000" cy="1728720"/>
          </a:xfrm>
          <a:prstGeom prst="rect">
            <a:avLst/>
          </a:prstGeom>
          <a:ln>
            <a:noFill/>
          </a:ln>
        </p:spPr>
      </p:pic>
      <p:pic>
        <p:nvPicPr>
          <p:cNvPr id="704" name="Picture 703"/>
          <p:cNvPicPr/>
          <p:nvPr/>
        </p:nvPicPr>
        <p:blipFill>
          <a:blip r:embed="rId3"/>
          <a:stretch/>
        </p:blipFill>
        <p:spPr>
          <a:xfrm>
            <a:off x="504000" y="3384000"/>
            <a:ext cx="2178720" cy="792000"/>
          </a:xfrm>
          <a:prstGeom prst="rect">
            <a:avLst/>
          </a:prstGeom>
          <a:ln>
            <a:noFill/>
          </a:ln>
        </p:spPr>
      </p:pic>
      <p:pic>
        <p:nvPicPr>
          <p:cNvPr id="705" name="Picture 704"/>
          <p:cNvPicPr/>
          <p:nvPr/>
        </p:nvPicPr>
        <p:blipFill>
          <a:blip r:embed="rId4"/>
          <a:stretch/>
        </p:blipFill>
        <p:spPr>
          <a:xfrm>
            <a:off x="3402720" y="3456000"/>
            <a:ext cx="2053080" cy="792000"/>
          </a:xfrm>
          <a:prstGeom prst="rect">
            <a:avLst/>
          </a:prstGeom>
          <a:ln>
            <a:noFill/>
          </a:ln>
        </p:spPr>
      </p:pic>
      <p:sp>
        <p:nvSpPr>
          <p:cNvPr id="706" name="TextShape 2"/>
          <p:cNvSpPr txBox="1"/>
          <p:nvPr/>
        </p:nvSpPr>
        <p:spPr>
          <a:xfrm>
            <a:off x="216000" y="949680"/>
            <a:ext cx="8064000" cy="346320"/>
          </a:xfrm>
          <a:prstGeom prst="rect">
            <a:avLst/>
          </a:prstGeom>
          <a:noFill/>
          <a:ln>
            <a:noFill/>
          </a:ln>
        </p:spPr>
        <p:txBody>
          <a:bodyPr lIns="90000" tIns="45000" rIns="90000" bIns="45000"/>
          <a:lstStyle/>
          <a:p>
            <a:r>
              <a:rPr lang="en-AU" sz="1800" b="0" strike="noStrike" spc="-1">
                <a:solidFill>
                  <a:srgbClr val="000000"/>
                </a:solidFill>
                <a:uFill>
                  <a:solidFill>
                    <a:srgbClr val="FFFFFF"/>
                  </a:solidFill>
                </a:uFill>
                <a:latin typeface="Arial"/>
              </a:rPr>
              <a:t>Outputs a Markov equivalence class of Maximal Ancestral Graphs</a:t>
            </a:r>
          </a:p>
        </p:txBody>
      </p:sp>
      <p:sp>
        <p:nvSpPr>
          <p:cNvPr id="707" name="CustomShape 3"/>
          <p:cNvSpPr/>
          <p:nvPr/>
        </p:nvSpPr>
        <p:spPr>
          <a:xfrm>
            <a:off x="2682720" y="3672000"/>
            <a:ext cx="504000" cy="432000"/>
          </a:xfrm>
          <a:custGeom>
            <a:avLst/>
            <a:gdLst/>
            <a:ahLst/>
            <a:cxnLst/>
            <a:rect l="0" t="0" r="r" b="b"/>
            <a:pathLst>
              <a:path w="1401" h="1202">
                <a:moveTo>
                  <a:pt x="0" y="300"/>
                </a:moveTo>
                <a:lnTo>
                  <a:pt x="1050" y="300"/>
                </a:lnTo>
                <a:lnTo>
                  <a:pt x="1050" y="0"/>
                </a:lnTo>
                <a:lnTo>
                  <a:pt x="1400" y="600"/>
                </a:lnTo>
                <a:lnTo>
                  <a:pt x="1050" y="1201"/>
                </a:lnTo>
                <a:lnTo>
                  <a:pt x="1050" y="900"/>
                </a:lnTo>
                <a:lnTo>
                  <a:pt x="0" y="900"/>
                </a:lnTo>
                <a:lnTo>
                  <a:pt x="0" y="300"/>
                </a:lnTo>
              </a:path>
            </a:pathLst>
          </a:custGeom>
          <a:solidFill>
            <a:srgbClr val="729FCF"/>
          </a:solidFill>
          <a:ln>
            <a:solidFill>
              <a:srgbClr val="333333"/>
            </a:solidFill>
          </a:ln>
        </p:spPr>
        <p:style>
          <a:lnRef idx="0">
            <a:scrgbClr r="0" g="0" b="0"/>
          </a:lnRef>
          <a:fillRef idx="0">
            <a:scrgbClr r="0" g="0" b="0"/>
          </a:fillRef>
          <a:effectRef idx="0">
            <a:scrgbClr r="0" g="0" b="0"/>
          </a:effectRef>
          <a:fontRef idx="minor"/>
        </p:style>
      </p:sp>
      <p:pic>
        <p:nvPicPr>
          <p:cNvPr id="708" name="Picture 707"/>
          <p:cNvPicPr/>
          <p:nvPr/>
        </p:nvPicPr>
        <p:blipFill>
          <a:blip r:embed="rId5"/>
          <a:stretch/>
        </p:blipFill>
        <p:spPr>
          <a:xfrm>
            <a:off x="5832000" y="3096000"/>
            <a:ext cx="1386000" cy="1477800"/>
          </a:xfrm>
          <a:prstGeom prst="rect">
            <a:avLst/>
          </a:prstGeom>
          <a:ln>
            <a:noFill/>
          </a:ln>
        </p:spPr>
      </p:pic>
      <p:pic>
        <p:nvPicPr>
          <p:cNvPr id="709" name="Picture 708"/>
          <p:cNvPicPr/>
          <p:nvPr/>
        </p:nvPicPr>
        <p:blipFill>
          <a:blip r:embed="rId6"/>
          <a:stretch/>
        </p:blipFill>
        <p:spPr>
          <a:xfrm>
            <a:off x="7704360" y="3044160"/>
            <a:ext cx="1439640" cy="1563840"/>
          </a:xfrm>
          <a:prstGeom prst="rect">
            <a:avLst/>
          </a:prstGeom>
          <a:ln>
            <a:noFill/>
          </a:ln>
        </p:spPr>
      </p:pic>
      <p:sp>
        <p:nvSpPr>
          <p:cNvPr id="710" name="CustomShape 4"/>
          <p:cNvSpPr/>
          <p:nvPr/>
        </p:nvSpPr>
        <p:spPr>
          <a:xfrm>
            <a:off x="7272000" y="3600000"/>
            <a:ext cx="504000" cy="432000"/>
          </a:xfrm>
          <a:custGeom>
            <a:avLst/>
            <a:gdLst/>
            <a:ahLst/>
            <a:cxnLst/>
            <a:rect l="0" t="0" r="r" b="b"/>
            <a:pathLst>
              <a:path w="1401" h="1202">
                <a:moveTo>
                  <a:pt x="0" y="300"/>
                </a:moveTo>
                <a:lnTo>
                  <a:pt x="1050" y="300"/>
                </a:lnTo>
                <a:lnTo>
                  <a:pt x="1050" y="0"/>
                </a:lnTo>
                <a:lnTo>
                  <a:pt x="1400" y="600"/>
                </a:lnTo>
                <a:lnTo>
                  <a:pt x="1050" y="1201"/>
                </a:lnTo>
                <a:lnTo>
                  <a:pt x="1050" y="900"/>
                </a:lnTo>
                <a:lnTo>
                  <a:pt x="0" y="900"/>
                </a:lnTo>
                <a:lnTo>
                  <a:pt x="0" y="300"/>
                </a:lnTo>
              </a:path>
            </a:pathLst>
          </a:custGeom>
          <a:solidFill>
            <a:srgbClr val="729FCF"/>
          </a:solidFill>
          <a:ln>
            <a:solidFill>
              <a:srgbClr val="333333"/>
            </a:solidFill>
          </a:ln>
        </p:spPr>
        <p:style>
          <a:lnRef idx="0">
            <a:scrgbClr r="0" g="0" b="0"/>
          </a:lnRef>
          <a:fillRef idx="0">
            <a:scrgbClr r="0" g="0" b="0"/>
          </a:fillRef>
          <a:effectRef idx="0">
            <a:scrgbClr r="0" g="0" b="0"/>
          </a:effectRef>
          <a:fontRef idx="minor"/>
        </p:style>
      </p:sp>
      <p:sp>
        <p:nvSpPr>
          <p:cNvPr id="711" name="TextShape 5"/>
          <p:cNvSpPr txBox="1"/>
          <p:nvPr/>
        </p:nvSpPr>
        <p:spPr>
          <a:xfrm>
            <a:off x="432000" y="4797720"/>
            <a:ext cx="8208000" cy="1805760"/>
          </a:xfrm>
          <a:prstGeom prst="rect">
            <a:avLst/>
          </a:prstGeom>
          <a:noFill/>
          <a:ln>
            <a:noFill/>
          </a:ln>
        </p:spPr>
        <p:txBody>
          <a:bodyPr lIns="90000" tIns="45000" rIns="90000" bIns="45000"/>
          <a:lstStyle/>
          <a:p>
            <a:pPr marL="216000" indent="-216000">
              <a:buClr>
                <a:srgbClr val="000000"/>
              </a:buClr>
              <a:buSzPct val="45000"/>
              <a:buFont typeface="Wingdings" charset="2"/>
              <a:buChar char=""/>
            </a:pPr>
            <a:r>
              <a:rPr lang="en-AU" sz="2400" b="0" strike="noStrike" spc="-1">
                <a:solidFill>
                  <a:srgbClr val="000000"/>
                </a:solidFill>
                <a:uFill>
                  <a:solidFill>
                    <a:srgbClr val="FFFFFF"/>
                  </a:solidFill>
                </a:uFill>
                <a:latin typeface="Arial"/>
              </a:rPr>
              <a:t>Discovers all aspects of causal structure identifiable from conditional independence relations (Zhang 2008)</a:t>
            </a:r>
            <a:endParaRPr lang="en-AU" sz="1800" b="0" strike="noStrike" spc="-1">
              <a:solidFill>
                <a:srgbClr val="000000"/>
              </a:solidFill>
              <a:uFill>
                <a:solidFill>
                  <a:srgbClr val="FFFFFF"/>
                </a:solidFill>
              </a:uFill>
              <a:latin typeface="Arial"/>
            </a:endParaRPr>
          </a:p>
          <a:p>
            <a:pPr marL="216000" indent="-216000">
              <a:buClr>
                <a:srgbClr val="000000"/>
              </a:buClr>
              <a:buSzPct val="45000"/>
              <a:buFont typeface="Wingdings" charset="2"/>
              <a:buChar char=""/>
            </a:pPr>
            <a:r>
              <a:rPr lang="en-AU" sz="2400" b="0" strike="noStrike" spc="-1">
                <a:solidFill>
                  <a:srgbClr val="000000"/>
                </a:solidFill>
                <a:uFill>
                  <a:solidFill>
                    <a:srgbClr val="FFFFFF"/>
                  </a:solidFill>
                </a:uFill>
                <a:latin typeface="Arial"/>
              </a:rPr>
              <a:t>Can be made to require a worst case polynomial (rather than exponential) number of conditional independence tests for sparse graphs (Claassen et al 2013). </a:t>
            </a:r>
            <a:endParaRPr lang="en-AU" sz="1800" b="0" strike="noStrike" spc="-1">
              <a:solidFill>
                <a:srgbClr val="000000"/>
              </a:solidFill>
              <a:uFill>
                <a:solidFill>
                  <a:srgbClr val="FFFFFF"/>
                </a:solidFill>
              </a:uFill>
              <a:latin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TextShape 1"/>
          <p:cNvSpPr txBox="1"/>
          <p:nvPr/>
        </p:nvSpPr>
        <p:spPr>
          <a:xfrm>
            <a:off x="504000" y="301320"/>
            <a:ext cx="9071640" cy="1262160"/>
          </a:xfrm>
          <a:prstGeom prst="rect">
            <a:avLst/>
          </a:prstGeom>
          <a:noFill/>
          <a:ln>
            <a:noFill/>
          </a:ln>
        </p:spPr>
        <p:txBody>
          <a:bodyPr lIns="0" tIns="0" rIns="0" bIns="0" anchor="ctr"/>
          <a:lstStyle/>
          <a:p>
            <a:pPr algn="ctr"/>
            <a:r>
              <a:rPr lang="en-AU" sz="4400" b="0" strike="noStrike" spc="-1">
                <a:solidFill>
                  <a:srgbClr val="000000"/>
                </a:solidFill>
                <a:uFill>
                  <a:solidFill>
                    <a:srgbClr val="FFFFFF"/>
                  </a:solidFill>
                </a:uFill>
                <a:latin typeface="Arial"/>
              </a:rPr>
              <a:t>Beyond conditional independence</a:t>
            </a:r>
          </a:p>
        </p:txBody>
      </p:sp>
      <p:sp>
        <p:nvSpPr>
          <p:cNvPr id="713" name="CustomShape 2"/>
          <p:cNvSpPr/>
          <p:nvPr/>
        </p:nvSpPr>
        <p:spPr>
          <a:xfrm>
            <a:off x="3685320" y="1449360"/>
            <a:ext cx="490680" cy="49104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Y</a:t>
            </a:r>
          </a:p>
        </p:txBody>
      </p:sp>
      <p:sp>
        <p:nvSpPr>
          <p:cNvPr id="714" name="CustomShape 3"/>
          <p:cNvSpPr/>
          <p:nvPr/>
        </p:nvSpPr>
        <p:spPr>
          <a:xfrm>
            <a:off x="2604960" y="1445760"/>
            <a:ext cx="491040" cy="49104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X</a:t>
            </a:r>
          </a:p>
        </p:txBody>
      </p:sp>
      <p:sp>
        <p:nvSpPr>
          <p:cNvPr id="715" name="Line 4"/>
          <p:cNvSpPr/>
          <p:nvPr/>
        </p:nvSpPr>
        <p:spPr>
          <a:xfrm>
            <a:off x="3096000" y="1703520"/>
            <a:ext cx="589320"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716" name="CustomShape 5"/>
          <p:cNvSpPr/>
          <p:nvPr/>
        </p:nvSpPr>
        <p:spPr>
          <a:xfrm>
            <a:off x="6709320" y="1452960"/>
            <a:ext cx="490680" cy="49104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X</a:t>
            </a:r>
          </a:p>
        </p:txBody>
      </p:sp>
      <p:sp>
        <p:nvSpPr>
          <p:cNvPr id="717" name="CustomShape 6"/>
          <p:cNvSpPr/>
          <p:nvPr/>
        </p:nvSpPr>
        <p:spPr>
          <a:xfrm>
            <a:off x="5628960" y="1449360"/>
            <a:ext cx="491040" cy="49104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Y</a:t>
            </a:r>
          </a:p>
        </p:txBody>
      </p:sp>
      <p:sp>
        <p:nvSpPr>
          <p:cNvPr id="718" name="Line 7"/>
          <p:cNvSpPr/>
          <p:nvPr/>
        </p:nvSpPr>
        <p:spPr>
          <a:xfrm>
            <a:off x="6120000" y="1707120"/>
            <a:ext cx="589320"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719" name="TextShape 8"/>
          <p:cNvSpPr txBox="1"/>
          <p:nvPr/>
        </p:nvSpPr>
        <p:spPr>
          <a:xfrm>
            <a:off x="4692960" y="1452240"/>
            <a:ext cx="1368000" cy="488160"/>
          </a:xfrm>
          <a:prstGeom prst="rect">
            <a:avLst/>
          </a:prstGeom>
          <a:noFill/>
          <a:ln>
            <a:noFill/>
          </a:ln>
        </p:spPr>
        <p:txBody>
          <a:bodyPr lIns="90000" tIns="45000" rIns="90000" bIns="45000"/>
          <a:lstStyle/>
          <a:p>
            <a:r>
              <a:rPr lang="en-AU" sz="2800" b="0" strike="noStrike" spc="-1">
                <a:solidFill>
                  <a:srgbClr val="000000"/>
                </a:solidFill>
                <a:uFill>
                  <a:solidFill>
                    <a:srgbClr val="FFFFFF"/>
                  </a:solidFill>
                </a:uFill>
                <a:latin typeface="Arial"/>
              </a:rPr>
              <a:t>vs</a:t>
            </a:r>
            <a:endParaRPr lang="en-AU" sz="1800" b="0" strike="noStrike" spc="-1">
              <a:solidFill>
                <a:srgbClr val="000000"/>
              </a:solidFill>
              <a:uFill>
                <a:solidFill>
                  <a:srgbClr val="FFFFFF"/>
                </a:solidFill>
              </a:uFill>
              <a:latin typeface="Arial"/>
            </a:endParaRPr>
          </a:p>
        </p:txBody>
      </p:sp>
      <p:sp>
        <p:nvSpPr>
          <p:cNvPr id="720" name="TextShape 9"/>
          <p:cNvSpPr txBox="1"/>
          <p:nvPr/>
        </p:nvSpPr>
        <p:spPr>
          <a:xfrm>
            <a:off x="288000" y="2088000"/>
            <a:ext cx="2448000" cy="460800"/>
          </a:xfrm>
          <a:prstGeom prst="rect">
            <a:avLst/>
          </a:prstGeom>
          <a:noFill/>
          <a:ln>
            <a:noFill/>
          </a:ln>
        </p:spPr>
        <p:txBody>
          <a:bodyPr lIns="90000" tIns="45000" rIns="90000" bIns="45000"/>
          <a:lstStyle/>
          <a:p>
            <a:r>
              <a:rPr lang="en-AU" sz="2600" b="0" strike="noStrike" spc="-1">
                <a:solidFill>
                  <a:srgbClr val="000000"/>
                </a:solidFill>
                <a:uFill>
                  <a:solidFill>
                    <a:srgbClr val="FFFFFF"/>
                  </a:solidFill>
                </a:uFill>
                <a:latin typeface="Arial"/>
              </a:rPr>
              <a:t>Additive noise:</a:t>
            </a:r>
            <a:endParaRPr lang="en-AU" sz="1800" b="0" strike="noStrike" spc="-1">
              <a:solidFill>
                <a:srgbClr val="000000"/>
              </a:solidFill>
              <a:uFill>
                <a:solidFill>
                  <a:srgbClr val="FFFFFF"/>
                </a:solidFill>
              </a:uFill>
              <a:latin typeface="Arial"/>
            </a:endParaRPr>
          </a:p>
        </p:txBody>
      </p:sp>
      <mc:AlternateContent xmlns:mc="http://schemas.openxmlformats.org/markup-compatibility/2006" xmlns:a14="http://schemas.microsoft.com/office/drawing/2010/main">
        <mc:Choice Requires="a14">
          <p:sp>
            <p:nvSpPr>
              <p:cNvPr id="721" name="Formula 10"/>
              <p:cNvSpPr txBox="1"/>
              <p:nvPr/>
            </p:nvSpPr>
            <p:spPr>
              <a:xfrm>
                <a:off x="2592000" y="2088000"/>
                <a:ext cx="1956240" cy="46872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charset="0"/>
                        </a:rPr>
                        <m:t>𝑦</m:t>
                      </m:r>
                      <m:r>
                        <a:rPr>
                          <a:latin typeface="Cambria Math" charset="0"/>
                        </a:rPr>
                        <m:t>=</m:t>
                      </m:r>
                      <m:r>
                        <a:rPr>
                          <a:latin typeface="Cambria Math" charset="0"/>
                        </a:rPr>
                        <m:t>𝑓</m:t>
                      </m:r>
                      <m:d>
                        <m:dPr>
                          <m:ctrlPr>
                            <a:rPr i="1">
                              <a:latin typeface="Cambria Math" charset="0"/>
                            </a:rPr>
                          </m:ctrlPr>
                        </m:dPr>
                        <m:e>
                          <m:r>
                            <a:rPr>
                              <a:latin typeface="Cambria Math" charset="0"/>
                            </a:rPr>
                            <m:t>𝑥</m:t>
                          </m:r>
                        </m:e>
                      </m:d>
                      <m:r>
                        <a:rPr>
                          <a:latin typeface="Cambria Math" charset="0"/>
                        </a:rPr>
                        <m:t>+</m:t>
                      </m:r>
                      <m:r>
                        <a:rPr>
                          <a:latin typeface="Cambria Math" charset="0"/>
                        </a:rPr>
                        <m:t>𝑒</m:t>
                      </m:r>
                    </m:oMath>
                  </m:oMathPara>
                </a14:m>
                <a:endParaRPr/>
              </a:p>
            </p:txBody>
          </p:sp>
        </mc:Choice>
        <mc:Fallback xmlns:p15="http://schemas.microsoft.com/office/powerpoint/2012/main" xmlns:p14="http://schemas.microsoft.com/office/powerpoint/2010/main" xmlns=""/>
      </mc:AlternateContent>
      <p:pic>
        <p:nvPicPr>
          <p:cNvPr id="722" name="Picture 721"/>
          <p:cNvPicPr/>
          <p:nvPr/>
        </p:nvPicPr>
        <p:blipFill>
          <a:blip r:embed="rId3"/>
          <a:stretch/>
        </p:blipFill>
        <p:spPr>
          <a:xfrm>
            <a:off x="360000" y="2548800"/>
            <a:ext cx="6000480" cy="4266720"/>
          </a:xfrm>
          <a:prstGeom prst="rect">
            <a:avLst/>
          </a:prstGeom>
          <a:ln>
            <a:noFill/>
          </a:ln>
        </p:spPr>
      </p:pic>
      <p:sp>
        <p:nvSpPr>
          <p:cNvPr id="723" name="TextShape 11"/>
          <p:cNvSpPr txBox="1"/>
          <p:nvPr/>
        </p:nvSpPr>
        <p:spPr>
          <a:xfrm>
            <a:off x="6264000" y="3742560"/>
            <a:ext cx="3960000" cy="402840"/>
          </a:xfrm>
          <a:prstGeom prst="rect">
            <a:avLst/>
          </a:prstGeom>
          <a:noFill/>
          <a:ln>
            <a:noFill/>
          </a:ln>
        </p:spPr>
        <p:txBody>
          <a:bodyPr lIns="90000" tIns="45000" rIns="90000" bIns="45000"/>
          <a:lstStyle/>
          <a:p>
            <a:r>
              <a:rPr lang="en-AU" sz="2200" b="0" strike="noStrike" spc="-1">
                <a:solidFill>
                  <a:srgbClr val="000000"/>
                </a:solidFill>
                <a:uFill>
                  <a:solidFill>
                    <a:srgbClr val="FFFFFF"/>
                  </a:solidFill>
                </a:uFill>
                <a:latin typeface="Arial"/>
              </a:rPr>
              <a:t>Figure 1, (Hoyer et al 2009)</a:t>
            </a:r>
            <a:endParaRPr lang="en-AU" sz="1800" b="0" strike="noStrike" spc="-1">
              <a:solidFill>
                <a:srgbClr val="000000"/>
              </a:solidFill>
              <a:uFill>
                <a:solidFill>
                  <a:srgbClr val="FFFFFF"/>
                </a:solidFill>
              </a:uFill>
              <a:latin typeface="Arial"/>
            </a:endParaRPr>
          </a:p>
        </p:txBody>
      </p:sp>
      <p:sp>
        <p:nvSpPr>
          <p:cNvPr id="724" name="TextShape 12"/>
          <p:cNvSpPr txBox="1"/>
          <p:nvPr/>
        </p:nvSpPr>
        <p:spPr>
          <a:xfrm>
            <a:off x="216000" y="6696000"/>
            <a:ext cx="8496000" cy="402840"/>
          </a:xfrm>
          <a:prstGeom prst="rect">
            <a:avLst/>
          </a:prstGeom>
          <a:noFill/>
          <a:ln>
            <a:noFill/>
          </a:ln>
        </p:spPr>
        <p:txBody>
          <a:bodyPr lIns="90000" tIns="45000" rIns="90000" bIns="45000"/>
          <a:lstStyle/>
          <a:p>
            <a:r>
              <a:rPr lang="en-AU" sz="2200" b="0" strike="noStrike" spc="-1">
                <a:solidFill>
                  <a:srgbClr val="000000"/>
                </a:solidFill>
                <a:uFill>
                  <a:solidFill>
                    <a:srgbClr val="FFFFFF"/>
                  </a:solidFill>
                </a:uFill>
                <a:latin typeface="Arial"/>
              </a:rPr>
              <a:t>Can be extended to post-non-linear additive noise </a:t>
            </a:r>
            <a:endParaRPr lang="en-AU" sz="1800" b="0" strike="noStrike" spc="-1">
              <a:solidFill>
                <a:srgbClr val="000000"/>
              </a:solidFill>
              <a:uFill>
                <a:solidFill>
                  <a:srgbClr val="FFFFFF"/>
                </a:solidFill>
              </a:uFill>
              <a:latin typeface="Arial"/>
            </a:endParaRPr>
          </a:p>
        </p:txBody>
      </p:sp>
      <mc:AlternateContent xmlns:mc="http://schemas.openxmlformats.org/markup-compatibility/2006" xmlns:a14="http://schemas.microsoft.com/office/drawing/2010/main">
        <mc:Choice Requires="a14">
          <p:sp>
            <p:nvSpPr>
              <p:cNvPr id="725" name="Formula 13"/>
              <p:cNvSpPr txBox="1"/>
              <p:nvPr/>
            </p:nvSpPr>
            <p:spPr>
              <a:xfrm>
                <a:off x="6552000" y="6692040"/>
                <a:ext cx="2160000" cy="40680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charset="0"/>
                        </a:rPr>
                        <m:t>𝑦</m:t>
                      </m:r>
                      <m:r>
                        <a:rPr>
                          <a:latin typeface="Cambria Math" charset="0"/>
                        </a:rPr>
                        <m:t>=</m:t>
                      </m:r>
                      <m:r>
                        <a:rPr>
                          <a:latin typeface="Cambria Math" charset="0"/>
                        </a:rPr>
                        <m:t>h</m:t>
                      </m:r>
                      <m:d>
                        <m:dPr>
                          <m:ctrlPr>
                            <a:rPr i="1">
                              <a:latin typeface="Cambria Math" charset="0"/>
                            </a:rPr>
                          </m:ctrlPr>
                        </m:dPr>
                        <m:e>
                          <m:r>
                            <a:rPr>
                              <a:latin typeface="Cambria Math" charset="0"/>
                            </a:rPr>
                            <m:t>𝑓</m:t>
                          </m:r>
                          <m:d>
                            <m:dPr>
                              <m:ctrlPr>
                                <a:rPr i="1">
                                  <a:latin typeface="Cambria Math" charset="0"/>
                                </a:rPr>
                              </m:ctrlPr>
                            </m:dPr>
                            <m:e>
                              <m:r>
                                <a:rPr>
                                  <a:latin typeface="Cambria Math" charset="0"/>
                                </a:rPr>
                                <m:t>𝑥</m:t>
                              </m:r>
                            </m:e>
                          </m:d>
                          <m:r>
                            <a:rPr>
                              <a:latin typeface="Cambria Math" charset="0"/>
                            </a:rPr>
                            <m:t>+</m:t>
                          </m:r>
                          <m:r>
                            <a:rPr>
                              <a:latin typeface="Cambria Math" charset="0"/>
                            </a:rPr>
                            <m:t>𝑒</m:t>
                          </m:r>
                        </m:e>
                      </m:d>
                    </m:oMath>
                  </m:oMathPara>
                </a14:m>
                <a:endParaRPr/>
              </a:p>
            </p:txBody>
          </p:sp>
        </mc:Choice>
        <mc:Fallback xmlns:p15="http://schemas.microsoft.com/office/powerpoint/2012/main" xmlns:p14="http://schemas.microsoft.com/office/powerpoint/2010/main" xmlns=""/>
      </mc:AlternateContent>
      <p:sp>
        <p:nvSpPr>
          <p:cNvPr id="726" name="TextShape 14"/>
          <p:cNvSpPr txBox="1"/>
          <p:nvPr/>
        </p:nvSpPr>
        <p:spPr>
          <a:xfrm>
            <a:off x="5760000" y="7069680"/>
            <a:ext cx="2592000" cy="346320"/>
          </a:xfrm>
          <a:prstGeom prst="rect">
            <a:avLst/>
          </a:prstGeom>
          <a:noFill/>
          <a:ln>
            <a:noFill/>
          </a:ln>
        </p:spPr>
        <p:txBody>
          <a:bodyPr lIns="90000" tIns="45000" rIns="90000" bIns="45000"/>
          <a:lstStyle/>
          <a:p>
            <a:r>
              <a:rPr lang="en-AU" sz="1800" b="0" strike="noStrike" spc="-1">
                <a:solidFill>
                  <a:srgbClr val="000000"/>
                </a:solidFill>
                <a:uFill>
                  <a:solidFill>
                    <a:srgbClr val="FFFFFF"/>
                  </a:solidFill>
                </a:uFill>
                <a:latin typeface="Arial"/>
              </a:rPr>
              <a:t>(Zhang et al 2009)</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 name="TextShape 1"/>
          <p:cNvSpPr txBox="1"/>
          <p:nvPr/>
        </p:nvSpPr>
        <p:spPr>
          <a:xfrm>
            <a:off x="216000" y="144000"/>
            <a:ext cx="9576000" cy="1262160"/>
          </a:xfrm>
          <a:prstGeom prst="rect">
            <a:avLst/>
          </a:prstGeom>
          <a:noFill/>
          <a:ln>
            <a:noFill/>
          </a:ln>
        </p:spPr>
        <p:txBody>
          <a:bodyPr lIns="0" tIns="0" rIns="0" bIns="0" anchor="ctr"/>
          <a:lstStyle/>
          <a:p>
            <a:pPr algn="ctr"/>
            <a:r>
              <a:rPr lang="en-AU" sz="4400" b="0" strike="noStrike" spc="-1">
                <a:solidFill>
                  <a:srgbClr val="000000"/>
                </a:solidFill>
                <a:uFill>
                  <a:solidFill>
                    <a:srgbClr val="FFFFFF"/>
                  </a:solidFill>
                </a:uFill>
                <a:latin typeface="Arial"/>
              </a:rPr>
              <a:t>More asymmetries of cause and effect</a:t>
            </a:r>
          </a:p>
        </p:txBody>
      </p:sp>
      <p:sp>
        <p:nvSpPr>
          <p:cNvPr id="728" name="CustomShape 2"/>
          <p:cNvSpPr/>
          <p:nvPr/>
        </p:nvSpPr>
        <p:spPr>
          <a:xfrm>
            <a:off x="3685320" y="1449360"/>
            <a:ext cx="490680" cy="49104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Y</a:t>
            </a:r>
          </a:p>
        </p:txBody>
      </p:sp>
      <p:sp>
        <p:nvSpPr>
          <p:cNvPr id="729" name="CustomShape 3"/>
          <p:cNvSpPr/>
          <p:nvPr/>
        </p:nvSpPr>
        <p:spPr>
          <a:xfrm>
            <a:off x="2604960" y="1445760"/>
            <a:ext cx="491040" cy="49104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X</a:t>
            </a:r>
          </a:p>
        </p:txBody>
      </p:sp>
      <p:sp>
        <p:nvSpPr>
          <p:cNvPr id="730" name="Line 4"/>
          <p:cNvSpPr/>
          <p:nvPr/>
        </p:nvSpPr>
        <p:spPr>
          <a:xfrm>
            <a:off x="3096000" y="1703520"/>
            <a:ext cx="589320"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731" name="CustomShape 5"/>
          <p:cNvSpPr/>
          <p:nvPr/>
        </p:nvSpPr>
        <p:spPr>
          <a:xfrm>
            <a:off x="6709320" y="1452960"/>
            <a:ext cx="490680" cy="49104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X</a:t>
            </a:r>
          </a:p>
        </p:txBody>
      </p:sp>
      <p:sp>
        <p:nvSpPr>
          <p:cNvPr id="732" name="CustomShape 6"/>
          <p:cNvSpPr/>
          <p:nvPr/>
        </p:nvSpPr>
        <p:spPr>
          <a:xfrm>
            <a:off x="5628960" y="1449360"/>
            <a:ext cx="491040" cy="491040"/>
          </a:xfrm>
          <a:prstGeom prst="ellipse">
            <a:avLst/>
          </a:pr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Y</a:t>
            </a:r>
          </a:p>
        </p:txBody>
      </p:sp>
      <p:sp>
        <p:nvSpPr>
          <p:cNvPr id="733" name="Line 7"/>
          <p:cNvSpPr/>
          <p:nvPr/>
        </p:nvSpPr>
        <p:spPr>
          <a:xfrm>
            <a:off x="6120000" y="1707120"/>
            <a:ext cx="589320"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734" name="TextShape 8"/>
          <p:cNvSpPr txBox="1"/>
          <p:nvPr/>
        </p:nvSpPr>
        <p:spPr>
          <a:xfrm>
            <a:off x="4692960" y="1452240"/>
            <a:ext cx="1368000" cy="488160"/>
          </a:xfrm>
          <a:prstGeom prst="rect">
            <a:avLst/>
          </a:prstGeom>
          <a:noFill/>
          <a:ln>
            <a:noFill/>
          </a:ln>
        </p:spPr>
        <p:txBody>
          <a:bodyPr lIns="90000" tIns="45000" rIns="90000" bIns="45000"/>
          <a:lstStyle/>
          <a:p>
            <a:r>
              <a:rPr lang="en-AU" sz="2800" b="0" strike="noStrike" spc="-1">
                <a:solidFill>
                  <a:srgbClr val="000000"/>
                </a:solidFill>
                <a:uFill>
                  <a:solidFill>
                    <a:srgbClr val="FFFFFF"/>
                  </a:solidFill>
                </a:uFill>
                <a:latin typeface="Arial"/>
              </a:rPr>
              <a:t>vs</a:t>
            </a:r>
            <a:endParaRPr lang="en-AU" sz="1800" b="0" strike="noStrike" spc="-1">
              <a:solidFill>
                <a:srgbClr val="000000"/>
              </a:solidFill>
              <a:uFill>
                <a:solidFill>
                  <a:srgbClr val="FFFFFF"/>
                </a:solidFill>
              </a:uFill>
              <a:latin typeface="Arial"/>
            </a:endParaRPr>
          </a:p>
        </p:txBody>
      </p:sp>
      <p:pic>
        <p:nvPicPr>
          <p:cNvPr id="735" name="Picture 734"/>
          <p:cNvPicPr/>
          <p:nvPr/>
        </p:nvPicPr>
        <p:blipFill>
          <a:blip r:embed="rId2"/>
          <a:stretch/>
        </p:blipFill>
        <p:spPr>
          <a:xfrm>
            <a:off x="161280" y="2088000"/>
            <a:ext cx="4590720" cy="3790440"/>
          </a:xfrm>
          <a:prstGeom prst="rect">
            <a:avLst/>
          </a:prstGeom>
          <a:ln>
            <a:noFill/>
          </a:ln>
        </p:spPr>
      </p:pic>
      <p:sp>
        <p:nvSpPr>
          <p:cNvPr id="736" name="TextShape 9"/>
          <p:cNvSpPr txBox="1"/>
          <p:nvPr/>
        </p:nvSpPr>
        <p:spPr>
          <a:xfrm>
            <a:off x="288000" y="2088000"/>
            <a:ext cx="3384000" cy="346320"/>
          </a:xfrm>
          <a:prstGeom prst="rect">
            <a:avLst/>
          </a:prstGeom>
          <a:noFill/>
          <a:ln>
            <a:noFill/>
          </a:ln>
        </p:spPr>
        <p:txBody>
          <a:bodyPr lIns="90000" tIns="45000" rIns="90000" bIns="45000"/>
          <a:lstStyle/>
          <a:p>
            <a:r>
              <a:rPr lang="en-AU" sz="1800" b="0" strike="noStrike" spc="-1">
                <a:solidFill>
                  <a:srgbClr val="000000"/>
                </a:solidFill>
                <a:uFill>
                  <a:solidFill>
                    <a:srgbClr val="FFFFFF"/>
                  </a:solidFill>
                </a:uFill>
                <a:latin typeface="Arial"/>
              </a:rPr>
              <a:t>Figure 1: Daniusis et al 2012</a:t>
            </a:r>
          </a:p>
        </p:txBody>
      </p:sp>
      <p:sp>
        <p:nvSpPr>
          <p:cNvPr id="737" name="TextShape 10"/>
          <p:cNvSpPr txBox="1"/>
          <p:nvPr/>
        </p:nvSpPr>
        <p:spPr>
          <a:xfrm>
            <a:off x="4824000" y="2693880"/>
            <a:ext cx="4320000" cy="1882080"/>
          </a:xfrm>
          <a:prstGeom prst="rect">
            <a:avLst/>
          </a:prstGeom>
          <a:noFill/>
          <a:ln>
            <a:noFill/>
          </a:ln>
        </p:spPr>
        <p:txBody>
          <a:bodyPr lIns="90000" tIns="45000" rIns="90000" bIns="45000"/>
          <a:lstStyle/>
          <a:p>
            <a:r>
              <a:rPr lang="en-AU" sz="1800" b="1" strike="noStrike" spc="-1">
                <a:solidFill>
                  <a:srgbClr val="000000"/>
                </a:solidFill>
                <a:uFill>
                  <a:solidFill>
                    <a:srgbClr val="FFFFFF"/>
                  </a:solidFill>
                </a:uFill>
                <a:latin typeface="Arial"/>
              </a:rPr>
              <a:t>Independence of function and input:</a:t>
            </a:r>
            <a:r>
              <a:rPr lang="en-AU" sz="1800" b="0" i="1" strike="noStrike" spc="-1">
                <a:solidFill>
                  <a:srgbClr val="000000"/>
                </a:solidFill>
                <a:uFill>
                  <a:solidFill>
                    <a:srgbClr val="FFFFFF"/>
                  </a:solidFill>
                </a:uFill>
                <a:latin typeface="Arial"/>
              </a:rPr>
              <a:t> If X → Y and we have a functional causal model y = f(x,e) then the input</a:t>
            </a:r>
            <a:endParaRPr lang="en-AU" sz="1800" b="0" strike="noStrike" spc="-1">
              <a:solidFill>
                <a:srgbClr val="000000"/>
              </a:solidFill>
              <a:uFill>
                <a:solidFill>
                  <a:srgbClr val="FFFFFF"/>
                </a:solidFill>
              </a:uFill>
              <a:latin typeface="Arial"/>
            </a:endParaRPr>
          </a:p>
          <a:p>
            <a:r>
              <a:rPr lang="en-AU" sz="1800" b="0" i="1" strike="noStrike" spc="-1">
                <a:solidFill>
                  <a:srgbClr val="000000"/>
                </a:solidFill>
                <a:uFill>
                  <a:solidFill>
                    <a:srgbClr val="FFFFFF"/>
                  </a:solidFill>
                </a:uFill>
                <a:latin typeface="Arial"/>
              </a:rPr>
              <a:t>distribution P(X) and function f represent independent mechanisms. Changing the input distribution does not modify the function itself.</a:t>
            </a:r>
            <a:endParaRPr lang="en-AU" sz="1800" b="0" strike="noStrike" spc="-1">
              <a:solidFill>
                <a:srgbClr val="000000"/>
              </a:solidFill>
              <a:uFill>
                <a:solidFill>
                  <a:srgbClr val="FFFFFF"/>
                </a:solidFill>
              </a:uFill>
              <a:latin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 name="TextShape 1"/>
          <p:cNvSpPr txBox="1"/>
          <p:nvPr/>
        </p:nvSpPr>
        <p:spPr>
          <a:xfrm>
            <a:off x="216000" y="-110160"/>
            <a:ext cx="9576000" cy="1262160"/>
          </a:xfrm>
          <a:prstGeom prst="rect">
            <a:avLst/>
          </a:prstGeom>
          <a:noFill/>
          <a:ln>
            <a:noFill/>
          </a:ln>
        </p:spPr>
        <p:txBody>
          <a:bodyPr lIns="0" tIns="0" rIns="0" bIns="0" anchor="ctr"/>
          <a:lstStyle/>
          <a:p>
            <a:pPr algn="ctr"/>
            <a:r>
              <a:rPr lang="en-AU" sz="4400" b="0" strike="noStrike" spc="-1">
                <a:solidFill>
                  <a:srgbClr val="000000"/>
                </a:solidFill>
                <a:uFill>
                  <a:solidFill>
                    <a:srgbClr val="FFFFFF"/>
                  </a:solidFill>
                </a:uFill>
                <a:latin typeface="Arial"/>
              </a:rPr>
              <a:t>Causal-Anticausal</a:t>
            </a:r>
          </a:p>
        </p:txBody>
      </p:sp>
      <p:sp>
        <p:nvSpPr>
          <p:cNvPr id="739" name="TextShape 2"/>
          <p:cNvSpPr txBox="1"/>
          <p:nvPr/>
        </p:nvSpPr>
        <p:spPr>
          <a:xfrm>
            <a:off x="432000" y="1490760"/>
            <a:ext cx="9288000" cy="1965240"/>
          </a:xfrm>
          <a:prstGeom prst="rect">
            <a:avLst/>
          </a:prstGeom>
          <a:noFill/>
          <a:ln>
            <a:noFill/>
          </a:ln>
        </p:spPr>
        <p:txBody>
          <a:bodyPr lIns="90000" tIns="45000" rIns="90000" bIns="45000"/>
          <a:lstStyle/>
          <a:p>
            <a:pPr marL="216000" indent="-216000">
              <a:buClr>
                <a:srgbClr val="000000"/>
              </a:buClr>
              <a:buSzPct val="45000"/>
              <a:buFont typeface="Wingdings" charset="2"/>
              <a:buChar char=""/>
            </a:pPr>
            <a:r>
              <a:rPr lang="en-AU" sz="2200" b="0" strike="noStrike" spc="-1">
                <a:solidFill>
                  <a:srgbClr val="000000"/>
                </a:solidFill>
                <a:uFill>
                  <a:solidFill>
                    <a:srgbClr val="FFFFFF"/>
                  </a:solidFill>
                </a:uFill>
                <a:latin typeface="Arial"/>
              </a:rPr>
              <a:t>If X → Y, what is the relationship between P(X) and P(Y|X)? </a:t>
            </a:r>
            <a:endParaRPr lang="en-AU" sz="1800" b="0" strike="noStrike" spc="-1">
              <a:solidFill>
                <a:srgbClr val="000000"/>
              </a:solidFill>
              <a:uFill>
                <a:solidFill>
                  <a:srgbClr val="FFFFFF"/>
                </a:solidFill>
              </a:uFill>
              <a:latin typeface="Arial"/>
            </a:endParaRPr>
          </a:p>
          <a:p>
            <a:pPr marL="216000" indent="-216000">
              <a:buClr>
                <a:srgbClr val="000000"/>
              </a:buClr>
              <a:buSzPct val="45000"/>
              <a:buFont typeface="Wingdings" charset="2"/>
              <a:buChar char=""/>
            </a:pPr>
            <a:r>
              <a:rPr lang="en-AU" sz="2200" b="0" strike="noStrike" spc="-1">
                <a:solidFill>
                  <a:srgbClr val="000000"/>
                </a:solidFill>
                <a:uFill>
                  <a:solidFill>
                    <a:srgbClr val="FFFFFF"/>
                  </a:solidFill>
                </a:uFill>
                <a:latin typeface="Arial"/>
              </a:rPr>
              <a:t>What about P(Y) and P(X|Y)?</a:t>
            </a:r>
            <a:endParaRPr lang="en-AU" sz="1800" b="0" strike="noStrike" spc="-1">
              <a:solidFill>
                <a:srgbClr val="000000"/>
              </a:solidFill>
              <a:uFill>
                <a:solidFill>
                  <a:srgbClr val="FFFFFF"/>
                </a:solidFill>
              </a:uFill>
              <a:latin typeface="Arial"/>
            </a:endParaRPr>
          </a:p>
          <a:p>
            <a:pPr marL="216000" indent="-216000">
              <a:buClr>
                <a:srgbClr val="000000"/>
              </a:buClr>
              <a:buSzPct val="45000"/>
              <a:buFont typeface="Wingdings" charset="2"/>
              <a:buChar char=""/>
            </a:pPr>
            <a:endParaRPr lang="en-AU" sz="1800" b="0" strike="noStrike" spc="-1">
              <a:solidFill>
                <a:srgbClr val="000000"/>
              </a:solidFill>
              <a:uFill>
                <a:solidFill>
                  <a:srgbClr val="FFFFFF"/>
                </a:solidFill>
              </a:uFill>
              <a:latin typeface="Arial"/>
            </a:endParaRPr>
          </a:p>
          <a:p>
            <a:pPr marL="216000" indent="-216000">
              <a:buClr>
                <a:srgbClr val="000000"/>
              </a:buClr>
              <a:buSzPct val="45000"/>
              <a:buFont typeface="Wingdings" charset="2"/>
              <a:buChar char=""/>
            </a:pPr>
            <a:r>
              <a:rPr lang="en-AU" sz="2200" b="0" strike="noStrike" spc="-1">
                <a:solidFill>
                  <a:srgbClr val="000000"/>
                </a:solidFill>
                <a:uFill>
                  <a:solidFill>
                    <a:srgbClr val="FFFFFF"/>
                  </a:solidFill>
                </a:uFill>
                <a:latin typeface="Arial"/>
              </a:rPr>
              <a:t>In semi supervised learning we are given training points from P(X,Y) and additional points sampled from P(X). The goal is to learn P(Y|X). The extra points from P(X) will not help if X → Y.</a:t>
            </a:r>
            <a:endParaRPr lang="en-AU" sz="1800" b="0" strike="noStrike" spc="-1">
              <a:solidFill>
                <a:srgbClr val="000000"/>
              </a:solidFill>
              <a:uFill>
                <a:solidFill>
                  <a:srgbClr val="FFFFFF"/>
                </a:solidFill>
              </a:uFill>
              <a:latin typeface="Arial"/>
            </a:endParaRPr>
          </a:p>
        </p:txBody>
      </p:sp>
      <p:pic>
        <p:nvPicPr>
          <p:cNvPr id="740" name="Picture 739"/>
          <p:cNvPicPr/>
          <p:nvPr/>
        </p:nvPicPr>
        <p:blipFill>
          <a:blip r:embed="rId2"/>
          <a:stretch/>
        </p:blipFill>
        <p:spPr>
          <a:xfrm>
            <a:off x="477360" y="3672000"/>
            <a:ext cx="5714640" cy="3485880"/>
          </a:xfrm>
          <a:prstGeom prst="rect">
            <a:avLst/>
          </a:prstGeom>
          <a:ln>
            <a:noFill/>
          </a:ln>
        </p:spPr>
      </p:pic>
      <p:sp>
        <p:nvSpPr>
          <p:cNvPr id="741" name="TextShape 3"/>
          <p:cNvSpPr txBox="1"/>
          <p:nvPr/>
        </p:nvSpPr>
        <p:spPr>
          <a:xfrm>
            <a:off x="6264000" y="4608000"/>
            <a:ext cx="4032000" cy="346320"/>
          </a:xfrm>
          <a:prstGeom prst="rect">
            <a:avLst/>
          </a:prstGeom>
          <a:noFill/>
          <a:ln>
            <a:noFill/>
          </a:ln>
        </p:spPr>
        <p:txBody>
          <a:bodyPr lIns="90000" tIns="45000" rIns="90000" bIns="45000"/>
          <a:lstStyle/>
          <a:p>
            <a:r>
              <a:rPr lang="en-AU" sz="1800" b="0" strike="noStrike" spc="-1">
                <a:solidFill>
                  <a:srgbClr val="000000"/>
                </a:solidFill>
                <a:uFill>
                  <a:solidFill>
                    <a:srgbClr val="FFFFFF"/>
                  </a:solidFill>
                </a:uFill>
                <a:latin typeface="Arial"/>
              </a:rPr>
              <a:t>Figure 6, Janzing &amp; Peters 2012</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 name="TextShape 1"/>
          <p:cNvSpPr txBox="1"/>
          <p:nvPr/>
        </p:nvSpPr>
        <p:spPr>
          <a:xfrm>
            <a:off x="216000" y="144000"/>
            <a:ext cx="9576000" cy="1262160"/>
          </a:xfrm>
          <a:prstGeom prst="rect">
            <a:avLst/>
          </a:prstGeom>
          <a:noFill/>
          <a:ln>
            <a:noFill/>
          </a:ln>
        </p:spPr>
        <p:txBody>
          <a:bodyPr lIns="0" tIns="0" rIns="0" bIns="0" anchor="ctr"/>
          <a:lstStyle/>
          <a:p>
            <a:pPr algn="ctr"/>
            <a:r>
              <a:rPr lang="en-AU" sz="4400" b="0" strike="noStrike" spc="-1">
                <a:solidFill>
                  <a:srgbClr val="000000"/>
                </a:solidFill>
                <a:uFill>
                  <a:solidFill>
                    <a:srgbClr val="FFFFFF"/>
                  </a:solidFill>
                </a:uFill>
                <a:latin typeface="Arial"/>
              </a:rPr>
              <a:t>Learning what causality looks like</a:t>
            </a:r>
          </a:p>
        </p:txBody>
      </p:sp>
      <p:pic>
        <p:nvPicPr>
          <p:cNvPr id="743" name="Picture 742"/>
          <p:cNvPicPr/>
          <p:nvPr/>
        </p:nvPicPr>
        <p:blipFill>
          <a:blip r:embed="rId2"/>
          <a:stretch/>
        </p:blipFill>
        <p:spPr>
          <a:xfrm>
            <a:off x="2664000" y="1828440"/>
            <a:ext cx="3733560" cy="1123560"/>
          </a:xfrm>
          <a:prstGeom prst="rect">
            <a:avLst/>
          </a:prstGeom>
          <a:ln>
            <a:noFill/>
          </a:ln>
        </p:spPr>
      </p:pic>
      <p:pic>
        <p:nvPicPr>
          <p:cNvPr id="744" name="Picture 743"/>
          <p:cNvPicPr/>
          <p:nvPr/>
        </p:nvPicPr>
        <p:blipFill>
          <a:blip r:embed="rId3"/>
          <a:stretch/>
        </p:blipFill>
        <p:spPr>
          <a:xfrm>
            <a:off x="407880" y="2649960"/>
            <a:ext cx="9315000" cy="590040"/>
          </a:xfrm>
          <a:prstGeom prst="rect">
            <a:avLst/>
          </a:prstGeom>
          <a:ln>
            <a:noFill/>
          </a:ln>
        </p:spPr>
      </p:pic>
      <p:pic>
        <p:nvPicPr>
          <p:cNvPr id="745" name="Picture 744"/>
          <p:cNvPicPr/>
          <p:nvPr/>
        </p:nvPicPr>
        <p:blipFill>
          <a:blip r:embed="rId4"/>
          <a:stretch/>
        </p:blipFill>
        <p:spPr>
          <a:xfrm>
            <a:off x="464040" y="1554840"/>
            <a:ext cx="6609960" cy="533160"/>
          </a:xfrm>
          <a:prstGeom prst="rect">
            <a:avLst/>
          </a:prstGeom>
          <a:ln>
            <a:noFill/>
          </a:ln>
        </p:spPr>
      </p:pic>
      <p:pic>
        <p:nvPicPr>
          <p:cNvPr id="746" name="Picture 745"/>
          <p:cNvPicPr/>
          <p:nvPr/>
        </p:nvPicPr>
        <p:blipFill>
          <a:blip r:embed="rId5"/>
          <a:stretch/>
        </p:blipFill>
        <p:spPr>
          <a:xfrm>
            <a:off x="0" y="3602160"/>
            <a:ext cx="10079640" cy="645840"/>
          </a:xfrm>
          <a:prstGeom prst="rect">
            <a:avLst/>
          </a:prstGeom>
          <a:ln>
            <a:noFill/>
          </a:ln>
        </p:spPr>
      </p:pic>
      <p:pic>
        <p:nvPicPr>
          <p:cNvPr id="747" name="Picture 746"/>
          <p:cNvPicPr/>
          <p:nvPr/>
        </p:nvPicPr>
        <p:blipFill>
          <a:blip r:embed="rId6"/>
          <a:stretch/>
        </p:blipFill>
        <p:spPr>
          <a:xfrm>
            <a:off x="72000" y="4392000"/>
            <a:ext cx="10079640" cy="520920"/>
          </a:xfrm>
          <a:prstGeom prst="rect">
            <a:avLst/>
          </a:prstGeom>
          <a:ln>
            <a:noFill/>
          </a:ln>
        </p:spPr>
      </p:pic>
      <p:pic>
        <p:nvPicPr>
          <p:cNvPr id="748" name="Picture 747"/>
          <p:cNvPicPr/>
          <p:nvPr/>
        </p:nvPicPr>
        <p:blipFill>
          <a:blip r:embed="rId7"/>
          <a:stretch/>
        </p:blipFill>
        <p:spPr>
          <a:xfrm>
            <a:off x="36000" y="5207760"/>
            <a:ext cx="3924000" cy="552240"/>
          </a:xfrm>
          <a:prstGeom prst="rect">
            <a:avLst/>
          </a:prstGeom>
          <a:ln>
            <a:noFill/>
          </a:ln>
        </p:spPr>
      </p:pic>
      <p:pic>
        <p:nvPicPr>
          <p:cNvPr id="749" name="Picture 748"/>
          <p:cNvPicPr/>
          <p:nvPr/>
        </p:nvPicPr>
        <p:blipFill>
          <a:blip r:embed="rId8"/>
          <a:stretch/>
        </p:blipFill>
        <p:spPr>
          <a:xfrm>
            <a:off x="426240" y="5626800"/>
            <a:ext cx="9505440" cy="475920"/>
          </a:xfrm>
          <a:prstGeom prst="rect">
            <a:avLst/>
          </a:prstGeom>
          <a:ln>
            <a:noFill/>
          </a:ln>
        </p:spPr>
      </p:pic>
      <p:pic>
        <p:nvPicPr>
          <p:cNvPr id="750" name="Picture 749"/>
          <p:cNvPicPr/>
          <p:nvPr/>
        </p:nvPicPr>
        <p:blipFill>
          <a:blip r:embed="rId9"/>
          <a:stretch/>
        </p:blipFill>
        <p:spPr>
          <a:xfrm>
            <a:off x="47160" y="6192000"/>
            <a:ext cx="5352840" cy="609120"/>
          </a:xfrm>
          <a:prstGeom prst="rect">
            <a:avLst/>
          </a:prstGeom>
          <a:ln>
            <a:noFill/>
          </a:ln>
        </p:spPr>
      </p:pic>
      <p:sp>
        <p:nvSpPr>
          <p:cNvPr id="751" name="TextShape 2"/>
          <p:cNvSpPr txBox="1"/>
          <p:nvPr/>
        </p:nvSpPr>
        <p:spPr>
          <a:xfrm>
            <a:off x="432000" y="7056000"/>
            <a:ext cx="6912000" cy="346320"/>
          </a:xfrm>
          <a:prstGeom prst="rect">
            <a:avLst/>
          </a:prstGeom>
          <a:noFill/>
          <a:ln>
            <a:noFill/>
          </a:ln>
        </p:spPr>
        <p:txBody>
          <a:bodyPr lIns="90000" tIns="45000" rIns="90000" bIns="45000"/>
          <a:lstStyle/>
          <a:p>
            <a:r>
              <a:rPr lang="en-AU" sz="1800" b="0" strike="noStrike" spc="-1">
                <a:solidFill>
                  <a:srgbClr val="000000"/>
                </a:solidFill>
                <a:uFill>
                  <a:solidFill>
                    <a:srgbClr val="FFFFFF"/>
                  </a:solidFill>
                </a:uFill>
                <a:latin typeface="Arial"/>
              </a:rPr>
              <a:t>See Lopez-Paz et al 2014</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 name="TextShape 1"/>
          <p:cNvSpPr txBox="1"/>
          <p:nvPr/>
        </p:nvSpPr>
        <p:spPr>
          <a:xfrm>
            <a:off x="504000" y="301320"/>
            <a:ext cx="9071640" cy="1262160"/>
          </a:xfrm>
          <a:prstGeom prst="rect">
            <a:avLst/>
          </a:prstGeom>
          <a:noFill/>
          <a:ln>
            <a:noFill/>
          </a:ln>
        </p:spPr>
        <p:txBody>
          <a:bodyPr lIns="0" tIns="0" rIns="0" bIns="0" anchor="ctr"/>
          <a:lstStyle/>
          <a:p>
            <a:pPr algn="ctr"/>
            <a:r>
              <a:rPr lang="en-AU" sz="4400" b="0" strike="noStrike" spc="-1">
                <a:solidFill>
                  <a:srgbClr val="000000"/>
                </a:solidFill>
                <a:uFill>
                  <a:solidFill>
                    <a:srgbClr val="FFFFFF"/>
                  </a:solidFill>
                </a:uFill>
                <a:latin typeface="Arial"/>
              </a:rPr>
              <a:t>Now with more than two variables!</a:t>
            </a:r>
          </a:p>
        </p:txBody>
      </p:sp>
      <p:sp>
        <p:nvSpPr>
          <p:cNvPr id="753" name="TextShape 2"/>
          <p:cNvSpPr txBox="1"/>
          <p:nvPr/>
        </p:nvSpPr>
        <p:spPr>
          <a:xfrm>
            <a:off x="288000" y="1597680"/>
            <a:ext cx="7344000" cy="346320"/>
          </a:xfrm>
          <a:prstGeom prst="rect">
            <a:avLst/>
          </a:prstGeom>
          <a:noFill/>
          <a:ln>
            <a:noFill/>
          </a:ln>
        </p:spPr>
        <p:txBody>
          <a:bodyPr lIns="90000" tIns="45000" rIns="90000" bIns="45000"/>
          <a:lstStyle/>
          <a:p>
            <a:r>
              <a:rPr lang="en-AU" sz="1800" b="0" strike="noStrike" spc="-1">
                <a:solidFill>
                  <a:srgbClr val="000000"/>
                </a:solidFill>
                <a:uFill>
                  <a:solidFill>
                    <a:srgbClr val="FFFFFF"/>
                  </a:solidFill>
                </a:uFill>
                <a:latin typeface="Arial"/>
              </a:rPr>
              <a:t>Bi-variate additive noise model</a:t>
            </a:r>
          </a:p>
        </p:txBody>
      </p:sp>
      <mc:AlternateContent xmlns:mc="http://schemas.openxmlformats.org/markup-compatibility/2006" xmlns:a14="http://schemas.microsoft.com/office/drawing/2010/main">
        <mc:Choice Requires="a14">
          <p:sp>
            <p:nvSpPr>
              <p:cNvPr id="754" name="Formula 3"/>
              <p:cNvSpPr txBox="1"/>
              <p:nvPr/>
            </p:nvSpPr>
            <p:spPr>
              <a:xfrm>
                <a:off x="3528000" y="1563480"/>
                <a:ext cx="1852200" cy="41724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charset="0"/>
                        </a:rPr>
                        <m:t>𝑌</m:t>
                      </m:r>
                      <m:r>
                        <a:rPr>
                          <a:latin typeface="Cambria Math" charset="0"/>
                        </a:rPr>
                        <m:t>=</m:t>
                      </m:r>
                      <m:r>
                        <a:rPr>
                          <a:latin typeface="Cambria Math" charset="0"/>
                        </a:rPr>
                        <m:t>𝑓</m:t>
                      </m:r>
                      <m:d>
                        <m:dPr>
                          <m:ctrlPr>
                            <a:rPr i="1">
                              <a:latin typeface="Cambria Math" charset="0"/>
                            </a:rPr>
                          </m:ctrlPr>
                        </m:dPr>
                        <m:e>
                          <m:r>
                            <a:rPr>
                              <a:latin typeface="Cambria Math" charset="0"/>
                            </a:rPr>
                            <m:t>𝑋</m:t>
                          </m:r>
                        </m:e>
                      </m:d>
                      <m:r>
                        <a:rPr>
                          <a:latin typeface="Cambria Math" charset="0"/>
                        </a:rPr>
                        <m:t>+</m:t>
                      </m:r>
                      <m:r>
                        <a:rPr>
                          <a:latin typeface="Cambria Math" charset="0"/>
                        </a:rPr>
                        <m:t>𝑒</m:t>
                      </m:r>
                    </m:oMath>
                  </m:oMathPara>
                </a14:m>
                <a:endParaRPr/>
              </a:p>
            </p:txBody>
          </p:sp>
        </mc:Choice>
        <mc:Fallback xmlns:p15="http://schemas.microsoft.com/office/powerpoint/2012/main" xmlns:p14="http://schemas.microsoft.com/office/powerpoint/2010/main" xmlns=""/>
      </mc:AlternateContent>
      <mc:AlternateContent xmlns:mc="http://schemas.openxmlformats.org/markup-compatibility/2006" xmlns:a14="http://schemas.microsoft.com/office/drawing/2010/main">
        <mc:Choice Requires="a14">
          <p:sp>
            <p:nvSpPr>
              <p:cNvPr id="755" name="Formula 4"/>
              <p:cNvSpPr txBox="1"/>
              <p:nvPr/>
            </p:nvSpPr>
            <p:spPr>
              <a:xfrm>
                <a:off x="1680120" y="2016000"/>
                <a:ext cx="2351880" cy="403200"/>
              </a:xfrm>
              <a:prstGeom prst="rect">
                <a:avLst/>
              </a:prstGeom>
            </p:spPr>
            <p:txBody>
              <a:bodyPr/>
              <a:lstStyle/>
              <a:p>
                <a14:m>
                  <m:oMathPara xmlns:m="http://schemas.openxmlformats.org/officeDocument/2006/math">
                    <m:oMathParaPr>
                      <m:jc m:val="centerGroup"/>
                    </m:oMathParaPr>
                    <m:oMath xmlns:m="http://schemas.openxmlformats.org/officeDocument/2006/math">
                      <m:d>
                        <m:dPr>
                          <m:ctrlPr>
                            <a:rPr>
                              <a:latin typeface="Cambria Math" charset="0"/>
                            </a:rPr>
                          </m:ctrlPr>
                        </m:dPr>
                        <m:e>
                          <m:r>
                            <a:rPr>
                              <a:latin typeface="Cambria Math" charset="0"/>
                            </a:rPr>
                            <m:t>𝑃</m:t>
                          </m:r>
                          <m:d>
                            <m:dPr>
                              <m:ctrlPr>
                                <a:rPr i="1">
                                  <a:latin typeface="Cambria Math" charset="0"/>
                                </a:rPr>
                              </m:ctrlPr>
                            </m:dPr>
                            <m:e>
                              <m:r>
                                <a:rPr>
                                  <a:latin typeface="Cambria Math" charset="0"/>
                                </a:rPr>
                                <m:t>𝑋</m:t>
                              </m:r>
                            </m:e>
                          </m:d>
                          <m:r>
                            <a:rPr>
                              <a:latin typeface="Cambria Math" charset="0"/>
                            </a:rPr>
                            <m:t>,</m:t>
                          </m:r>
                          <m:r>
                            <a:rPr>
                              <a:latin typeface="Cambria Math" charset="0"/>
                            </a:rPr>
                            <m:t>𝑃</m:t>
                          </m:r>
                          <m:d>
                            <m:dPr>
                              <m:ctrlPr>
                                <a:rPr i="1">
                                  <a:latin typeface="Cambria Math" charset="0"/>
                                </a:rPr>
                              </m:ctrlPr>
                            </m:dPr>
                            <m:e>
                              <m:r>
                                <a:rPr>
                                  <a:latin typeface="Cambria Math" charset="0"/>
                                </a:rPr>
                                <m:t>𝑒</m:t>
                              </m:r>
                            </m:e>
                          </m:d>
                          <m:r>
                            <a:rPr>
                              <a:latin typeface="Cambria Math" charset="0"/>
                            </a:rPr>
                            <m:t>,</m:t>
                          </m:r>
                          <m:r>
                            <a:rPr>
                              <a:latin typeface="Cambria Math" charset="0"/>
                            </a:rPr>
                            <m:t>𝑓</m:t>
                          </m:r>
                        </m:e>
                      </m:d>
                    </m:oMath>
                  </m:oMathPara>
                </a14:m>
                <a:endParaRPr/>
              </a:p>
            </p:txBody>
          </p:sp>
        </mc:Choice>
        <mc:Fallback xmlns:p15="http://schemas.microsoft.com/office/powerpoint/2012/main" xmlns:p14="http://schemas.microsoft.com/office/powerpoint/2010/main" xmlns=""/>
      </mc:AlternateContent>
      <p:sp>
        <p:nvSpPr>
          <p:cNvPr id="756" name="TextShape 5"/>
          <p:cNvSpPr txBox="1"/>
          <p:nvPr/>
        </p:nvSpPr>
        <p:spPr>
          <a:xfrm>
            <a:off x="360000" y="2043360"/>
            <a:ext cx="9216000" cy="346320"/>
          </a:xfrm>
          <a:prstGeom prst="rect">
            <a:avLst/>
          </a:prstGeom>
          <a:noFill/>
          <a:ln>
            <a:noFill/>
          </a:ln>
        </p:spPr>
        <p:txBody>
          <a:bodyPr lIns="90000" tIns="45000" rIns="90000" bIns="45000"/>
          <a:lstStyle/>
          <a:p>
            <a:r>
              <a:rPr lang="en-AU" sz="1800" b="0" strike="noStrike" spc="-1">
                <a:solidFill>
                  <a:srgbClr val="000000"/>
                </a:solidFill>
                <a:uFill>
                  <a:solidFill>
                    <a:srgbClr val="FFFFFF"/>
                  </a:solidFill>
                </a:uFill>
                <a:latin typeface="Arial"/>
              </a:rPr>
              <a:t>If the triple:                                       satisfies a certain condition then model is identifiable</a:t>
            </a:r>
          </a:p>
        </p:txBody>
      </p:sp>
      <p:sp>
        <p:nvSpPr>
          <p:cNvPr id="757" name="TextShape 6"/>
          <p:cNvSpPr txBox="1"/>
          <p:nvPr/>
        </p:nvSpPr>
        <p:spPr>
          <a:xfrm>
            <a:off x="144000" y="2880000"/>
            <a:ext cx="9792000" cy="2138040"/>
          </a:xfrm>
          <a:prstGeom prst="rect">
            <a:avLst/>
          </a:prstGeom>
          <a:noFill/>
          <a:ln>
            <a:noFill/>
          </a:ln>
        </p:spPr>
        <p:txBody>
          <a:bodyPr lIns="90000" tIns="45000" rIns="90000" bIns="45000"/>
          <a:lstStyle/>
          <a:p>
            <a:r>
              <a:rPr lang="en-AU" sz="1800" b="0" strike="noStrike" spc="-1">
                <a:solidFill>
                  <a:srgbClr val="000000"/>
                </a:solidFill>
                <a:uFill>
                  <a:solidFill>
                    <a:srgbClr val="FFFFFF"/>
                  </a:solidFill>
                </a:uFill>
                <a:latin typeface="Arial"/>
              </a:rPr>
              <a:t>To extend to multivariate case we need to satisfy the condition on the conditional distributions</a:t>
            </a:r>
          </a:p>
          <a:p>
            <a:endParaRPr lang="en-AU" sz="1800" b="0" strike="noStrike" spc="-1">
              <a:solidFill>
                <a:srgbClr val="000000"/>
              </a:solidFill>
              <a:uFill>
                <a:solidFill>
                  <a:srgbClr val="FFFFFF"/>
                </a:solidFill>
              </a:uFill>
              <a:latin typeface="Arial"/>
            </a:endParaRPr>
          </a:p>
          <a:p>
            <a:r>
              <a:rPr lang="en-AU" sz="1800" b="0" strike="noStrike" spc="-1">
                <a:solidFill>
                  <a:srgbClr val="000000"/>
                </a:solidFill>
                <a:uFill>
                  <a:solidFill>
                    <a:srgbClr val="FFFFFF"/>
                  </a:solidFill>
                </a:uFill>
                <a:latin typeface="Arial"/>
              </a:rPr>
              <a:t>For each variable j</a:t>
            </a:r>
          </a:p>
          <a:p>
            <a:r>
              <a:rPr lang="en-AU" sz="1800" b="0" strike="noStrike" spc="-1">
                <a:solidFill>
                  <a:srgbClr val="000000"/>
                </a:solidFill>
                <a:uFill>
                  <a:solidFill>
                    <a:srgbClr val="FFFFFF"/>
                  </a:solidFill>
                </a:uFill>
                <a:latin typeface="Arial"/>
              </a:rPr>
              <a:t>	Pick a single parent, i, and fix all the others</a:t>
            </a:r>
          </a:p>
          <a:p>
            <a:r>
              <a:rPr lang="en-AU" sz="1800" b="0" strike="noStrike" spc="-1">
                <a:solidFill>
                  <a:srgbClr val="000000"/>
                </a:solidFill>
                <a:uFill>
                  <a:solidFill>
                    <a:srgbClr val="FFFFFF"/>
                  </a:solidFill>
                </a:uFill>
                <a:latin typeface="Arial"/>
              </a:rPr>
              <a:t>		For each subset S that contains the remaining parents, and no descendants of j</a:t>
            </a:r>
          </a:p>
          <a:p>
            <a:r>
              <a:rPr lang="en-AU" sz="1800" b="0" strike="noStrike" spc="-1">
                <a:solidFill>
                  <a:srgbClr val="000000"/>
                </a:solidFill>
                <a:uFill>
                  <a:solidFill>
                    <a:srgbClr val="FFFFFF"/>
                  </a:solidFill>
                </a:uFill>
                <a:latin typeface="Arial"/>
              </a:rPr>
              <a:t>			</a:t>
            </a:r>
          </a:p>
          <a:p>
            <a:r>
              <a:rPr lang="en-AU" sz="1800" b="0" strike="noStrike" spc="-1">
                <a:solidFill>
                  <a:srgbClr val="000000"/>
                </a:solidFill>
                <a:uFill>
                  <a:solidFill>
                    <a:srgbClr val="FFFFFF"/>
                  </a:solidFill>
                </a:uFill>
                <a:latin typeface="Arial"/>
              </a:rPr>
              <a:t>			The triple                                                                 must satisfy the condition for 			at least one s.</a:t>
            </a:r>
          </a:p>
        </p:txBody>
      </p:sp>
      <mc:AlternateContent xmlns:mc="http://schemas.openxmlformats.org/markup-compatibility/2006" xmlns:a14="http://schemas.microsoft.com/office/drawing/2010/main">
        <mc:Choice Requires="a14">
          <p:sp>
            <p:nvSpPr>
              <p:cNvPr id="758" name="Formula 7"/>
              <p:cNvSpPr txBox="1"/>
              <p:nvPr/>
            </p:nvSpPr>
            <p:spPr>
              <a:xfrm>
                <a:off x="2626920" y="4336200"/>
                <a:ext cx="3925080" cy="474120"/>
              </a:xfrm>
              <a:prstGeom prst="rect">
                <a:avLst/>
              </a:prstGeom>
            </p:spPr>
            <p:txBody>
              <a:bodyPr/>
              <a:lstStyle/>
              <a:p>
                <a14:m>
                  <m:oMathPara xmlns:m="http://schemas.openxmlformats.org/officeDocument/2006/math">
                    <m:oMathParaPr>
                      <m:jc m:val="centerGroup"/>
                    </m:oMathParaPr>
                    <m:oMath xmlns:m="http://schemas.openxmlformats.org/officeDocument/2006/math">
                      <m:d>
                        <m:dPr>
                          <m:ctrlPr>
                            <a:rPr>
                              <a:latin typeface="Cambria Math" charset="0"/>
                            </a:rPr>
                          </m:ctrlPr>
                        </m:dPr>
                        <m:e>
                          <m:r>
                            <a:rPr>
                              <a:latin typeface="Cambria Math" charset="0"/>
                            </a:rPr>
                            <m:t>𝑃</m:t>
                          </m:r>
                          <m:d>
                            <m:dPr>
                              <m:ctrlPr>
                                <a:rPr i="1">
                                  <a:latin typeface="Cambria Math" charset="0"/>
                                </a:rPr>
                              </m:ctrlPr>
                            </m:dPr>
                            <m:e>
                              <m:r>
                                <a:rPr>
                                  <a:latin typeface="Cambria Math" charset="0"/>
                                </a:rPr>
                                <m:t>𝑋</m:t>
                              </m:r>
                              <m:r>
                                <a:rPr>
                                  <a:latin typeface="Cambria Math" charset="0"/>
                                </a:rPr>
                                <m:t>|</m:t>
                              </m:r>
                              <m:r>
                                <a:rPr>
                                  <a:latin typeface="Cambria Math" charset="0"/>
                                </a:rPr>
                                <m:t>𝑆</m:t>
                              </m:r>
                              <m:r>
                                <a:rPr>
                                  <a:latin typeface="Cambria Math" charset="0"/>
                                </a:rPr>
                                <m:t>=</m:t>
                              </m:r>
                              <m:r>
                                <a:rPr>
                                  <a:latin typeface="Cambria Math" charset="0"/>
                                </a:rPr>
                                <m:t>𝑠</m:t>
                              </m:r>
                            </m:e>
                          </m:d>
                          <m:r>
                            <a:rPr>
                              <a:latin typeface="Cambria Math" charset="0"/>
                            </a:rPr>
                            <m:t>,</m:t>
                          </m:r>
                          <m:r>
                            <a:rPr>
                              <a:latin typeface="Cambria Math" charset="0"/>
                            </a:rPr>
                            <m:t>𝑃</m:t>
                          </m:r>
                          <m:d>
                            <m:dPr>
                              <m:ctrlPr>
                                <a:rPr i="1">
                                  <a:latin typeface="Cambria Math" charset="0"/>
                                </a:rPr>
                              </m:ctrlPr>
                            </m:dPr>
                            <m:e>
                              <m:sSub>
                                <m:sSubPr>
                                  <m:ctrlPr>
                                    <a:rPr i="1">
                                      <a:latin typeface="Cambria Math" charset="0"/>
                                    </a:rPr>
                                  </m:ctrlPr>
                                </m:sSubPr>
                                <m:e>
                                  <m:r>
                                    <a:rPr>
                                      <a:latin typeface="Cambria Math" charset="0"/>
                                    </a:rPr>
                                    <m:t>𝑒</m:t>
                                  </m:r>
                                </m:e>
                                <m:sub>
                                  <m:r>
                                    <a:rPr>
                                      <a:latin typeface="Cambria Math" charset="0"/>
                                    </a:rPr>
                                    <m:t>𝑗</m:t>
                                  </m:r>
                                </m:sub>
                              </m:sSub>
                            </m:e>
                          </m:d>
                          <m:r>
                            <a:rPr>
                              <a:latin typeface="Cambria Math" charset="0"/>
                            </a:rPr>
                            <m:t>,</m:t>
                          </m:r>
                          <m:sSup>
                            <m:sSupPr>
                              <m:ctrlPr>
                                <a:rPr i="1">
                                  <a:latin typeface="Cambria Math" charset="0"/>
                                </a:rPr>
                              </m:ctrlPr>
                            </m:sSupPr>
                            <m:e>
                              <m:r>
                                <a:rPr>
                                  <a:latin typeface="Cambria Math" charset="0"/>
                                </a:rPr>
                                <m:t>𝑓</m:t>
                              </m:r>
                            </m:e>
                            <m:sup>
                              <m:r>
                                <a:rPr>
                                  <a:latin typeface="Cambria Math" charset="0"/>
                                </a:rPr>
                                <m:t>𝑗𝑖</m:t>
                              </m:r>
                            </m:sup>
                          </m:sSup>
                          <m:d>
                            <m:dPr>
                              <m:ctrlPr>
                                <a:rPr i="1">
                                  <a:latin typeface="Cambria Math" charset="0"/>
                                </a:rPr>
                              </m:ctrlPr>
                            </m:dPr>
                            <m:e>
                              <m:sSub>
                                <m:sSubPr>
                                  <m:ctrlPr>
                                    <a:rPr i="1">
                                      <a:latin typeface="Cambria Math" charset="0"/>
                                    </a:rPr>
                                  </m:ctrlPr>
                                </m:sSubPr>
                                <m:e>
                                  <m:r>
                                    <a:rPr>
                                      <a:latin typeface="Cambria Math" charset="0"/>
                                    </a:rPr>
                                    <m:t>𝑋</m:t>
                                  </m:r>
                                </m:e>
                                <m:sub>
                                  <m:r>
                                    <a:rPr>
                                      <a:latin typeface="Cambria Math" charset="0"/>
                                    </a:rPr>
                                    <m:t>𝑖</m:t>
                                  </m:r>
                                </m:sub>
                              </m:sSub>
                            </m:e>
                          </m:d>
                        </m:e>
                      </m:d>
                    </m:oMath>
                  </m:oMathPara>
                </a14:m>
                <a:endParaRPr/>
              </a:p>
            </p:txBody>
          </p:sp>
        </mc:Choice>
        <mc:Fallback xmlns:p15="http://schemas.microsoft.com/office/powerpoint/2012/main" xmlns:p14="http://schemas.microsoft.com/office/powerpoint/2010/main" xmlns=""/>
      </mc:AlternateContent>
      <p:sp>
        <p:nvSpPr>
          <p:cNvPr id="759" name="TextShape 8"/>
          <p:cNvSpPr txBox="1"/>
          <p:nvPr/>
        </p:nvSpPr>
        <p:spPr>
          <a:xfrm>
            <a:off x="360000" y="5248080"/>
            <a:ext cx="8640000" cy="858240"/>
          </a:xfrm>
          <a:prstGeom prst="rect">
            <a:avLst/>
          </a:prstGeom>
          <a:noFill/>
          <a:ln>
            <a:noFill/>
          </a:ln>
        </p:spPr>
        <p:txBody>
          <a:bodyPr lIns="90000" tIns="45000" rIns="90000" bIns="45000"/>
          <a:lstStyle/>
          <a:p>
            <a:r>
              <a:rPr lang="en-AU" sz="1800" b="1" strike="noStrike" spc="-1">
                <a:solidFill>
                  <a:srgbClr val="000000"/>
                </a:solidFill>
                <a:uFill>
                  <a:solidFill>
                    <a:srgbClr val="FFFFFF"/>
                  </a:solidFill>
                </a:uFill>
                <a:latin typeface="Arial"/>
              </a:rPr>
              <a:t>If we can come up with a condition that guarantees identifiability for the bi-variate case, we can extend that result to get the conditions under which the multivariate case is identifiable.</a:t>
            </a:r>
            <a:endParaRPr lang="en-AU" sz="1800" b="0" strike="noStrike" spc="-1">
              <a:solidFill>
                <a:srgbClr val="000000"/>
              </a:solidFill>
              <a:uFill>
                <a:solidFill>
                  <a:srgbClr val="FFFFFF"/>
                </a:solidFill>
              </a:uFill>
              <a:latin typeface="Arial"/>
            </a:endParaRPr>
          </a:p>
        </p:txBody>
      </p:sp>
      <p:sp>
        <p:nvSpPr>
          <p:cNvPr id="760" name="TextShape 9"/>
          <p:cNvSpPr txBox="1"/>
          <p:nvPr/>
        </p:nvSpPr>
        <p:spPr>
          <a:xfrm>
            <a:off x="432000" y="6624000"/>
            <a:ext cx="6192000" cy="346320"/>
          </a:xfrm>
          <a:prstGeom prst="rect">
            <a:avLst/>
          </a:prstGeom>
          <a:noFill/>
          <a:ln>
            <a:noFill/>
          </a:ln>
        </p:spPr>
        <p:txBody>
          <a:bodyPr lIns="90000" tIns="45000" rIns="90000" bIns="45000"/>
          <a:lstStyle/>
          <a:p>
            <a:r>
              <a:rPr lang="en-AU" sz="1800" b="1" strike="noStrike" spc="-1">
                <a:solidFill>
                  <a:srgbClr val="000000"/>
                </a:solidFill>
                <a:uFill>
                  <a:solidFill>
                    <a:srgbClr val="FFFFFF"/>
                  </a:solidFill>
                </a:uFill>
                <a:latin typeface="Arial"/>
              </a:rPr>
              <a:t>See Peters et al 2014</a:t>
            </a:r>
            <a:endParaRPr lang="en-AU" sz="1800" b="0" strike="noStrike" spc="-1">
              <a:solidFill>
                <a:srgbClr val="000000"/>
              </a:solidFill>
              <a:uFill>
                <a:solidFill>
                  <a:srgbClr val="FFFFFF"/>
                </a:solidFill>
              </a:uFill>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TextShape 1"/>
          <p:cNvSpPr txBox="1"/>
          <p:nvPr/>
        </p:nvSpPr>
        <p:spPr>
          <a:xfrm>
            <a:off x="504000" y="-110160"/>
            <a:ext cx="9288000" cy="1262160"/>
          </a:xfrm>
          <a:prstGeom prst="rect">
            <a:avLst/>
          </a:prstGeom>
          <a:noFill/>
          <a:ln>
            <a:noFill/>
          </a:ln>
        </p:spPr>
        <p:txBody>
          <a:bodyPr lIns="0" tIns="0" rIns="0" bIns="0" anchor="ctr"/>
          <a:lstStyle/>
          <a:p>
            <a:pPr algn="ctr"/>
            <a:r>
              <a:rPr lang="en-AU" sz="4400" b="0" strike="noStrike" spc="-1">
                <a:solidFill>
                  <a:srgbClr val="000000"/>
                </a:solidFill>
                <a:uFill>
                  <a:solidFill>
                    <a:srgbClr val="FFFFFF"/>
                  </a:solidFill>
                </a:uFill>
                <a:latin typeface="Arial"/>
              </a:rPr>
              <a:t>Causal structure learning in R (pcalg)</a:t>
            </a:r>
          </a:p>
        </p:txBody>
      </p:sp>
      <p:pic>
        <p:nvPicPr>
          <p:cNvPr id="762" name="Picture 761"/>
          <p:cNvPicPr/>
          <p:nvPr/>
        </p:nvPicPr>
        <p:blipFill>
          <a:blip r:embed="rId2"/>
          <a:stretch/>
        </p:blipFill>
        <p:spPr>
          <a:xfrm>
            <a:off x="5400000" y="4032000"/>
            <a:ext cx="4464000" cy="2958120"/>
          </a:xfrm>
          <a:prstGeom prst="rect">
            <a:avLst/>
          </a:prstGeom>
          <a:ln>
            <a:noFill/>
          </a:ln>
        </p:spPr>
      </p:pic>
      <p:pic>
        <p:nvPicPr>
          <p:cNvPr id="763" name="Picture 762"/>
          <p:cNvPicPr/>
          <p:nvPr/>
        </p:nvPicPr>
        <p:blipFill>
          <a:blip r:embed="rId3"/>
          <a:stretch/>
        </p:blipFill>
        <p:spPr>
          <a:xfrm>
            <a:off x="1224000" y="1008000"/>
            <a:ext cx="6752880" cy="2923920"/>
          </a:xfrm>
          <a:prstGeom prst="rect">
            <a:avLst/>
          </a:prstGeom>
          <a:ln>
            <a:noFill/>
          </a:ln>
        </p:spPr>
      </p:pic>
      <p:pic>
        <p:nvPicPr>
          <p:cNvPr id="764" name="Picture 763"/>
          <p:cNvPicPr/>
          <p:nvPr/>
        </p:nvPicPr>
        <p:blipFill>
          <a:blip r:embed="rId4"/>
          <a:stretch/>
        </p:blipFill>
        <p:spPr>
          <a:xfrm>
            <a:off x="936000" y="4032000"/>
            <a:ext cx="4476240" cy="2966040"/>
          </a:xfrm>
          <a:prstGeom prst="rect">
            <a:avLst/>
          </a:prstGeom>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75"/>
          <p:cNvPicPr/>
          <p:nvPr/>
        </p:nvPicPr>
        <p:blipFill>
          <a:blip r:embed="rId3"/>
          <a:stretch/>
        </p:blipFill>
        <p:spPr>
          <a:xfrm>
            <a:off x="288000" y="1584000"/>
            <a:ext cx="3599640" cy="1956600"/>
          </a:xfrm>
          <a:prstGeom prst="rect">
            <a:avLst/>
          </a:prstGeom>
          <a:ln>
            <a:noFill/>
          </a:ln>
        </p:spPr>
      </p:pic>
      <p:sp>
        <p:nvSpPr>
          <p:cNvPr id="77" name="TextShape 1"/>
          <p:cNvSpPr txBox="1"/>
          <p:nvPr/>
        </p:nvSpPr>
        <p:spPr>
          <a:xfrm>
            <a:off x="504000" y="301320"/>
            <a:ext cx="9071640" cy="1262160"/>
          </a:xfrm>
          <a:prstGeom prst="rect">
            <a:avLst/>
          </a:prstGeom>
          <a:noFill/>
          <a:ln>
            <a:noFill/>
          </a:ln>
        </p:spPr>
        <p:txBody>
          <a:bodyPr lIns="0" tIns="0" rIns="0" bIns="0" anchor="ctr"/>
          <a:lstStyle/>
          <a:p>
            <a:pPr algn="ctr"/>
            <a:r>
              <a:rPr lang="en-AU" sz="4400" b="0" strike="noStrike" spc="-1">
                <a:solidFill>
                  <a:srgbClr val="000000"/>
                </a:solidFill>
                <a:uFill>
                  <a:solidFill>
                    <a:srgbClr val="FFFFFF"/>
                  </a:solidFill>
                </a:uFill>
                <a:latin typeface="Arial"/>
              </a:rPr>
              <a:t>Causal inference</a:t>
            </a:r>
          </a:p>
        </p:txBody>
      </p:sp>
      <p:sp>
        <p:nvSpPr>
          <p:cNvPr id="78" name="TextShape 2"/>
          <p:cNvSpPr txBox="1"/>
          <p:nvPr/>
        </p:nvSpPr>
        <p:spPr>
          <a:xfrm>
            <a:off x="2088000" y="5832360"/>
            <a:ext cx="7632000" cy="1367640"/>
          </a:xfrm>
          <a:prstGeom prst="rect">
            <a:avLst/>
          </a:prstGeom>
          <a:noFill/>
          <a:ln>
            <a:noFill/>
          </a:ln>
        </p:spPr>
        <p:txBody>
          <a:bodyPr lIns="0" tIns="0" rIns="0" bIns="0" anchor="ctr"/>
          <a:lstStyle/>
          <a:p>
            <a:r>
              <a:rPr lang="en-AU" sz="3200" b="0" strike="noStrike" spc="-1">
                <a:solidFill>
                  <a:srgbClr val="000000"/>
                </a:solidFill>
                <a:uFill>
                  <a:solidFill>
                    <a:srgbClr val="FFFFFF"/>
                  </a:solidFill>
                </a:uFill>
                <a:latin typeface="Arial"/>
              </a:rPr>
              <a:t>What can the data from P tell us about P'?</a:t>
            </a:r>
          </a:p>
          <a:p>
            <a:pPr algn="ctr"/>
            <a:endParaRPr lang="en-AU" sz="3200" b="0" strike="noStrike" spc="-1">
              <a:solidFill>
                <a:srgbClr val="000000"/>
              </a:solidFill>
              <a:uFill>
                <a:solidFill>
                  <a:srgbClr val="FFFFFF"/>
                </a:solidFill>
              </a:uFill>
              <a:latin typeface="Arial"/>
            </a:endParaRPr>
          </a:p>
          <a:p>
            <a:pPr algn="ctr"/>
            <a:endParaRPr lang="en-AU" sz="3200" b="0" strike="noStrike" spc="-1">
              <a:solidFill>
                <a:srgbClr val="000000"/>
              </a:solidFill>
              <a:uFill>
                <a:solidFill>
                  <a:srgbClr val="FFFFFF"/>
                </a:solidFill>
              </a:uFill>
              <a:latin typeface="Arial"/>
            </a:endParaRPr>
          </a:p>
        </p:txBody>
      </p:sp>
      <p:sp>
        <p:nvSpPr>
          <p:cNvPr id="79" name="CustomShape 3"/>
          <p:cNvSpPr/>
          <p:nvPr/>
        </p:nvSpPr>
        <p:spPr>
          <a:xfrm>
            <a:off x="4032000" y="2376000"/>
            <a:ext cx="1872000" cy="432000"/>
          </a:xfrm>
          <a:custGeom>
            <a:avLst/>
            <a:gdLst/>
            <a:ahLst/>
            <a:cxnLst/>
            <a:rect l="0" t="0" r="r" b="b"/>
            <a:pathLst>
              <a:path w="5202" h="1202">
                <a:moveTo>
                  <a:pt x="0" y="300"/>
                </a:moveTo>
                <a:lnTo>
                  <a:pt x="3900" y="300"/>
                </a:lnTo>
                <a:lnTo>
                  <a:pt x="3900" y="0"/>
                </a:lnTo>
                <a:lnTo>
                  <a:pt x="5201" y="600"/>
                </a:lnTo>
                <a:lnTo>
                  <a:pt x="3900" y="1201"/>
                </a:lnTo>
                <a:lnTo>
                  <a:pt x="3900" y="900"/>
                </a:lnTo>
                <a:lnTo>
                  <a:pt x="0" y="900"/>
                </a:lnTo>
                <a:lnTo>
                  <a:pt x="0" y="300"/>
                </a:lnTo>
              </a:path>
            </a:pathLst>
          </a:custGeom>
          <a:solidFill>
            <a:srgbClr val="C5000B"/>
          </a:solidFill>
          <a:ln>
            <a:solidFill>
              <a:srgbClr val="C5000B"/>
            </a:solidFill>
          </a:ln>
        </p:spPr>
        <p:style>
          <a:lnRef idx="0">
            <a:scrgbClr r="0" g="0" b="0"/>
          </a:lnRef>
          <a:fillRef idx="0">
            <a:scrgbClr r="0" g="0" b="0"/>
          </a:fillRef>
          <a:effectRef idx="0">
            <a:scrgbClr r="0" g="0" b="0"/>
          </a:effectRef>
          <a:fontRef idx="minor"/>
        </p:style>
      </p:sp>
      <p:sp>
        <p:nvSpPr>
          <p:cNvPr id="80" name="TextShape 4"/>
          <p:cNvSpPr txBox="1"/>
          <p:nvPr/>
        </p:nvSpPr>
        <p:spPr>
          <a:xfrm>
            <a:off x="3960000" y="1944000"/>
            <a:ext cx="2160000" cy="346320"/>
          </a:xfrm>
          <a:prstGeom prst="rect">
            <a:avLst/>
          </a:prstGeom>
          <a:noFill/>
          <a:ln>
            <a:noFill/>
          </a:ln>
        </p:spPr>
        <p:txBody>
          <a:bodyPr lIns="90000" tIns="45000" rIns="90000" bIns="45000"/>
          <a:lstStyle/>
          <a:p>
            <a:r>
              <a:rPr lang="en-AU" sz="1800" b="0" strike="noStrike" spc="-1">
                <a:solidFill>
                  <a:srgbClr val="000000"/>
                </a:solidFill>
                <a:uFill>
                  <a:solidFill>
                    <a:srgbClr val="FFFFFF"/>
                  </a:solidFill>
                </a:uFill>
                <a:latin typeface="Arial"/>
              </a:rPr>
              <a:t>Do something</a:t>
            </a:r>
          </a:p>
        </p:txBody>
      </p:sp>
      <p:pic>
        <p:nvPicPr>
          <p:cNvPr id="81" name="Picture 80"/>
          <p:cNvPicPr/>
          <p:nvPr/>
        </p:nvPicPr>
        <p:blipFill>
          <a:blip r:embed="rId4"/>
          <a:stretch/>
        </p:blipFill>
        <p:spPr>
          <a:xfrm>
            <a:off x="6074640" y="1572840"/>
            <a:ext cx="3600000" cy="1956960"/>
          </a:xfrm>
          <a:prstGeom prst="rect">
            <a:avLst/>
          </a:prstGeom>
          <a:ln>
            <a:noFill/>
          </a:ln>
        </p:spPr>
      </p:pic>
      <p:pic>
        <p:nvPicPr>
          <p:cNvPr id="82" name="Picture 81"/>
          <p:cNvPicPr/>
          <p:nvPr/>
        </p:nvPicPr>
        <p:blipFill>
          <a:blip r:embed="rId5"/>
          <a:stretch/>
        </p:blipFill>
        <p:spPr>
          <a:xfrm>
            <a:off x="621360" y="4536000"/>
            <a:ext cx="386640" cy="432000"/>
          </a:xfrm>
          <a:prstGeom prst="rect">
            <a:avLst/>
          </a:prstGeom>
          <a:ln>
            <a:noFill/>
          </a:ln>
        </p:spPr>
      </p:pic>
      <p:pic>
        <p:nvPicPr>
          <p:cNvPr id="83" name="Picture 82"/>
          <p:cNvPicPr/>
          <p:nvPr/>
        </p:nvPicPr>
        <p:blipFill>
          <a:blip r:embed="rId6"/>
          <a:stretch/>
        </p:blipFill>
        <p:spPr>
          <a:xfrm>
            <a:off x="1080000" y="4536000"/>
            <a:ext cx="432000" cy="432000"/>
          </a:xfrm>
          <a:prstGeom prst="rect">
            <a:avLst/>
          </a:prstGeom>
          <a:ln>
            <a:noFill/>
          </a:ln>
        </p:spPr>
      </p:pic>
      <p:pic>
        <p:nvPicPr>
          <p:cNvPr id="84" name="Picture 83"/>
          <p:cNvPicPr/>
          <p:nvPr/>
        </p:nvPicPr>
        <p:blipFill>
          <a:blip r:embed="rId5"/>
          <a:stretch/>
        </p:blipFill>
        <p:spPr>
          <a:xfrm>
            <a:off x="621360" y="5040000"/>
            <a:ext cx="386640" cy="432000"/>
          </a:xfrm>
          <a:prstGeom prst="rect">
            <a:avLst/>
          </a:prstGeom>
          <a:ln>
            <a:noFill/>
          </a:ln>
        </p:spPr>
      </p:pic>
      <p:pic>
        <p:nvPicPr>
          <p:cNvPr id="85" name="Picture 84"/>
          <p:cNvPicPr/>
          <p:nvPr/>
        </p:nvPicPr>
        <p:blipFill>
          <a:blip r:embed="rId6"/>
          <a:stretch/>
        </p:blipFill>
        <p:spPr>
          <a:xfrm>
            <a:off x="1080000" y="5040000"/>
            <a:ext cx="432000" cy="432000"/>
          </a:xfrm>
          <a:prstGeom prst="rect">
            <a:avLst/>
          </a:prstGeom>
          <a:ln>
            <a:noFill/>
          </a:ln>
        </p:spPr>
      </p:pic>
      <p:pic>
        <p:nvPicPr>
          <p:cNvPr id="86" name="Picture 85"/>
          <p:cNvPicPr/>
          <p:nvPr/>
        </p:nvPicPr>
        <p:blipFill>
          <a:blip r:embed="rId7"/>
          <a:stretch/>
        </p:blipFill>
        <p:spPr>
          <a:xfrm>
            <a:off x="630000" y="5544000"/>
            <a:ext cx="583560" cy="360000"/>
          </a:xfrm>
          <a:prstGeom prst="rect">
            <a:avLst/>
          </a:prstGeom>
          <a:ln>
            <a:noFill/>
          </a:ln>
        </p:spPr>
      </p:pic>
      <p:pic>
        <p:nvPicPr>
          <p:cNvPr id="87" name="Picture 86"/>
          <p:cNvPicPr/>
          <p:nvPr/>
        </p:nvPicPr>
        <p:blipFill>
          <a:blip r:embed="rId8"/>
          <a:stretch/>
        </p:blipFill>
        <p:spPr>
          <a:xfrm>
            <a:off x="1278000" y="5544000"/>
            <a:ext cx="450000" cy="360000"/>
          </a:xfrm>
          <a:prstGeom prst="rect">
            <a:avLst/>
          </a:prstGeom>
          <a:ln>
            <a:noFill/>
          </a:ln>
        </p:spPr>
      </p:pic>
      <p:pic>
        <p:nvPicPr>
          <p:cNvPr id="88" name="Picture 87"/>
          <p:cNvPicPr/>
          <p:nvPr/>
        </p:nvPicPr>
        <p:blipFill>
          <a:blip r:embed="rId5"/>
          <a:stretch/>
        </p:blipFill>
        <p:spPr>
          <a:xfrm>
            <a:off x="621360" y="5976000"/>
            <a:ext cx="386640" cy="432000"/>
          </a:xfrm>
          <a:prstGeom prst="rect">
            <a:avLst/>
          </a:prstGeom>
          <a:ln>
            <a:noFill/>
          </a:ln>
        </p:spPr>
      </p:pic>
      <p:pic>
        <p:nvPicPr>
          <p:cNvPr id="89" name="Picture 88"/>
          <p:cNvPicPr/>
          <p:nvPr/>
        </p:nvPicPr>
        <p:blipFill>
          <a:blip r:embed="rId6"/>
          <a:stretch/>
        </p:blipFill>
        <p:spPr>
          <a:xfrm>
            <a:off x="1080000" y="5976000"/>
            <a:ext cx="432000" cy="432000"/>
          </a:xfrm>
          <a:prstGeom prst="rect">
            <a:avLst/>
          </a:prstGeom>
          <a:ln>
            <a:noFill/>
          </a:ln>
        </p:spPr>
      </p:pic>
      <p:pic>
        <p:nvPicPr>
          <p:cNvPr id="90" name="Picture 89"/>
          <p:cNvPicPr/>
          <p:nvPr/>
        </p:nvPicPr>
        <p:blipFill>
          <a:blip r:embed="rId7"/>
          <a:stretch/>
        </p:blipFill>
        <p:spPr>
          <a:xfrm>
            <a:off x="630000" y="6480000"/>
            <a:ext cx="583560" cy="360000"/>
          </a:xfrm>
          <a:prstGeom prst="rect">
            <a:avLst/>
          </a:prstGeom>
          <a:ln>
            <a:noFill/>
          </a:ln>
        </p:spPr>
      </p:pic>
      <p:pic>
        <p:nvPicPr>
          <p:cNvPr id="91" name="Picture 90"/>
          <p:cNvPicPr/>
          <p:nvPr/>
        </p:nvPicPr>
        <p:blipFill>
          <a:blip r:embed="rId8"/>
          <a:stretch/>
        </p:blipFill>
        <p:spPr>
          <a:xfrm>
            <a:off x="1278000" y="6480000"/>
            <a:ext cx="450000" cy="360000"/>
          </a:xfrm>
          <a:prstGeom prst="rect">
            <a:avLst/>
          </a:prstGeom>
          <a:ln>
            <a:noFill/>
          </a:ln>
        </p:spPr>
      </p:pic>
      <p:sp>
        <p:nvSpPr>
          <p:cNvPr id="92" name="CustomShape 5"/>
          <p:cNvSpPr/>
          <p:nvPr/>
        </p:nvSpPr>
        <p:spPr>
          <a:xfrm>
            <a:off x="504000" y="3888000"/>
            <a:ext cx="2376000" cy="504000"/>
          </a:xfrm>
          <a:custGeom>
            <a:avLst/>
            <a:gdLst/>
            <a:ahLst/>
            <a:cxnLst/>
            <a:rect l="0" t="0" r="r" b="b"/>
            <a:pathLst>
              <a:path w="6602" h="1401">
                <a:moveTo>
                  <a:pt x="233" y="0"/>
                </a:moveTo>
                <a:cubicBezTo>
                  <a:pt x="116" y="0"/>
                  <a:pt x="0" y="116"/>
                  <a:pt x="0" y="233"/>
                </a:cubicBezTo>
                <a:lnTo>
                  <a:pt x="0" y="1167"/>
                </a:lnTo>
                <a:cubicBezTo>
                  <a:pt x="0" y="1283"/>
                  <a:pt x="116" y="1400"/>
                  <a:pt x="233" y="1400"/>
                </a:cubicBezTo>
                <a:lnTo>
                  <a:pt x="6367" y="1400"/>
                </a:lnTo>
                <a:cubicBezTo>
                  <a:pt x="6484" y="1400"/>
                  <a:pt x="6601" y="1283"/>
                  <a:pt x="6601" y="1167"/>
                </a:cubicBezTo>
                <a:lnTo>
                  <a:pt x="6601" y="233"/>
                </a:lnTo>
                <a:cubicBezTo>
                  <a:pt x="6601" y="116"/>
                  <a:pt x="6484" y="0"/>
                  <a:pt x="6367" y="0"/>
                </a:cubicBezTo>
                <a:lnTo>
                  <a:pt x="233" y="0"/>
                </a:lnTo>
              </a:path>
            </a:pathLst>
          </a:cu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Data sampled from P</a:t>
            </a:r>
          </a:p>
        </p:txBody>
      </p:sp>
      <p:sp>
        <p:nvSpPr>
          <p:cNvPr id="93" name="CustomShape 6"/>
          <p:cNvSpPr/>
          <p:nvPr/>
        </p:nvSpPr>
        <p:spPr>
          <a:xfrm>
            <a:off x="2952000" y="1656000"/>
            <a:ext cx="864000" cy="504000"/>
          </a:xfrm>
          <a:custGeom>
            <a:avLst/>
            <a:gdLst/>
            <a:ahLst/>
            <a:cxnLst/>
            <a:rect l="0" t="0" r="r" b="b"/>
            <a:pathLst>
              <a:path w="2402" h="1401">
                <a:moveTo>
                  <a:pt x="233" y="0"/>
                </a:moveTo>
                <a:cubicBezTo>
                  <a:pt x="116" y="0"/>
                  <a:pt x="0" y="116"/>
                  <a:pt x="0" y="233"/>
                </a:cubicBezTo>
                <a:lnTo>
                  <a:pt x="0" y="1167"/>
                </a:lnTo>
                <a:cubicBezTo>
                  <a:pt x="0" y="1283"/>
                  <a:pt x="116" y="1400"/>
                  <a:pt x="233" y="1400"/>
                </a:cubicBezTo>
                <a:lnTo>
                  <a:pt x="2167" y="1400"/>
                </a:lnTo>
                <a:cubicBezTo>
                  <a:pt x="2284" y="1400"/>
                  <a:pt x="2401" y="1283"/>
                  <a:pt x="2401" y="1167"/>
                </a:cubicBezTo>
                <a:lnTo>
                  <a:pt x="2401" y="233"/>
                </a:lnTo>
                <a:cubicBezTo>
                  <a:pt x="2401" y="116"/>
                  <a:pt x="2284" y="0"/>
                  <a:pt x="2167" y="0"/>
                </a:cubicBezTo>
                <a:lnTo>
                  <a:pt x="233" y="0"/>
                </a:lnTo>
              </a:path>
            </a:pathLst>
          </a:cu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P</a:t>
            </a:r>
          </a:p>
        </p:txBody>
      </p:sp>
      <p:sp>
        <p:nvSpPr>
          <p:cNvPr id="94" name="CustomShape 7"/>
          <p:cNvSpPr/>
          <p:nvPr/>
        </p:nvSpPr>
        <p:spPr>
          <a:xfrm>
            <a:off x="8712000" y="1656000"/>
            <a:ext cx="864000" cy="504000"/>
          </a:xfrm>
          <a:custGeom>
            <a:avLst/>
            <a:gdLst/>
            <a:ahLst/>
            <a:cxnLst/>
            <a:rect l="0" t="0" r="r" b="b"/>
            <a:pathLst>
              <a:path w="2402" h="1401">
                <a:moveTo>
                  <a:pt x="233" y="0"/>
                </a:moveTo>
                <a:cubicBezTo>
                  <a:pt x="116" y="0"/>
                  <a:pt x="0" y="116"/>
                  <a:pt x="0" y="233"/>
                </a:cubicBezTo>
                <a:lnTo>
                  <a:pt x="0" y="1167"/>
                </a:lnTo>
                <a:cubicBezTo>
                  <a:pt x="0" y="1283"/>
                  <a:pt x="116" y="1400"/>
                  <a:pt x="233" y="1400"/>
                </a:cubicBezTo>
                <a:lnTo>
                  <a:pt x="2167" y="1400"/>
                </a:lnTo>
                <a:cubicBezTo>
                  <a:pt x="2284" y="1400"/>
                  <a:pt x="2401" y="1283"/>
                  <a:pt x="2401" y="1167"/>
                </a:cubicBezTo>
                <a:lnTo>
                  <a:pt x="2401" y="233"/>
                </a:lnTo>
                <a:cubicBezTo>
                  <a:pt x="2401" y="116"/>
                  <a:pt x="2284" y="0"/>
                  <a:pt x="2167" y="0"/>
                </a:cubicBezTo>
                <a:lnTo>
                  <a:pt x="233" y="0"/>
                </a:lnTo>
              </a:path>
            </a:pathLst>
          </a:cu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P’</a:t>
            </a:r>
          </a:p>
        </p:txBody>
      </p:sp>
      <p:sp>
        <p:nvSpPr>
          <p:cNvPr id="95" name="TextShape 8"/>
          <p:cNvSpPr txBox="1"/>
          <p:nvPr/>
        </p:nvSpPr>
        <p:spPr>
          <a:xfrm>
            <a:off x="7488000" y="1942200"/>
            <a:ext cx="792000" cy="1225800"/>
          </a:xfrm>
          <a:prstGeom prst="rect">
            <a:avLst/>
          </a:prstGeom>
          <a:noFill/>
          <a:ln>
            <a:noFill/>
          </a:ln>
        </p:spPr>
        <p:txBody>
          <a:bodyPr lIns="90000" tIns="45000" rIns="90000" bIns="45000"/>
          <a:lstStyle/>
          <a:p>
            <a:r>
              <a:rPr lang="en-AU" sz="8000" b="0" strike="noStrike" spc="-1">
                <a:solidFill>
                  <a:srgbClr val="000000"/>
                </a:solidFill>
                <a:uFill>
                  <a:solidFill>
                    <a:srgbClr val="FFFFFF"/>
                  </a:solidFill>
                </a:uFill>
                <a:latin typeface="Arial"/>
              </a:rPr>
              <a:t>?</a:t>
            </a:r>
            <a:endParaRPr lang="en-AU" sz="1800" b="0" strike="noStrike" spc="-1">
              <a:solidFill>
                <a:srgbClr val="000000"/>
              </a:solidFill>
              <a:uFill>
                <a:solidFill>
                  <a:srgbClr val="FFFFFF"/>
                </a:solidFill>
              </a:uFill>
              <a:latin typeface="Arial"/>
            </a:endParaRPr>
          </a:p>
        </p:txBody>
      </p:sp>
      <p:sp>
        <p:nvSpPr>
          <p:cNvPr id="96" name="TextShape 9"/>
          <p:cNvSpPr txBox="1"/>
          <p:nvPr/>
        </p:nvSpPr>
        <p:spPr>
          <a:xfrm>
            <a:off x="8352000" y="4019040"/>
            <a:ext cx="1152000" cy="1452960"/>
          </a:xfrm>
          <a:prstGeom prst="rect">
            <a:avLst/>
          </a:prstGeom>
          <a:noFill/>
          <a:ln>
            <a:noFill/>
          </a:ln>
        </p:spPr>
        <p:txBody>
          <a:bodyPr lIns="90000" tIns="45000" rIns="90000" bIns="45000"/>
          <a:lstStyle/>
          <a:p>
            <a:r>
              <a:rPr lang="en-AU" sz="9600" b="1" strike="noStrike" spc="-1">
                <a:solidFill>
                  <a:srgbClr val="000000"/>
                </a:solidFill>
                <a:uFill>
                  <a:solidFill>
                    <a:srgbClr val="FFFFFF"/>
                  </a:solidFill>
                </a:uFill>
                <a:latin typeface="Arial"/>
              </a:rPr>
              <a:t>?</a:t>
            </a:r>
            <a:endParaRPr lang="en-AU" sz="1800" b="0" strike="noStrike" spc="-1">
              <a:solidFill>
                <a:srgbClr val="000000"/>
              </a:solidFill>
              <a:uFill>
                <a:solidFill>
                  <a:srgbClr val="FFFFFF"/>
                </a:solidFill>
              </a:uFill>
              <a:latin typeface="Arial"/>
            </a:endParaRPr>
          </a:p>
        </p:txBody>
      </p:sp>
      <p:pic>
        <p:nvPicPr>
          <p:cNvPr id="97" name="Picture 96"/>
          <p:cNvPicPr/>
          <p:nvPr/>
        </p:nvPicPr>
        <p:blipFill>
          <a:blip r:embed="rId7"/>
          <a:stretch/>
        </p:blipFill>
        <p:spPr>
          <a:xfrm>
            <a:off x="6696000" y="4278960"/>
            <a:ext cx="1584000" cy="977040"/>
          </a:xfrm>
          <a:prstGeom prst="rect">
            <a:avLst/>
          </a:prstGeom>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 name="TextShape 1"/>
          <p:cNvSpPr txBox="1"/>
          <p:nvPr/>
        </p:nvSpPr>
        <p:spPr>
          <a:xfrm>
            <a:off x="504000" y="301320"/>
            <a:ext cx="9071640" cy="1262160"/>
          </a:xfrm>
          <a:prstGeom prst="rect">
            <a:avLst/>
          </a:prstGeom>
          <a:noFill/>
          <a:ln>
            <a:noFill/>
          </a:ln>
        </p:spPr>
        <p:txBody>
          <a:bodyPr lIns="0" tIns="0" rIns="0" bIns="0" anchor="ctr"/>
          <a:lstStyle/>
          <a:p>
            <a:pPr algn="ctr"/>
            <a:r>
              <a:rPr lang="en-AU" sz="4400" b="0" strike="noStrike" spc="-1">
                <a:solidFill>
                  <a:srgbClr val="000000"/>
                </a:solidFill>
                <a:uFill>
                  <a:solidFill>
                    <a:srgbClr val="FFFFFF"/>
                  </a:solidFill>
                </a:uFill>
                <a:latin typeface="Arial"/>
              </a:rPr>
              <a:t>References</a:t>
            </a:r>
          </a:p>
        </p:txBody>
      </p:sp>
      <p:sp>
        <p:nvSpPr>
          <p:cNvPr id="766" name="TextShape 2"/>
          <p:cNvSpPr txBox="1"/>
          <p:nvPr/>
        </p:nvSpPr>
        <p:spPr>
          <a:xfrm>
            <a:off x="504000" y="1769040"/>
            <a:ext cx="9071640" cy="5430960"/>
          </a:xfrm>
          <a:prstGeom prst="rect">
            <a:avLst/>
          </a:prstGeom>
          <a:noFill/>
          <a:ln>
            <a:noFill/>
          </a:ln>
        </p:spPr>
        <p:txBody>
          <a:bodyPr lIns="0" tIns="0" rIns="0" bIns="0"/>
          <a:lstStyle/>
          <a:p>
            <a:r>
              <a:rPr lang="en-AU" sz="2600" b="0" strike="noStrike" spc="-1">
                <a:solidFill>
                  <a:srgbClr val="000000"/>
                </a:solidFill>
                <a:uFill>
                  <a:solidFill>
                    <a:srgbClr val="FFFFFF"/>
                  </a:solidFill>
                </a:uFill>
                <a:latin typeface="Arial"/>
              </a:rPr>
              <a:t>Pearl, J. (2000). </a:t>
            </a:r>
            <a:r>
              <a:rPr lang="en-AU" sz="2600" b="0" i="1" strike="noStrike" spc="-1">
                <a:solidFill>
                  <a:srgbClr val="000000"/>
                </a:solidFill>
                <a:uFill>
                  <a:solidFill>
                    <a:srgbClr val="FFFFFF"/>
                  </a:solidFill>
                </a:uFill>
                <a:latin typeface="Arial"/>
              </a:rPr>
              <a:t>Causality: models, reasoning and inference</a:t>
            </a:r>
            <a:r>
              <a:rPr lang="en-AU" sz="2600" b="0" strike="noStrike" spc="-1">
                <a:solidFill>
                  <a:srgbClr val="000000"/>
                </a:solidFill>
                <a:uFill>
                  <a:solidFill>
                    <a:srgbClr val="FFFFFF"/>
                  </a:solidFill>
                </a:uFill>
                <a:latin typeface="Arial"/>
              </a:rPr>
              <a:t> </a:t>
            </a:r>
            <a:endParaRPr lang="en-AU" sz="3200" b="0" strike="noStrike" spc="-1">
              <a:solidFill>
                <a:srgbClr val="000000"/>
              </a:solidFill>
              <a:uFill>
                <a:solidFill>
                  <a:srgbClr val="FFFFFF"/>
                </a:solidFill>
              </a:uFill>
              <a:latin typeface="Arial"/>
            </a:endParaRPr>
          </a:p>
          <a:p>
            <a:r>
              <a:rPr lang="en-AU" sz="2600" b="0" strike="noStrike" spc="-1">
                <a:solidFill>
                  <a:srgbClr val="000000"/>
                </a:solidFill>
                <a:uFill>
                  <a:solidFill>
                    <a:srgbClr val="FFFFFF"/>
                  </a:solidFill>
                </a:uFill>
                <a:latin typeface="Arial"/>
              </a:rPr>
              <a:t>Tom Claassen, J Mooij, and Tom Heskes. Learning sparse causal models is not NP-hard. arXiv Prepr. ArXiv1309.6824, 2013.</a:t>
            </a:r>
            <a:endParaRPr lang="en-AU" sz="3200" b="0" strike="noStrike" spc="-1">
              <a:solidFill>
                <a:srgbClr val="000000"/>
              </a:solidFill>
              <a:uFill>
                <a:solidFill>
                  <a:srgbClr val="FFFFFF"/>
                </a:solidFill>
              </a:uFill>
              <a:latin typeface="Arial"/>
            </a:endParaRPr>
          </a:p>
          <a:p>
            <a:r>
              <a:rPr lang="en-AU" sz="2600" b="0" strike="noStrike" spc="-1">
                <a:solidFill>
                  <a:srgbClr val="000000"/>
                </a:solidFill>
                <a:uFill>
                  <a:solidFill>
                    <a:srgbClr val="FFFFFF"/>
                  </a:solidFill>
                </a:uFill>
                <a:latin typeface="Arial"/>
              </a:rPr>
              <a:t>PO Hoyer, Dominik Janzing, and JM Mooij. Nonlinear causal discovery with additive noise models. Adv. Neural . . . , 2009.</a:t>
            </a:r>
            <a:endParaRPr lang="en-AU" sz="3200" b="0" strike="noStrike" spc="-1">
              <a:solidFill>
                <a:srgbClr val="000000"/>
              </a:solidFill>
              <a:uFill>
                <a:solidFill>
                  <a:srgbClr val="FFFFFF"/>
                </a:solidFill>
              </a:uFill>
              <a:latin typeface="Arial"/>
            </a:endParaRPr>
          </a:p>
          <a:p>
            <a:r>
              <a:rPr lang="en-AU" sz="2600" b="0" strike="noStrike" spc="-1">
                <a:solidFill>
                  <a:srgbClr val="000000"/>
                </a:solidFill>
                <a:uFill>
                  <a:solidFill>
                    <a:srgbClr val="FFFFFF"/>
                  </a:solidFill>
                </a:uFill>
                <a:latin typeface="Arial"/>
              </a:rPr>
              <a:t>Kun Zhang and A Hyvarinen. On the identiability of the post-nonlinear causal model.Proc. Twenty-Fifth Conf. . . . , 2009.</a:t>
            </a:r>
            <a:endParaRPr lang="en-AU" sz="3200" b="0" strike="noStrike" spc="-1">
              <a:solidFill>
                <a:srgbClr val="000000"/>
              </a:solidFill>
              <a:uFill>
                <a:solidFill>
                  <a:srgbClr val="FFFFFF"/>
                </a:solidFill>
              </a:uFill>
              <a:latin typeface="Arial"/>
            </a:endParaRPr>
          </a:p>
          <a:p>
            <a:r>
              <a:rPr lang="en-AU" sz="2600" b="0" strike="noStrike" spc="-1">
                <a:solidFill>
                  <a:srgbClr val="000000"/>
                </a:solidFill>
                <a:uFill>
                  <a:solidFill>
                    <a:srgbClr val="FFFFFF"/>
                  </a:solidFill>
                </a:uFill>
                <a:latin typeface="Arial"/>
              </a:rPr>
              <a:t>P Daniusis, Dominik Janzing, and Joris Mooij. Inferring deterministic causal relations.arXiv Prepr. arXiv . . . , pages 2-9, 2012.</a:t>
            </a:r>
            <a:endParaRPr lang="en-AU" sz="3200" b="0" strike="noStrike" spc="-1">
              <a:solidFill>
                <a:srgbClr val="000000"/>
              </a:solidFill>
              <a:uFill>
                <a:solidFill>
                  <a:srgbClr val="FFFFFF"/>
                </a:solidFill>
              </a:uFill>
              <a:latin typeface="Arial"/>
            </a:endParaRPr>
          </a:p>
          <a:p>
            <a:r>
              <a:rPr lang="en-AU" sz="2600" b="0" strike="noStrike" spc="-1">
                <a:solidFill>
                  <a:srgbClr val="000000"/>
                </a:solidFill>
                <a:uFill>
                  <a:solidFill>
                    <a:srgbClr val="FFFFFF"/>
                  </a:solidFill>
                </a:uFill>
                <a:latin typeface="Arial"/>
              </a:rPr>
              <a:t>Jiji Zhang. On the completeness of orientation rules for causal discovery in the presence of latent confounders and selection bias. Artif. Intell., 172(16-17):1873{1896, November 2008</a:t>
            </a:r>
            <a:endParaRPr lang="en-AU" sz="3200" b="0" strike="noStrike" spc="-1">
              <a:solidFill>
                <a:srgbClr val="000000"/>
              </a:solidFill>
              <a:uFill>
                <a:solidFill>
                  <a:srgbClr val="FFFFFF"/>
                </a:solidFill>
              </a:uFill>
              <a:latin typeface="Arial"/>
            </a:endParaRPr>
          </a:p>
          <a:p>
            <a:r>
              <a:rPr lang="en-AU" sz="2600" b="0" strike="noStrike" spc="-1">
                <a:solidFill>
                  <a:srgbClr val="000000"/>
                </a:solidFill>
                <a:uFill>
                  <a:solidFill>
                    <a:srgbClr val="FFFFFF"/>
                  </a:solidFill>
                </a:uFill>
                <a:latin typeface="Arial"/>
              </a:rPr>
              <a:t>Koller, D., &amp; Friedman, N. (2009). </a:t>
            </a:r>
            <a:r>
              <a:rPr lang="en-AU" sz="2600" b="0" i="1" strike="noStrike" spc="-1">
                <a:solidFill>
                  <a:srgbClr val="000000"/>
                </a:solidFill>
                <a:uFill>
                  <a:solidFill>
                    <a:srgbClr val="FFFFFF"/>
                  </a:solidFill>
                </a:uFill>
                <a:latin typeface="Arial"/>
              </a:rPr>
              <a:t>Probabilistic graphical models: principles and techniques</a:t>
            </a:r>
            <a:r>
              <a:rPr lang="en-AU" sz="2600" b="0" strike="noStrike" spc="-1">
                <a:solidFill>
                  <a:srgbClr val="000000"/>
                </a:solidFill>
                <a:uFill>
                  <a:solidFill>
                    <a:srgbClr val="FFFFFF"/>
                  </a:solidFill>
                </a:uFill>
                <a:latin typeface="Arial"/>
              </a:rPr>
              <a:t>. (chapters 3 &amp; 21)</a:t>
            </a:r>
            <a:endParaRPr lang="en-AU" sz="3200" b="0" strike="noStrike" spc="-1">
              <a:solidFill>
                <a:srgbClr val="000000"/>
              </a:solidFill>
              <a:uFill>
                <a:solidFill>
                  <a:srgbClr val="FFFFFF"/>
                </a:solidFill>
              </a:uFill>
              <a:latin typeface="Arial"/>
            </a:endParaRPr>
          </a:p>
          <a:p>
            <a:r>
              <a:rPr lang="en-AU" sz="2600" b="0" strike="noStrike" spc="-1">
                <a:solidFill>
                  <a:srgbClr val="000000"/>
                </a:solidFill>
                <a:uFill>
                  <a:solidFill>
                    <a:srgbClr val="FFFFFF"/>
                  </a:solidFill>
                </a:uFill>
                <a:latin typeface="Arial"/>
              </a:rPr>
              <a:t>Verma 1993 </a:t>
            </a:r>
            <a:r>
              <a:rPr lang="en-AU" sz="2600" b="0" i="1" strike="noStrike" spc="-1">
                <a:solidFill>
                  <a:srgbClr val="000000"/>
                </a:solidFill>
                <a:uFill>
                  <a:solidFill>
                    <a:srgbClr val="FFFFFF"/>
                  </a:solidFill>
                </a:uFill>
                <a:latin typeface="Arial"/>
              </a:rPr>
              <a:t>Graphical aspects of causal models Technical</a:t>
            </a:r>
            <a:r>
              <a:rPr lang="en-AU" sz="2600" b="0" strike="noStrike" spc="-1">
                <a:solidFill>
                  <a:srgbClr val="000000"/>
                </a:solidFill>
                <a:uFill>
                  <a:solidFill>
                    <a:srgbClr val="FFFFFF"/>
                  </a:solidFill>
                </a:uFill>
                <a:latin typeface="Arial"/>
              </a:rPr>
              <a:t> Report. UCLA</a:t>
            </a:r>
            <a:endParaRPr lang="en-AU" sz="3200" b="0" strike="noStrike" spc="-1">
              <a:solidFill>
                <a:srgbClr val="000000"/>
              </a:solidFill>
              <a:uFill>
                <a:solidFill>
                  <a:srgbClr val="FFFFFF"/>
                </a:solidFill>
              </a:uFill>
              <a:latin typeface="Arial"/>
            </a:endParaRPr>
          </a:p>
          <a:p>
            <a:r>
              <a:rPr lang="en-AU" sz="2600" b="0" strike="noStrike" spc="-1">
                <a:solidFill>
                  <a:srgbClr val="000000"/>
                </a:solidFill>
                <a:uFill>
                  <a:solidFill>
                    <a:srgbClr val="FFFFFF"/>
                  </a:solidFill>
                </a:uFill>
                <a:latin typeface="Arial"/>
              </a:rPr>
              <a:t>Spirtes, P., Glymour, C. N., &amp; Scheines, R. (2000). </a:t>
            </a:r>
            <a:r>
              <a:rPr lang="en-AU" sz="2600" b="0" i="1" strike="noStrike" spc="-1">
                <a:solidFill>
                  <a:srgbClr val="000000"/>
                </a:solidFill>
                <a:uFill>
                  <a:solidFill>
                    <a:srgbClr val="FFFFFF"/>
                  </a:solidFill>
                </a:uFill>
                <a:latin typeface="Arial"/>
              </a:rPr>
              <a:t>Causation, prediction, and search</a:t>
            </a:r>
            <a:r>
              <a:rPr lang="en-AU" sz="2600" b="0" strike="noStrike" spc="-1">
                <a:solidFill>
                  <a:srgbClr val="000000"/>
                </a:solidFill>
                <a:uFill>
                  <a:solidFill>
                    <a:srgbClr val="FFFFFF"/>
                  </a:solidFill>
                </a:uFill>
                <a:latin typeface="Arial"/>
              </a:rPr>
              <a:t>.</a:t>
            </a:r>
            <a:endParaRPr lang="en-AU" sz="3200" b="0" strike="noStrike" spc="-1">
              <a:solidFill>
                <a:srgbClr val="000000"/>
              </a:solidFill>
              <a:uFill>
                <a:solidFill>
                  <a:srgbClr val="FFFFFF"/>
                </a:solidFill>
              </a:uFill>
              <a:latin typeface="Arial"/>
            </a:endParaRPr>
          </a:p>
          <a:p>
            <a:r>
              <a:rPr lang="en-AU" sz="2600" b="0" strike="noStrike" spc="-1">
                <a:solidFill>
                  <a:srgbClr val="000000"/>
                </a:solidFill>
                <a:uFill>
                  <a:solidFill>
                    <a:srgbClr val="FFFFFF"/>
                  </a:solidFill>
                </a:uFill>
                <a:latin typeface="Arial"/>
              </a:rPr>
              <a:t>Maathuis, Marloes H., et al. (2010) </a:t>
            </a:r>
            <a:r>
              <a:rPr lang="en-AU" sz="2600" b="0" i="1" strike="noStrike" spc="-1">
                <a:solidFill>
                  <a:srgbClr val="000000"/>
                </a:solidFill>
                <a:uFill>
                  <a:solidFill>
                    <a:srgbClr val="FFFFFF"/>
                  </a:solidFill>
                </a:uFill>
                <a:latin typeface="Arial"/>
              </a:rPr>
              <a:t>Predicting causal effects in large-scale systems from observational data.</a:t>
            </a:r>
            <a:r>
              <a:rPr lang="en-AU" sz="2600" b="0" strike="noStrike" spc="-1">
                <a:solidFill>
                  <a:srgbClr val="000000"/>
                </a:solidFill>
                <a:uFill>
                  <a:solidFill>
                    <a:srgbClr val="FFFFFF"/>
                  </a:solidFill>
                </a:uFill>
                <a:latin typeface="Arial"/>
              </a:rPr>
              <a:t> Nature Methods 7.4 : 247-248.</a:t>
            </a:r>
            <a:endParaRPr lang="en-AU" sz="3200" b="0" strike="noStrike" spc="-1">
              <a:solidFill>
                <a:srgbClr val="000000"/>
              </a:solidFill>
              <a:uFill>
                <a:solidFill>
                  <a:srgbClr val="FFFFFF"/>
                </a:solidFill>
              </a:uFill>
              <a:latin typeface="Arial"/>
            </a:endParaRPr>
          </a:p>
          <a:p>
            <a:r>
              <a:rPr lang="en-AU" sz="2600" b="0" strike="noStrike" spc="-1">
                <a:solidFill>
                  <a:srgbClr val="000000"/>
                </a:solidFill>
                <a:uFill>
                  <a:solidFill>
                    <a:srgbClr val="FFFFFF"/>
                  </a:solidFill>
                </a:uFill>
                <a:latin typeface="Arial"/>
              </a:rPr>
              <a:t>Kalisch, Markus, et al. (2012) Causal inference using graphical models with the R package pcalg. Journal of Statistical Software 47.11 : 1-26.</a:t>
            </a:r>
            <a:endParaRPr lang="en-AU" sz="3200" b="0" strike="noStrike" spc="-1">
              <a:solidFill>
                <a:srgbClr val="000000"/>
              </a:solidFill>
              <a:uFill>
                <a:solidFill>
                  <a:srgbClr val="FFFFFF"/>
                </a:solidFill>
              </a:uFill>
              <a:latin typeface="Arial"/>
            </a:endParaRPr>
          </a:p>
          <a:p>
            <a:r>
              <a:rPr lang="en-AU" sz="2600" b="0" strike="noStrike" spc="-1">
                <a:solidFill>
                  <a:srgbClr val="000000"/>
                </a:solidFill>
                <a:uFill>
                  <a:solidFill>
                    <a:srgbClr val="FFFFFF"/>
                  </a:solidFill>
                </a:uFill>
                <a:latin typeface="Arial"/>
              </a:rPr>
              <a:t>Shpitser, Ilya, and Judea Pearl. "Identification of conditional interventional distributions." arXiv preprint arXiv:1206.6876 (2012).</a:t>
            </a:r>
            <a:endParaRPr lang="en-AU" sz="3200" b="0" strike="noStrike" spc="-1">
              <a:solidFill>
                <a:srgbClr val="000000"/>
              </a:solidFill>
              <a:uFill>
                <a:solidFill>
                  <a:srgbClr val="FFFFFF"/>
                </a:solidFill>
              </a:uFill>
              <a:latin typeface="Arial"/>
            </a:endParaRPr>
          </a:p>
          <a:p>
            <a:r>
              <a:rPr lang="en-AU" sz="2600" b="0" strike="noStrike" spc="-1">
                <a:solidFill>
                  <a:srgbClr val="000000"/>
                </a:solidFill>
                <a:uFill>
                  <a:solidFill>
                    <a:srgbClr val="FFFFFF"/>
                  </a:solidFill>
                </a:uFill>
                <a:latin typeface="Arial"/>
              </a:rPr>
              <a:t>Dominik Janzing and Jonas Peters. On causal and anticausal learning JMLR. , 2012.</a:t>
            </a:r>
            <a:endParaRPr lang="en-AU" sz="3200" b="0" strike="noStrike" spc="-1">
              <a:solidFill>
                <a:srgbClr val="000000"/>
              </a:solidFill>
              <a:uFill>
                <a:solidFill>
                  <a:srgbClr val="FFFFFF"/>
                </a:solidFill>
              </a:uFill>
              <a:latin typeface="Arial"/>
            </a:endParaRPr>
          </a:p>
          <a:p>
            <a:r>
              <a:rPr lang="en-AU" sz="2600" b="0" strike="noStrike" spc="-1">
                <a:solidFill>
                  <a:srgbClr val="000000"/>
                </a:solidFill>
                <a:uFill>
                  <a:solidFill>
                    <a:srgbClr val="FFFFFF"/>
                  </a:solidFill>
                </a:uFill>
                <a:latin typeface="Arial"/>
              </a:rPr>
              <a:t>David Lopez-Paz, Krikamol Muandet, and Benjamin Recht. The Randomized Causation Coefficient. September 2014.</a:t>
            </a:r>
            <a:endParaRPr lang="en-AU" sz="3200" b="0" strike="noStrike" spc="-1">
              <a:solidFill>
                <a:srgbClr val="000000"/>
              </a:solidFill>
              <a:uFill>
                <a:solidFill>
                  <a:srgbClr val="FFFFFF"/>
                </a:solidFill>
              </a:uFill>
              <a:latin typeface="Arial"/>
            </a:endParaRPr>
          </a:p>
          <a:p>
            <a:r>
              <a:rPr lang="en-AU" sz="2600" b="0" strike="noStrike" spc="-1">
                <a:solidFill>
                  <a:srgbClr val="000000"/>
                </a:solidFill>
                <a:uFill>
                  <a:solidFill>
                    <a:srgbClr val="FFFFFF"/>
                  </a:solidFill>
                </a:uFill>
                <a:latin typeface="Arial"/>
              </a:rPr>
              <a:t>TS Richardson and JM Robins. Single world intervention graphs (SWIGs): a unication of the counterfactual and graphical approaches to causality. Cent. Stat. . . . , (128), 2013.</a:t>
            </a:r>
            <a:endParaRPr lang="en-AU" sz="3200" b="0" strike="noStrike" spc="-1">
              <a:solidFill>
                <a:srgbClr val="000000"/>
              </a:solidFill>
              <a:uFill>
                <a:solidFill>
                  <a:srgbClr val="FFFFFF"/>
                </a:solidFill>
              </a:uFill>
              <a:latin typeface="Arial"/>
            </a:endParaRPr>
          </a:p>
          <a:p>
            <a:r>
              <a:rPr lang="en-AU" sz="2600" b="0" strike="noStrike" spc="-1">
                <a:solidFill>
                  <a:srgbClr val="000000"/>
                </a:solidFill>
                <a:uFill>
                  <a:solidFill>
                    <a:srgbClr val="FFFFFF"/>
                  </a:solidFill>
                </a:uFill>
                <a:latin typeface="Arial"/>
              </a:rPr>
              <a:t>Jonas Peters, J Mooij, Dominik Janzing, and B Scholkopf. Causal discovery with continuous additive noise models. J. Mach. Learn. Res. 2014.</a:t>
            </a:r>
            <a:endParaRPr lang="en-AU" sz="3200" b="0" strike="noStrike" spc="-1">
              <a:solidFill>
                <a:srgbClr val="000000"/>
              </a:solidFill>
              <a:uFill>
                <a:solidFill>
                  <a:srgbClr val="FFFFFF"/>
                </a:solidFill>
              </a:uFill>
              <a:latin typeface="Arial"/>
            </a:endParaRPr>
          </a:p>
          <a:p>
            <a:r>
              <a:rPr lang="en-AU" sz="2600" b="0" strike="noStrike" spc="-1">
                <a:solidFill>
                  <a:srgbClr val="000000"/>
                </a:solidFill>
                <a:uFill>
                  <a:solidFill>
                    <a:srgbClr val="FFFFFF"/>
                  </a:solidFill>
                </a:uFill>
                <a:latin typeface="Arial"/>
              </a:rPr>
              <a:t>	</a:t>
            </a:r>
            <a:endParaRPr lang="en-AU" sz="3200" b="0" strike="noStrike" spc="-1">
              <a:solidFill>
                <a:srgbClr val="000000"/>
              </a:solidFill>
              <a:uFill>
                <a:solidFill>
                  <a:srgbClr val="FFFFFF"/>
                </a:solidFill>
              </a:uFill>
              <a:latin typeface="Arial"/>
            </a:endParaRPr>
          </a:p>
          <a:p>
            <a:endParaRPr lang="en-AU" sz="3200" b="0" strike="noStrike" spc="-1">
              <a:solidFill>
                <a:srgbClr val="000000"/>
              </a:solidFill>
              <a:uFill>
                <a:solidFill>
                  <a:srgbClr val="FFFFFF"/>
                </a:solidFill>
              </a:uFill>
              <a:latin typeface="Arial"/>
            </a:endParaRPr>
          </a:p>
          <a:p>
            <a:endParaRPr lang="en-AU" sz="3200" b="0" strike="noStrike" spc="-1">
              <a:solidFill>
                <a:srgbClr val="000000"/>
              </a:solidFill>
              <a:uFill>
                <a:solidFill>
                  <a:srgbClr val="FFFFFF"/>
                </a:solidFill>
              </a:uFill>
              <a:latin typeface="Arial"/>
            </a:endParaRPr>
          </a:p>
          <a:p>
            <a:endParaRPr lang="en-AU" sz="3200" b="0" strike="noStrike" spc="-1">
              <a:solidFill>
                <a:srgbClr val="000000"/>
              </a:solidFill>
              <a:uFill>
                <a:solidFill>
                  <a:srgbClr val="FFFFFF"/>
                </a:solidFill>
              </a:uFill>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Shape 1"/>
          <p:cNvSpPr txBox="1"/>
          <p:nvPr/>
        </p:nvSpPr>
        <p:spPr>
          <a:xfrm>
            <a:off x="504000" y="72000"/>
            <a:ext cx="9071640" cy="1728000"/>
          </a:xfrm>
          <a:prstGeom prst="rect">
            <a:avLst/>
          </a:prstGeom>
          <a:noFill/>
          <a:ln>
            <a:noFill/>
          </a:ln>
        </p:spPr>
        <p:txBody>
          <a:bodyPr lIns="0" tIns="0" rIns="0" bIns="0" anchor="ctr"/>
          <a:lstStyle/>
          <a:p>
            <a:pPr algn="ctr"/>
            <a:r>
              <a:rPr lang="en-AU" sz="4400" b="0" strike="noStrike" spc="-1">
                <a:solidFill>
                  <a:srgbClr val="000000"/>
                </a:solidFill>
                <a:uFill>
                  <a:solidFill>
                    <a:srgbClr val="FFFFFF"/>
                  </a:solidFill>
                </a:uFill>
                <a:latin typeface="Arial"/>
              </a:rPr>
              <a:t>Causal bayesian networks
</a:t>
            </a:r>
          </a:p>
        </p:txBody>
      </p:sp>
      <p:pic>
        <p:nvPicPr>
          <p:cNvPr id="99" name="Picture 98"/>
          <p:cNvPicPr/>
          <p:nvPr/>
        </p:nvPicPr>
        <p:blipFill>
          <a:blip r:embed="rId3"/>
          <a:stretch/>
        </p:blipFill>
        <p:spPr>
          <a:xfrm>
            <a:off x="8568000" y="72000"/>
            <a:ext cx="1436400" cy="1656000"/>
          </a:xfrm>
          <a:prstGeom prst="rect">
            <a:avLst/>
          </a:prstGeom>
          <a:ln>
            <a:noFill/>
          </a:ln>
        </p:spPr>
      </p:pic>
      <p:pic>
        <p:nvPicPr>
          <p:cNvPr id="100" name="Picture 99"/>
          <p:cNvPicPr/>
          <p:nvPr/>
        </p:nvPicPr>
        <p:blipFill>
          <a:blip r:embed="rId4"/>
          <a:stretch/>
        </p:blipFill>
        <p:spPr>
          <a:xfrm>
            <a:off x="1656000" y="4906800"/>
            <a:ext cx="2676240" cy="1933200"/>
          </a:xfrm>
          <a:prstGeom prst="rect">
            <a:avLst/>
          </a:prstGeom>
          <a:ln>
            <a:noFill/>
          </a:ln>
        </p:spPr>
      </p:pic>
      <p:sp>
        <p:nvSpPr>
          <p:cNvPr id="101" name="TextShape 2"/>
          <p:cNvSpPr txBox="1"/>
          <p:nvPr/>
        </p:nvSpPr>
        <p:spPr>
          <a:xfrm>
            <a:off x="360000" y="1224000"/>
            <a:ext cx="7848000" cy="3411360"/>
          </a:xfrm>
          <a:prstGeom prst="rect">
            <a:avLst/>
          </a:prstGeom>
          <a:noFill/>
          <a:ln>
            <a:noFill/>
          </a:ln>
        </p:spPr>
        <p:txBody>
          <a:bodyPr lIns="90000" tIns="45000" rIns="90000" bIns="45000"/>
          <a:lstStyle/>
          <a:p>
            <a:pPr marL="216000" indent="-216000">
              <a:buClr>
                <a:srgbClr val="000000"/>
              </a:buClr>
              <a:buSzPct val="45000"/>
              <a:buFont typeface="Wingdings" charset="2"/>
              <a:buChar char=""/>
            </a:pPr>
            <a:r>
              <a:rPr lang="en-AU" sz="2600" b="0" strike="noStrike" spc="-1">
                <a:solidFill>
                  <a:srgbClr val="000000"/>
                </a:solidFill>
                <a:uFill>
                  <a:solidFill>
                    <a:srgbClr val="FFFFFF"/>
                  </a:solidFill>
                </a:uFill>
                <a:latin typeface="Arial"/>
              </a:rPr>
              <a:t>Just consider changes to P that fix the value of some variable(s)</a:t>
            </a:r>
            <a:endParaRPr lang="en-AU" sz="1800" b="0" strike="noStrike" spc="-1">
              <a:solidFill>
                <a:srgbClr val="000000"/>
              </a:solidFill>
              <a:uFill>
                <a:solidFill>
                  <a:srgbClr val="FFFFFF"/>
                </a:solidFill>
              </a:uFill>
              <a:latin typeface="Arial"/>
            </a:endParaRPr>
          </a:p>
          <a:p>
            <a:pPr marL="216000" indent="-216000">
              <a:buClr>
                <a:srgbClr val="000000"/>
              </a:buClr>
              <a:buSzPct val="45000"/>
              <a:buFont typeface="Wingdings" charset="2"/>
              <a:buChar char=""/>
            </a:pPr>
            <a:r>
              <a:rPr lang="en-AU" sz="2600" b="0" strike="noStrike" spc="-1">
                <a:solidFill>
                  <a:srgbClr val="000000"/>
                </a:solidFill>
                <a:uFill>
                  <a:solidFill>
                    <a:srgbClr val="FFFFFF"/>
                  </a:solidFill>
                </a:uFill>
                <a:latin typeface="Arial"/>
              </a:rPr>
              <a:t>A causes B if changing the system such that A is forced to some value, do(A=a), can change the distribution of B.</a:t>
            </a:r>
            <a:endParaRPr lang="en-AU" sz="1800" b="0" strike="noStrike" spc="-1">
              <a:solidFill>
                <a:srgbClr val="000000"/>
              </a:solidFill>
              <a:uFill>
                <a:solidFill>
                  <a:srgbClr val="FFFFFF"/>
                </a:solidFill>
              </a:uFill>
              <a:latin typeface="Arial"/>
            </a:endParaRPr>
          </a:p>
          <a:p>
            <a:pPr marL="216000" indent="-216000">
              <a:buClr>
                <a:srgbClr val="000000"/>
              </a:buClr>
              <a:buSzPct val="45000"/>
              <a:buFont typeface="Wingdings" charset="2"/>
              <a:buChar char=""/>
            </a:pPr>
            <a:r>
              <a:rPr lang="en-AU" sz="2600" b="0" strike="noStrike" spc="-1">
                <a:solidFill>
                  <a:srgbClr val="000000"/>
                </a:solidFill>
                <a:uFill>
                  <a:solidFill>
                    <a:srgbClr val="FFFFFF"/>
                  </a:solidFill>
                </a:uFill>
                <a:latin typeface="Arial"/>
              </a:rPr>
              <a:t>A directly causes B, (A → B) if changing A still changes B, after holding constant all other variables that are causes of B and consequences of A.</a:t>
            </a:r>
            <a:endParaRPr lang="en-AU" sz="1800" b="0" strike="noStrike" spc="-1">
              <a:solidFill>
                <a:srgbClr val="000000"/>
              </a:solidFill>
              <a:uFill>
                <a:solidFill>
                  <a:srgbClr val="FFFFFF"/>
                </a:solidFill>
              </a:uFill>
              <a:latin typeface="Arial"/>
            </a:endParaRPr>
          </a:p>
        </p:txBody>
      </p:sp>
      <p:sp>
        <p:nvSpPr>
          <p:cNvPr id="102" name="CustomShape 3"/>
          <p:cNvSpPr/>
          <p:nvPr/>
        </p:nvSpPr>
        <p:spPr>
          <a:xfrm>
            <a:off x="3684240" y="4536000"/>
            <a:ext cx="648000" cy="504000"/>
          </a:xfrm>
          <a:custGeom>
            <a:avLst/>
            <a:gdLst/>
            <a:ahLst/>
            <a:cxnLst/>
            <a:rect l="0" t="0" r="r" b="b"/>
            <a:pathLst>
              <a:path w="1802" h="1401">
                <a:moveTo>
                  <a:pt x="233" y="0"/>
                </a:moveTo>
                <a:cubicBezTo>
                  <a:pt x="116" y="0"/>
                  <a:pt x="0" y="116"/>
                  <a:pt x="0" y="233"/>
                </a:cubicBezTo>
                <a:lnTo>
                  <a:pt x="0" y="1167"/>
                </a:lnTo>
                <a:cubicBezTo>
                  <a:pt x="0" y="1283"/>
                  <a:pt x="116" y="1400"/>
                  <a:pt x="233" y="1400"/>
                </a:cubicBezTo>
                <a:lnTo>
                  <a:pt x="1567" y="1400"/>
                </a:lnTo>
                <a:cubicBezTo>
                  <a:pt x="1684" y="1400"/>
                  <a:pt x="1801" y="1283"/>
                  <a:pt x="1801" y="1167"/>
                </a:cubicBezTo>
                <a:lnTo>
                  <a:pt x="1801" y="233"/>
                </a:lnTo>
                <a:cubicBezTo>
                  <a:pt x="1801" y="116"/>
                  <a:pt x="1684" y="0"/>
                  <a:pt x="1567" y="0"/>
                </a:cubicBezTo>
                <a:lnTo>
                  <a:pt x="233" y="0"/>
                </a:lnTo>
              </a:path>
            </a:pathLst>
          </a:cu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P</a:t>
            </a:r>
          </a:p>
        </p:txBody>
      </p:sp>
      <p:pic>
        <p:nvPicPr>
          <p:cNvPr id="103" name="Picture 102"/>
          <p:cNvPicPr/>
          <p:nvPr/>
        </p:nvPicPr>
        <p:blipFill>
          <a:blip r:embed="rId5"/>
          <a:stretch/>
        </p:blipFill>
        <p:spPr>
          <a:xfrm>
            <a:off x="5675760" y="4896000"/>
            <a:ext cx="2676240" cy="1933200"/>
          </a:xfrm>
          <a:prstGeom prst="rect">
            <a:avLst/>
          </a:prstGeom>
          <a:ln>
            <a:noFill/>
          </a:ln>
        </p:spPr>
      </p:pic>
      <p:sp>
        <p:nvSpPr>
          <p:cNvPr id="104" name="CustomShape 4"/>
          <p:cNvSpPr/>
          <p:nvPr/>
        </p:nvSpPr>
        <p:spPr>
          <a:xfrm>
            <a:off x="7704000" y="4536000"/>
            <a:ext cx="648000" cy="504000"/>
          </a:xfrm>
          <a:custGeom>
            <a:avLst/>
            <a:gdLst/>
            <a:ahLst/>
            <a:cxnLst/>
            <a:rect l="0" t="0" r="r" b="b"/>
            <a:pathLst>
              <a:path w="1802" h="1401">
                <a:moveTo>
                  <a:pt x="233" y="0"/>
                </a:moveTo>
                <a:cubicBezTo>
                  <a:pt x="116" y="0"/>
                  <a:pt x="0" y="116"/>
                  <a:pt x="0" y="233"/>
                </a:cubicBezTo>
                <a:lnTo>
                  <a:pt x="0" y="1167"/>
                </a:lnTo>
                <a:cubicBezTo>
                  <a:pt x="0" y="1283"/>
                  <a:pt x="116" y="1400"/>
                  <a:pt x="233" y="1400"/>
                </a:cubicBezTo>
                <a:lnTo>
                  <a:pt x="1567" y="1400"/>
                </a:lnTo>
                <a:cubicBezTo>
                  <a:pt x="1684" y="1400"/>
                  <a:pt x="1801" y="1283"/>
                  <a:pt x="1801" y="1167"/>
                </a:cubicBezTo>
                <a:lnTo>
                  <a:pt x="1801" y="233"/>
                </a:lnTo>
                <a:cubicBezTo>
                  <a:pt x="1801" y="116"/>
                  <a:pt x="1684" y="0"/>
                  <a:pt x="1567" y="0"/>
                </a:cubicBezTo>
                <a:lnTo>
                  <a:pt x="233" y="0"/>
                </a:lnTo>
              </a:path>
            </a:pathLst>
          </a:custGeom>
          <a:solidFill>
            <a:srgbClr val="729FCF"/>
          </a:solidFill>
          <a:ln>
            <a:solidFill>
              <a:srgbClr val="333333"/>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AU" sz="1800" b="0" strike="noStrike" spc="-1">
                <a:solidFill>
                  <a:srgbClr val="000000"/>
                </a:solidFill>
                <a:uFill>
                  <a:solidFill>
                    <a:srgbClr val="FFFFFF"/>
                  </a:solidFill>
                </a:uFill>
                <a:latin typeface="Arial"/>
              </a:rPr>
              <a:t>P’</a:t>
            </a:r>
          </a:p>
        </p:txBody>
      </p:sp>
      <p:sp>
        <p:nvSpPr>
          <p:cNvPr id="105" name="TextShape 5"/>
          <p:cNvSpPr txBox="1"/>
          <p:nvPr/>
        </p:nvSpPr>
        <p:spPr>
          <a:xfrm>
            <a:off x="1152000" y="6885720"/>
            <a:ext cx="3960000" cy="602280"/>
          </a:xfrm>
          <a:prstGeom prst="rect">
            <a:avLst/>
          </a:prstGeom>
          <a:noFill/>
          <a:ln>
            <a:noFill/>
          </a:ln>
        </p:spPr>
        <p:txBody>
          <a:bodyPr lIns="90000" tIns="45000" rIns="90000" bIns="45000"/>
          <a:lstStyle/>
          <a:p>
            <a:r>
              <a:rPr lang="en-AU" sz="1800" b="0" strike="noStrike" spc="-1">
                <a:solidFill>
                  <a:srgbClr val="000000"/>
                </a:solidFill>
                <a:uFill>
                  <a:solidFill>
                    <a:srgbClr val="FFFFFF"/>
                  </a:solidFill>
                </a:uFill>
                <a:latin typeface="Arial"/>
              </a:rPr>
              <a:t>Causal network for original system</a:t>
            </a:r>
          </a:p>
        </p:txBody>
      </p:sp>
      <p:sp>
        <p:nvSpPr>
          <p:cNvPr id="106" name="TextShape 6"/>
          <p:cNvSpPr txBox="1"/>
          <p:nvPr/>
        </p:nvSpPr>
        <p:spPr>
          <a:xfrm>
            <a:off x="5400000" y="6912000"/>
            <a:ext cx="3960000" cy="602280"/>
          </a:xfrm>
          <a:prstGeom prst="rect">
            <a:avLst/>
          </a:prstGeom>
          <a:noFill/>
          <a:ln>
            <a:noFill/>
          </a:ln>
        </p:spPr>
        <p:txBody>
          <a:bodyPr lIns="90000" tIns="45000" rIns="90000" bIns="45000"/>
          <a:lstStyle/>
          <a:p>
            <a:r>
              <a:rPr lang="en-AU" sz="1800" b="0" strike="noStrike" spc="-1">
                <a:solidFill>
                  <a:srgbClr val="000000"/>
                </a:solidFill>
                <a:uFill>
                  <a:solidFill>
                    <a:srgbClr val="FFFFFF"/>
                  </a:solidFill>
                </a:uFill>
                <a:latin typeface="Arial"/>
              </a:rPr>
              <a:t>Causal network after do(Balloon =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Shape 1"/>
          <p:cNvSpPr txBox="1"/>
          <p:nvPr/>
        </p:nvSpPr>
        <p:spPr>
          <a:xfrm>
            <a:off x="504000" y="72000"/>
            <a:ext cx="9071640" cy="1728000"/>
          </a:xfrm>
          <a:prstGeom prst="rect">
            <a:avLst/>
          </a:prstGeom>
          <a:noFill/>
          <a:ln>
            <a:noFill/>
          </a:ln>
        </p:spPr>
        <p:txBody>
          <a:bodyPr lIns="0" tIns="0" rIns="0" bIns="0" anchor="ctr"/>
          <a:lstStyle/>
          <a:p>
            <a:pPr algn="ctr"/>
            <a:r>
              <a:rPr lang="en-AU" sz="4400" b="0" strike="noStrike" spc="-1">
                <a:solidFill>
                  <a:srgbClr val="000000"/>
                </a:solidFill>
                <a:uFill>
                  <a:solidFill>
                    <a:srgbClr val="FFFFFF"/>
                  </a:solidFill>
                </a:uFill>
                <a:latin typeface="Arial"/>
              </a:rPr>
              <a:t>Causal bayesian networks
</a:t>
            </a:r>
          </a:p>
        </p:txBody>
      </p:sp>
      <p:pic>
        <p:nvPicPr>
          <p:cNvPr id="108" name="Picture 107"/>
          <p:cNvPicPr/>
          <p:nvPr/>
        </p:nvPicPr>
        <p:blipFill>
          <a:blip r:embed="rId3"/>
          <a:stretch/>
        </p:blipFill>
        <p:spPr>
          <a:xfrm>
            <a:off x="8568000" y="72000"/>
            <a:ext cx="1436400" cy="1656000"/>
          </a:xfrm>
          <a:prstGeom prst="rect">
            <a:avLst/>
          </a:prstGeom>
          <a:ln>
            <a:noFill/>
          </a:ln>
        </p:spPr>
      </p:pic>
      <p:pic>
        <p:nvPicPr>
          <p:cNvPr id="109" name="Picture 108"/>
          <p:cNvPicPr/>
          <p:nvPr/>
        </p:nvPicPr>
        <p:blipFill>
          <a:blip r:embed="rId4"/>
          <a:stretch/>
        </p:blipFill>
        <p:spPr>
          <a:xfrm>
            <a:off x="1139760" y="3960000"/>
            <a:ext cx="2676240" cy="1933200"/>
          </a:xfrm>
          <a:prstGeom prst="rect">
            <a:avLst/>
          </a:prstGeom>
          <a:ln>
            <a:noFill/>
          </a:ln>
        </p:spPr>
      </p:pic>
      <p:sp>
        <p:nvSpPr>
          <p:cNvPr id="110" name="TextShape 2"/>
          <p:cNvSpPr txBox="1"/>
          <p:nvPr/>
        </p:nvSpPr>
        <p:spPr>
          <a:xfrm>
            <a:off x="360000" y="728640"/>
            <a:ext cx="7920000" cy="2304360"/>
          </a:xfrm>
          <a:prstGeom prst="rect">
            <a:avLst/>
          </a:prstGeom>
          <a:noFill/>
          <a:ln>
            <a:noFill/>
          </a:ln>
        </p:spPr>
        <p:txBody>
          <a:bodyPr lIns="90000" tIns="45000" rIns="90000" bIns="45000"/>
          <a:lstStyle/>
          <a:p>
            <a:pPr marL="216000" indent="-216000">
              <a:buClr>
                <a:srgbClr val="000000"/>
              </a:buClr>
              <a:buSzPct val="45000"/>
              <a:buFont typeface="Wingdings" charset="2"/>
              <a:buChar char=""/>
            </a:pPr>
            <a:endParaRPr lang="en-AU" sz="1800" b="0" strike="noStrike" spc="-1">
              <a:solidFill>
                <a:srgbClr val="000000"/>
              </a:solidFill>
              <a:uFill>
                <a:solidFill>
                  <a:srgbClr val="FFFFFF"/>
                </a:solidFill>
              </a:uFill>
              <a:latin typeface="Arial"/>
            </a:endParaRPr>
          </a:p>
          <a:p>
            <a:pPr marL="216000" indent="-216000">
              <a:buClr>
                <a:srgbClr val="000000"/>
              </a:buClr>
              <a:buSzPct val="45000"/>
              <a:buFont typeface="Wingdings" charset="2"/>
              <a:buChar char=""/>
            </a:pPr>
            <a:r>
              <a:rPr lang="en-AU" sz="2600" b="0" strike="noStrike" spc="-1">
                <a:solidFill>
                  <a:srgbClr val="000000"/>
                </a:solidFill>
                <a:uFill>
                  <a:solidFill>
                    <a:srgbClr val="FFFFFF"/>
                  </a:solidFill>
                </a:uFill>
                <a:latin typeface="Arial"/>
              </a:rPr>
              <a:t>A directly causes B, (A → B) if changing A still changes B, after holding constant all other variables that are causes of B and consequences of A. </a:t>
            </a:r>
            <a:r>
              <a:rPr lang="en-AU" sz="2600" b="0" strike="noStrike" spc="-1">
                <a:solidFill>
                  <a:srgbClr val="FF6600"/>
                </a:solidFill>
                <a:uFill>
                  <a:solidFill>
                    <a:srgbClr val="FFFFFF"/>
                  </a:solidFill>
                </a:uFill>
                <a:latin typeface="Arial"/>
              </a:rPr>
              <a:t>(This depends on what variables we consider)</a:t>
            </a:r>
            <a:endParaRPr lang="en-AU" sz="1800" b="0" strike="noStrike" spc="-1">
              <a:solidFill>
                <a:srgbClr val="000000"/>
              </a:solidFill>
              <a:uFill>
                <a:solidFill>
                  <a:srgbClr val="FFFFFF"/>
                </a:solidFill>
              </a:uFill>
              <a:latin typeface="Arial"/>
            </a:endParaRPr>
          </a:p>
        </p:txBody>
      </p:sp>
      <p:pic>
        <p:nvPicPr>
          <p:cNvPr id="111" name="Picture 110"/>
          <p:cNvPicPr/>
          <p:nvPr/>
        </p:nvPicPr>
        <p:blipFill>
          <a:blip r:embed="rId5"/>
          <a:stretch/>
        </p:blipFill>
        <p:spPr>
          <a:xfrm>
            <a:off x="5328000" y="2952000"/>
            <a:ext cx="4238280" cy="4238280"/>
          </a:xfrm>
          <a:prstGeom prst="rect">
            <a:avLst/>
          </a:prstGeom>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extShape 1"/>
          <p:cNvSpPr txBox="1"/>
          <p:nvPr/>
        </p:nvSpPr>
        <p:spPr>
          <a:xfrm>
            <a:off x="504000" y="72000"/>
            <a:ext cx="9071640" cy="1728000"/>
          </a:xfrm>
          <a:prstGeom prst="rect">
            <a:avLst/>
          </a:prstGeom>
          <a:noFill/>
          <a:ln>
            <a:noFill/>
          </a:ln>
        </p:spPr>
        <p:txBody>
          <a:bodyPr lIns="0" tIns="0" rIns="0" bIns="0" anchor="ctr"/>
          <a:lstStyle/>
          <a:p>
            <a:pPr algn="ctr"/>
            <a:r>
              <a:rPr lang="en-AU" sz="4400" b="0" strike="noStrike" spc="-1">
                <a:solidFill>
                  <a:srgbClr val="000000"/>
                </a:solidFill>
                <a:uFill>
                  <a:solidFill>
                    <a:srgbClr val="FFFFFF"/>
                  </a:solidFill>
                </a:uFill>
                <a:latin typeface="Arial"/>
              </a:rPr>
              <a:t>Causal bayesian networks
</a:t>
            </a:r>
          </a:p>
        </p:txBody>
      </p:sp>
      <p:pic>
        <p:nvPicPr>
          <p:cNvPr id="113" name="Picture 112"/>
          <p:cNvPicPr/>
          <p:nvPr/>
        </p:nvPicPr>
        <p:blipFill>
          <a:blip r:embed="rId3"/>
          <a:stretch/>
        </p:blipFill>
        <p:spPr>
          <a:xfrm>
            <a:off x="8568000" y="72000"/>
            <a:ext cx="1436400" cy="1656000"/>
          </a:xfrm>
          <a:prstGeom prst="rect">
            <a:avLst/>
          </a:prstGeom>
          <a:ln>
            <a:noFill/>
          </a:ln>
        </p:spPr>
      </p:pic>
      <p:pic>
        <p:nvPicPr>
          <p:cNvPr id="114" name="Picture 113"/>
          <p:cNvPicPr/>
          <p:nvPr/>
        </p:nvPicPr>
        <p:blipFill>
          <a:blip r:embed="rId4"/>
          <a:stretch/>
        </p:blipFill>
        <p:spPr>
          <a:xfrm>
            <a:off x="2363760" y="2376000"/>
            <a:ext cx="2676240" cy="1933200"/>
          </a:xfrm>
          <a:prstGeom prst="rect">
            <a:avLst/>
          </a:prstGeom>
          <a:ln>
            <a:noFill/>
          </a:ln>
        </p:spPr>
      </p:pic>
      <p:sp>
        <p:nvSpPr>
          <p:cNvPr id="115" name="TextShape 2"/>
          <p:cNvSpPr txBox="1"/>
          <p:nvPr/>
        </p:nvSpPr>
        <p:spPr>
          <a:xfrm>
            <a:off x="72000" y="792000"/>
            <a:ext cx="7920000" cy="2304360"/>
          </a:xfrm>
          <a:prstGeom prst="rect">
            <a:avLst/>
          </a:prstGeom>
          <a:noFill/>
          <a:ln>
            <a:noFill/>
          </a:ln>
        </p:spPr>
        <p:txBody>
          <a:bodyPr lIns="90000" tIns="45000" rIns="90000" bIns="45000"/>
          <a:lstStyle/>
          <a:p>
            <a:pPr marL="216000" indent="-216000">
              <a:buClr>
                <a:srgbClr val="000000"/>
              </a:buClr>
              <a:buSzPct val="45000"/>
              <a:buFont typeface="Wingdings" charset="2"/>
              <a:buChar char=""/>
            </a:pPr>
            <a:endParaRPr lang="en-AU" sz="1800" b="0" strike="noStrike" spc="-1">
              <a:solidFill>
                <a:srgbClr val="000000"/>
              </a:solidFill>
              <a:uFill>
                <a:solidFill>
                  <a:srgbClr val="FFFFFF"/>
                </a:solidFill>
              </a:uFill>
              <a:latin typeface="Arial"/>
            </a:endParaRPr>
          </a:p>
          <a:p>
            <a:pPr marL="216000" indent="-216000">
              <a:buClr>
                <a:srgbClr val="000000"/>
              </a:buClr>
              <a:buSzPct val="45000"/>
              <a:buFont typeface="Wingdings" charset="2"/>
              <a:buChar char=""/>
            </a:pPr>
            <a:r>
              <a:rPr lang="en-AU" sz="2600" b="0" strike="noStrike" spc="-1">
                <a:solidFill>
                  <a:srgbClr val="000000"/>
                </a:solidFill>
                <a:uFill>
                  <a:solidFill>
                    <a:srgbClr val="FFFFFF"/>
                  </a:solidFill>
                </a:uFill>
                <a:latin typeface="Arial"/>
              </a:rPr>
              <a:t>Causal bayesian networks have same factorisation properties as regular bayesian networks. </a:t>
            </a:r>
            <a:endParaRPr lang="en-AU" sz="1800" b="0" strike="noStrike" spc="-1">
              <a:solidFill>
                <a:srgbClr val="000000"/>
              </a:solidFill>
              <a:uFill>
                <a:solidFill>
                  <a:srgbClr val="FFFFFF"/>
                </a:solidFill>
              </a:uFill>
              <a:latin typeface="Arial"/>
            </a:endParaRPr>
          </a:p>
        </p:txBody>
      </p:sp>
      <p:sp>
        <p:nvSpPr>
          <p:cNvPr id="116" name="Freeform 3"/>
          <p:cNvSpPr/>
          <p:nvPr/>
        </p:nvSpPr>
        <p:spPr>
          <a:xfrm>
            <a:off x="448560" y="4920120"/>
            <a:ext cx="248400" cy="243360"/>
          </a:xfrm>
          <a:custGeom>
            <a:avLst/>
            <a:gdLst/>
            <a:ahLst/>
            <a:cxnLst/>
            <a:rect l="0" t="0" r="r" b="b"/>
            <a:pathLst>
              <a:path w="690" h="676">
                <a:moveTo>
                  <a:pt x="254" y="364"/>
                </a:moveTo>
                <a:lnTo>
                  <a:pt x="419" y="364"/>
                </a:lnTo>
                <a:cubicBezTo>
                  <a:pt x="555" y="364"/>
                  <a:pt x="689" y="261"/>
                  <a:pt x="689" y="148"/>
                </a:cubicBezTo>
                <a:cubicBezTo>
                  <a:pt x="689" y="73"/>
                  <a:pt x="626" y="0"/>
                  <a:pt x="498" y="0"/>
                </a:cubicBezTo>
                <a:lnTo>
                  <a:pt x="186" y="0"/>
                </a:lnTo>
                <a:cubicBezTo>
                  <a:pt x="167" y="0"/>
                  <a:pt x="159" y="0"/>
                  <a:pt x="159" y="20"/>
                </a:cubicBezTo>
                <a:cubicBezTo>
                  <a:pt x="159" y="31"/>
                  <a:pt x="167" y="31"/>
                  <a:pt x="186" y="31"/>
                </a:cubicBezTo>
                <a:cubicBezTo>
                  <a:pt x="197" y="31"/>
                  <a:pt x="216" y="31"/>
                  <a:pt x="227" y="34"/>
                </a:cubicBezTo>
                <a:cubicBezTo>
                  <a:pt x="243" y="34"/>
                  <a:pt x="249" y="36"/>
                  <a:pt x="249" y="48"/>
                </a:cubicBezTo>
                <a:cubicBezTo>
                  <a:pt x="249" y="53"/>
                  <a:pt x="246" y="56"/>
                  <a:pt x="243" y="67"/>
                </a:cubicBezTo>
                <a:lnTo>
                  <a:pt x="115" y="599"/>
                </a:lnTo>
                <a:cubicBezTo>
                  <a:pt x="104" y="636"/>
                  <a:pt x="104" y="644"/>
                  <a:pt x="27" y="644"/>
                </a:cubicBezTo>
                <a:cubicBezTo>
                  <a:pt x="11" y="644"/>
                  <a:pt x="0" y="644"/>
                  <a:pt x="0" y="664"/>
                </a:cubicBezTo>
                <a:cubicBezTo>
                  <a:pt x="0" y="675"/>
                  <a:pt x="11" y="675"/>
                  <a:pt x="14" y="675"/>
                </a:cubicBezTo>
                <a:cubicBezTo>
                  <a:pt x="41" y="675"/>
                  <a:pt x="109" y="672"/>
                  <a:pt x="137" y="672"/>
                </a:cubicBezTo>
                <a:cubicBezTo>
                  <a:pt x="159" y="672"/>
                  <a:pt x="178" y="672"/>
                  <a:pt x="200" y="672"/>
                </a:cubicBezTo>
                <a:cubicBezTo>
                  <a:pt x="219" y="672"/>
                  <a:pt x="241" y="675"/>
                  <a:pt x="263" y="675"/>
                </a:cubicBezTo>
                <a:cubicBezTo>
                  <a:pt x="268" y="675"/>
                  <a:pt x="282" y="675"/>
                  <a:pt x="282" y="655"/>
                </a:cubicBezTo>
                <a:cubicBezTo>
                  <a:pt x="282" y="644"/>
                  <a:pt x="274" y="644"/>
                  <a:pt x="254" y="644"/>
                </a:cubicBezTo>
                <a:cubicBezTo>
                  <a:pt x="219" y="644"/>
                  <a:pt x="191" y="644"/>
                  <a:pt x="191" y="627"/>
                </a:cubicBezTo>
                <a:cubicBezTo>
                  <a:pt x="191" y="622"/>
                  <a:pt x="194" y="616"/>
                  <a:pt x="194" y="611"/>
                </a:cubicBezTo>
                <a:lnTo>
                  <a:pt x="254" y="364"/>
                </a:lnTo>
              </a:path>
              <a:path w="343" h="306">
                <a:moveTo>
                  <a:pt x="66" y="36"/>
                </a:moveTo>
                <a:cubicBezTo>
                  <a:pt x="74" y="3"/>
                  <a:pt x="77" y="0"/>
                  <a:pt x="118" y="0"/>
                </a:cubicBezTo>
                <a:lnTo>
                  <a:pt x="211" y="0"/>
                </a:lnTo>
                <a:cubicBezTo>
                  <a:pt x="290" y="0"/>
                  <a:pt x="342" y="25"/>
                  <a:pt x="342" y="95"/>
                </a:cubicBezTo>
                <a:cubicBezTo>
                  <a:pt x="342" y="134"/>
                  <a:pt x="323" y="218"/>
                  <a:pt x="285" y="255"/>
                </a:cubicBezTo>
                <a:cubicBezTo>
                  <a:pt x="238" y="300"/>
                  <a:pt x="178" y="305"/>
                  <a:pt x="137" y="305"/>
                </a:cubicBezTo>
                <a:lnTo>
                  <a:pt x="0" y="305"/>
                </a:lnTo>
                <a:lnTo>
                  <a:pt x="66" y="36"/>
                </a:lnTo>
              </a:path>
            </a:pathLst>
          </a:custGeom>
          <a:solidFill>
            <a:srgbClr val="000000"/>
          </a:solidFill>
          <a:ln w="12600">
            <a:noFill/>
          </a:ln>
        </p:spPr>
      </p:sp>
      <p:sp>
        <p:nvSpPr>
          <p:cNvPr id="117" name="Freeform 4"/>
          <p:cNvSpPr/>
          <p:nvPr/>
        </p:nvSpPr>
        <p:spPr>
          <a:xfrm>
            <a:off x="738360" y="4896000"/>
            <a:ext cx="82080" cy="355320"/>
          </a:xfrm>
          <a:custGeom>
            <a:avLst/>
            <a:gdLst/>
            <a:ahLst/>
            <a:cxnLst/>
            <a:rect l="0" t="0" r="r" b="b"/>
            <a:pathLst>
              <a:path w="228" h="987">
                <a:moveTo>
                  <a:pt x="227" y="978"/>
                </a:moveTo>
                <a:cubicBezTo>
                  <a:pt x="227" y="975"/>
                  <a:pt x="227" y="972"/>
                  <a:pt x="208" y="955"/>
                </a:cubicBezTo>
                <a:cubicBezTo>
                  <a:pt x="88" y="832"/>
                  <a:pt x="57" y="644"/>
                  <a:pt x="57" y="493"/>
                </a:cubicBezTo>
                <a:cubicBezTo>
                  <a:pt x="57" y="322"/>
                  <a:pt x="93" y="151"/>
                  <a:pt x="213" y="28"/>
                </a:cubicBezTo>
                <a:cubicBezTo>
                  <a:pt x="227" y="14"/>
                  <a:pt x="227" y="14"/>
                  <a:pt x="227" y="11"/>
                </a:cubicBezTo>
                <a:cubicBezTo>
                  <a:pt x="227" y="3"/>
                  <a:pt x="222" y="0"/>
                  <a:pt x="216" y="0"/>
                </a:cubicBezTo>
                <a:cubicBezTo>
                  <a:pt x="205" y="0"/>
                  <a:pt x="118" y="67"/>
                  <a:pt x="60" y="193"/>
                </a:cubicBezTo>
                <a:cubicBezTo>
                  <a:pt x="11" y="303"/>
                  <a:pt x="0" y="412"/>
                  <a:pt x="0" y="493"/>
                </a:cubicBezTo>
                <a:cubicBezTo>
                  <a:pt x="0" y="571"/>
                  <a:pt x="11" y="689"/>
                  <a:pt x="63" y="801"/>
                </a:cubicBezTo>
                <a:cubicBezTo>
                  <a:pt x="123" y="924"/>
                  <a:pt x="205" y="986"/>
                  <a:pt x="216" y="986"/>
                </a:cubicBezTo>
                <a:cubicBezTo>
                  <a:pt x="222" y="986"/>
                  <a:pt x="227" y="983"/>
                  <a:pt x="227" y="978"/>
                </a:cubicBezTo>
              </a:path>
            </a:pathLst>
          </a:custGeom>
          <a:solidFill>
            <a:srgbClr val="000000"/>
          </a:solidFill>
          <a:ln w="12600">
            <a:noFill/>
          </a:ln>
        </p:spPr>
      </p:sp>
      <p:sp>
        <p:nvSpPr>
          <p:cNvPr id="118" name="Freeform 5"/>
          <p:cNvSpPr/>
          <p:nvPr/>
        </p:nvSpPr>
        <p:spPr>
          <a:xfrm>
            <a:off x="853560" y="4920120"/>
            <a:ext cx="248400" cy="243360"/>
          </a:xfrm>
          <a:custGeom>
            <a:avLst/>
            <a:gdLst/>
            <a:ahLst/>
            <a:cxnLst/>
            <a:rect l="0" t="0" r="r" b="b"/>
            <a:pathLst>
              <a:path w="690" h="676">
                <a:moveTo>
                  <a:pt x="115" y="599"/>
                </a:moveTo>
                <a:cubicBezTo>
                  <a:pt x="104" y="636"/>
                  <a:pt x="101" y="644"/>
                  <a:pt x="27" y="644"/>
                </a:cubicBezTo>
                <a:cubicBezTo>
                  <a:pt x="11" y="644"/>
                  <a:pt x="0" y="644"/>
                  <a:pt x="0" y="664"/>
                </a:cubicBezTo>
                <a:cubicBezTo>
                  <a:pt x="0" y="675"/>
                  <a:pt x="8" y="675"/>
                  <a:pt x="27" y="675"/>
                </a:cubicBezTo>
                <a:lnTo>
                  <a:pt x="369" y="675"/>
                </a:lnTo>
                <a:cubicBezTo>
                  <a:pt x="522" y="675"/>
                  <a:pt x="637" y="557"/>
                  <a:pt x="637" y="462"/>
                </a:cubicBezTo>
                <a:cubicBezTo>
                  <a:pt x="637" y="389"/>
                  <a:pt x="580" y="333"/>
                  <a:pt x="487" y="322"/>
                </a:cubicBezTo>
                <a:cubicBezTo>
                  <a:pt x="588" y="303"/>
                  <a:pt x="689" y="230"/>
                  <a:pt x="689" y="137"/>
                </a:cubicBezTo>
                <a:cubicBezTo>
                  <a:pt x="689" y="64"/>
                  <a:pt x="626" y="0"/>
                  <a:pt x="509" y="0"/>
                </a:cubicBezTo>
                <a:lnTo>
                  <a:pt x="186" y="0"/>
                </a:lnTo>
                <a:cubicBezTo>
                  <a:pt x="167" y="0"/>
                  <a:pt x="159" y="0"/>
                  <a:pt x="159" y="20"/>
                </a:cubicBezTo>
                <a:cubicBezTo>
                  <a:pt x="159" y="31"/>
                  <a:pt x="167" y="31"/>
                  <a:pt x="183" y="31"/>
                </a:cubicBezTo>
                <a:cubicBezTo>
                  <a:pt x="186" y="31"/>
                  <a:pt x="205" y="31"/>
                  <a:pt x="222" y="34"/>
                </a:cubicBezTo>
                <a:cubicBezTo>
                  <a:pt x="238" y="34"/>
                  <a:pt x="246" y="36"/>
                  <a:pt x="246" y="48"/>
                </a:cubicBezTo>
                <a:cubicBezTo>
                  <a:pt x="246" y="53"/>
                  <a:pt x="246" y="56"/>
                  <a:pt x="243" y="67"/>
                </a:cubicBezTo>
                <a:lnTo>
                  <a:pt x="115" y="599"/>
                </a:lnTo>
              </a:path>
              <a:path w="343" h="284">
                <a:moveTo>
                  <a:pt x="0" y="283"/>
                </a:moveTo>
                <a:lnTo>
                  <a:pt x="60" y="36"/>
                </a:lnTo>
                <a:cubicBezTo>
                  <a:pt x="68" y="3"/>
                  <a:pt x="71" y="0"/>
                  <a:pt x="112" y="0"/>
                </a:cubicBezTo>
                <a:lnTo>
                  <a:pt x="235" y="0"/>
                </a:lnTo>
                <a:cubicBezTo>
                  <a:pt x="320" y="0"/>
                  <a:pt x="342" y="59"/>
                  <a:pt x="342" y="101"/>
                </a:cubicBezTo>
                <a:cubicBezTo>
                  <a:pt x="342" y="187"/>
                  <a:pt x="257" y="283"/>
                  <a:pt x="139" y="283"/>
                </a:cubicBezTo>
                <a:lnTo>
                  <a:pt x="0" y="283"/>
                </a:lnTo>
              </a:path>
              <a:path w="365" h="309">
                <a:moveTo>
                  <a:pt x="33" y="308"/>
                </a:moveTo>
                <a:cubicBezTo>
                  <a:pt x="19" y="308"/>
                  <a:pt x="17" y="308"/>
                  <a:pt x="11" y="308"/>
                </a:cubicBezTo>
                <a:cubicBezTo>
                  <a:pt x="3" y="305"/>
                  <a:pt x="0" y="305"/>
                  <a:pt x="0" y="297"/>
                </a:cubicBezTo>
                <a:cubicBezTo>
                  <a:pt x="0" y="294"/>
                  <a:pt x="0" y="291"/>
                  <a:pt x="3" y="275"/>
                </a:cubicBezTo>
                <a:lnTo>
                  <a:pt x="71" y="0"/>
                </a:lnTo>
                <a:lnTo>
                  <a:pt x="252" y="0"/>
                </a:lnTo>
                <a:cubicBezTo>
                  <a:pt x="345" y="0"/>
                  <a:pt x="364" y="73"/>
                  <a:pt x="364" y="115"/>
                </a:cubicBezTo>
                <a:cubicBezTo>
                  <a:pt x="364" y="213"/>
                  <a:pt x="279" y="308"/>
                  <a:pt x="164" y="308"/>
                </a:cubicBezTo>
                <a:lnTo>
                  <a:pt x="33" y="308"/>
                </a:lnTo>
              </a:path>
            </a:pathLst>
          </a:custGeom>
          <a:solidFill>
            <a:srgbClr val="000000"/>
          </a:solidFill>
          <a:ln w="12600">
            <a:noFill/>
          </a:ln>
        </p:spPr>
      </p:sp>
      <p:sp>
        <p:nvSpPr>
          <p:cNvPr id="119" name="Freeform 6"/>
          <p:cNvSpPr/>
          <p:nvPr/>
        </p:nvSpPr>
        <p:spPr>
          <a:xfrm>
            <a:off x="1131120" y="5005080"/>
            <a:ext cx="159840" cy="161640"/>
          </a:xfrm>
          <a:custGeom>
            <a:avLst/>
            <a:gdLst/>
            <a:ahLst/>
            <a:cxnLst/>
            <a:rect l="0" t="0" r="r" b="b"/>
            <a:pathLst>
              <a:path w="444" h="449">
                <a:moveTo>
                  <a:pt x="323" y="64"/>
                </a:moveTo>
                <a:cubicBezTo>
                  <a:pt x="304" y="28"/>
                  <a:pt x="276" y="0"/>
                  <a:pt x="233" y="0"/>
                </a:cubicBezTo>
                <a:cubicBezTo>
                  <a:pt x="120" y="0"/>
                  <a:pt x="0" y="146"/>
                  <a:pt x="0" y="291"/>
                </a:cubicBezTo>
                <a:cubicBezTo>
                  <a:pt x="0" y="384"/>
                  <a:pt x="52" y="448"/>
                  <a:pt x="129" y="448"/>
                </a:cubicBezTo>
                <a:cubicBezTo>
                  <a:pt x="148" y="448"/>
                  <a:pt x="197" y="445"/>
                  <a:pt x="254" y="375"/>
                </a:cubicBezTo>
                <a:cubicBezTo>
                  <a:pt x="263" y="417"/>
                  <a:pt x="295" y="448"/>
                  <a:pt x="342" y="448"/>
                </a:cubicBezTo>
                <a:cubicBezTo>
                  <a:pt x="377" y="448"/>
                  <a:pt x="399" y="426"/>
                  <a:pt x="413" y="395"/>
                </a:cubicBezTo>
                <a:cubicBezTo>
                  <a:pt x="429" y="359"/>
                  <a:pt x="443" y="297"/>
                  <a:pt x="443" y="297"/>
                </a:cubicBezTo>
                <a:cubicBezTo>
                  <a:pt x="443" y="286"/>
                  <a:pt x="435" y="286"/>
                  <a:pt x="432" y="286"/>
                </a:cubicBezTo>
                <a:cubicBezTo>
                  <a:pt x="421" y="286"/>
                  <a:pt x="421" y="291"/>
                  <a:pt x="419" y="305"/>
                </a:cubicBezTo>
                <a:cubicBezTo>
                  <a:pt x="402" y="370"/>
                  <a:pt x="383" y="426"/>
                  <a:pt x="345" y="426"/>
                </a:cubicBezTo>
                <a:cubicBezTo>
                  <a:pt x="317" y="426"/>
                  <a:pt x="315" y="401"/>
                  <a:pt x="315" y="381"/>
                </a:cubicBezTo>
                <a:cubicBezTo>
                  <a:pt x="315" y="359"/>
                  <a:pt x="317" y="353"/>
                  <a:pt x="328" y="308"/>
                </a:cubicBezTo>
                <a:cubicBezTo>
                  <a:pt x="339" y="266"/>
                  <a:pt x="339" y="258"/>
                  <a:pt x="350" y="218"/>
                </a:cubicBezTo>
                <a:lnTo>
                  <a:pt x="383" y="81"/>
                </a:lnTo>
                <a:cubicBezTo>
                  <a:pt x="391" y="53"/>
                  <a:pt x="391" y="50"/>
                  <a:pt x="391" y="48"/>
                </a:cubicBezTo>
                <a:cubicBezTo>
                  <a:pt x="391" y="31"/>
                  <a:pt x="380" y="20"/>
                  <a:pt x="364" y="20"/>
                </a:cubicBezTo>
                <a:cubicBezTo>
                  <a:pt x="339" y="20"/>
                  <a:pt x="326" y="42"/>
                  <a:pt x="323" y="64"/>
                </a:cubicBezTo>
              </a:path>
              <a:path w="245" h="405">
                <a:moveTo>
                  <a:pt x="192" y="297"/>
                </a:moveTo>
                <a:cubicBezTo>
                  <a:pt x="186" y="317"/>
                  <a:pt x="186" y="317"/>
                  <a:pt x="173" y="334"/>
                </a:cubicBezTo>
                <a:cubicBezTo>
                  <a:pt x="129" y="390"/>
                  <a:pt x="91" y="404"/>
                  <a:pt x="63" y="404"/>
                </a:cubicBezTo>
                <a:cubicBezTo>
                  <a:pt x="14" y="404"/>
                  <a:pt x="0" y="351"/>
                  <a:pt x="0" y="311"/>
                </a:cubicBezTo>
                <a:cubicBezTo>
                  <a:pt x="0" y="264"/>
                  <a:pt x="30" y="140"/>
                  <a:pt x="55" y="96"/>
                </a:cubicBezTo>
                <a:cubicBezTo>
                  <a:pt x="85" y="37"/>
                  <a:pt x="126" y="0"/>
                  <a:pt x="167" y="0"/>
                </a:cubicBezTo>
                <a:cubicBezTo>
                  <a:pt x="230" y="0"/>
                  <a:pt x="244" y="82"/>
                  <a:pt x="244" y="87"/>
                </a:cubicBezTo>
                <a:cubicBezTo>
                  <a:pt x="244" y="93"/>
                  <a:pt x="241" y="98"/>
                  <a:pt x="238" y="104"/>
                </a:cubicBezTo>
                <a:lnTo>
                  <a:pt x="192" y="297"/>
                </a:lnTo>
              </a:path>
            </a:pathLst>
          </a:custGeom>
          <a:solidFill>
            <a:srgbClr val="000000"/>
          </a:solidFill>
          <a:ln w="12600">
            <a:noFill/>
          </a:ln>
        </p:spPr>
      </p:sp>
      <p:sp>
        <p:nvSpPr>
          <p:cNvPr id="120" name="Freeform 7"/>
          <p:cNvSpPr/>
          <p:nvPr/>
        </p:nvSpPr>
        <p:spPr>
          <a:xfrm>
            <a:off x="1315080" y="4916160"/>
            <a:ext cx="75240" cy="251280"/>
          </a:xfrm>
          <a:custGeom>
            <a:avLst/>
            <a:gdLst/>
            <a:ahLst/>
            <a:cxnLst/>
            <a:rect l="0" t="0" r="r" b="b"/>
            <a:pathLst>
              <a:path w="209" h="698">
                <a:moveTo>
                  <a:pt x="208" y="11"/>
                </a:moveTo>
                <a:cubicBezTo>
                  <a:pt x="208" y="11"/>
                  <a:pt x="208" y="0"/>
                  <a:pt x="197" y="0"/>
                </a:cubicBezTo>
                <a:cubicBezTo>
                  <a:pt x="172" y="0"/>
                  <a:pt x="101" y="8"/>
                  <a:pt x="77" y="11"/>
                </a:cubicBezTo>
                <a:cubicBezTo>
                  <a:pt x="68" y="11"/>
                  <a:pt x="57" y="11"/>
                  <a:pt x="57" y="31"/>
                </a:cubicBezTo>
                <a:cubicBezTo>
                  <a:pt x="57" y="42"/>
                  <a:pt x="68" y="42"/>
                  <a:pt x="82" y="42"/>
                </a:cubicBezTo>
                <a:cubicBezTo>
                  <a:pt x="129" y="42"/>
                  <a:pt x="131" y="50"/>
                  <a:pt x="131" y="59"/>
                </a:cubicBezTo>
                <a:lnTo>
                  <a:pt x="129" y="78"/>
                </a:lnTo>
                <a:lnTo>
                  <a:pt x="5" y="571"/>
                </a:lnTo>
                <a:cubicBezTo>
                  <a:pt x="3" y="583"/>
                  <a:pt x="0" y="591"/>
                  <a:pt x="0" y="605"/>
                </a:cubicBezTo>
                <a:cubicBezTo>
                  <a:pt x="0" y="661"/>
                  <a:pt x="44" y="697"/>
                  <a:pt x="88" y="697"/>
                </a:cubicBezTo>
                <a:cubicBezTo>
                  <a:pt x="120" y="697"/>
                  <a:pt x="145" y="678"/>
                  <a:pt x="161" y="641"/>
                </a:cubicBezTo>
                <a:cubicBezTo>
                  <a:pt x="181" y="605"/>
                  <a:pt x="191" y="546"/>
                  <a:pt x="191" y="543"/>
                </a:cubicBezTo>
                <a:cubicBezTo>
                  <a:pt x="191" y="535"/>
                  <a:pt x="183" y="535"/>
                  <a:pt x="181" y="535"/>
                </a:cubicBezTo>
                <a:cubicBezTo>
                  <a:pt x="170" y="535"/>
                  <a:pt x="170" y="538"/>
                  <a:pt x="167" y="552"/>
                </a:cubicBezTo>
                <a:cubicBezTo>
                  <a:pt x="150" y="616"/>
                  <a:pt x="131" y="675"/>
                  <a:pt x="90" y="675"/>
                </a:cubicBezTo>
                <a:cubicBezTo>
                  <a:pt x="63" y="675"/>
                  <a:pt x="63" y="644"/>
                  <a:pt x="63" y="630"/>
                </a:cubicBezTo>
                <a:cubicBezTo>
                  <a:pt x="63" y="605"/>
                  <a:pt x="63" y="602"/>
                  <a:pt x="68" y="583"/>
                </a:cubicBezTo>
                <a:lnTo>
                  <a:pt x="208" y="11"/>
                </a:lnTo>
              </a:path>
            </a:pathLst>
          </a:custGeom>
          <a:solidFill>
            <a:srgbClr val="000000"/>
          </a:solidFill>
          <a:ln w="12600">
            <a:noFill/>
          </a:ln>
        </p:spPr>
      </p:sp>
      <p:sp>
        <p:nvSpPr>
          <p:cNvPr id="121" name="Freeform 8"/>
          <p:cNvSpPr/>
          <p:nvPr/>
        </p:nvSpPr>
        <p:spPr>
          <a:xfrm>
            <a:off x="1424520" y="4916160"/>
            <a:ext cx="75240" cy="251280"/>
          </a:xfrm>
          <a:custGeom>
            <a:avLst/>
            <a:gdLst/>
            <a:ahLst/>
            <a:cxnLst/>
            <a:rect l="0" t="0" r="r" b="b"/>
            <a:pathLst>
              <a:path w="209" h="698">
                <a:moveTo>
                  <a:pt x="208" y="11"/>
                </a:moveTo>
                <a:cubicBezTo>
                  <a:pt x="208" y="11"/>
                  <a:pt x="208" y="0"/>
                  <a:pt x="197" y="0"/>
                </a:cubicBezTo>
                <a:cubicBezTo>
                  <a:pt x="172" y="0"/>
                  <a:pt x="101" y="8"/>
                  <a:pt x="77" y="11"/>
                </a:cubicBezTo>
                <a:cubicBezTo>
                  <a:pt x="68" y="11"/>
                  <a:pt x="57" y="11"/>
                  <a:pt x="57" y="31"/>
                </a:cubicBezTo>
                <a:cubicBezTo>
                  <a:pt x="57" y="42"/>
                  <a:pt x="68" y="42"/>
                  <a:pt x="82" y="42"/>
                </a:cubicBezTo>
                <a:cubicBezTo>
                  <a:pt x="129" y="42"/>
                  <a:pt x="131" y="50"/>
                  <a:pt x="131" y="59"/>
                </a:cubicBezTo>
                <a:lnTo>
                  <a:pt x="129" y="78"/>
                </a:lnTo>
                <a:lnTo>
                  <a:pt x="5" y="571"/>
                </a:lnTo>
                <a:cubicBezTo>
                  <a:pt x="3" y="583"/>
                  <a:pt x="0" y="591"/>
                  <a:pt x="0" y="605"/>
                </a:cubicBezTo>
                <a:cubicBezTo>
                  <a:pt x="0" y="661"/>
                  <a:pt x="44" y="697"/>
                  <a:pt x="88" y="697"/>
                </a:cubicBezTo>
                <a:cubicBezTo>
                  <a:pt x="120" y="697"/>
                  <a:pt x="145" y="678"/>
                  <a:pt x="161" y="641"/>
                </a:cubicBezTo>
                <a:cubicBezTo>
                  <a:pt x="181" y="605"/>
                  <a:pt x="191" y="546"/>
                  <a:pt x="191" y="543"/>
                </a:cubicBezTo>
                <a:cubicBezTo>
                  <a:pt x="191" y="535"/>
                  <a:pt x="183" y="535"/>
                  <a:pt x="181" y="535"/>
                </a:cubicBezTo>
                <a:cubicBezTo>
                  <a:pt x="170" y="535"/>
                  <a:pt x="170" y="538"/>
                  <a:pt x="167" y="552"/>
                </a:cubicBezTo>
                <a:cubicBezTo>
                  <a:pt x="148" y="616"/>
                  <a:pt x="131" y="675"/>
                  <a:pt x="90" y="675"/>
                </a:cubicBezTo>
                <a:cubicBezTo>
                  <a:pt x="63" y="675"/>
                  <a:pt x="63" y="644"/>
                  <a:pt x="63" y="630"/>
                </a:cubicBezTo>
                <a:cubicBezTo>
                  <a:pt x="63" y="605"/>
                  <a:pt x="63" y="602"/>
                  <a:pt x="68" y="583"/>
                </a:cubicBezTo>
                <a:lnTo>
                  <a:pt x="208" y="11"/>
                </a:lnTo>
              </a:path>
            </a:pathLst>
          </a:custGeom>
          <a:solidFill>
            <a:srgbClr val="000000"/>
          </a:solidFill>
          <a:ln w="12600">
            <a:noFill/>
          </a:ln>
        </p:spPr>
      </p:sp>
      <p:sp>
        <p:nvSpPr>
          <p:cNvPr id="122" name="Freeform 9"/>
          <p:cNvSpPr/>
          <p:nvPr/>
        </p:nvSpPr>
        <p:spPr>
          <a:xfrm>
            <a:off x="1548720" y="5123880"/>
            <a:ext cx="41760" cy="107280"/>
          </a:xfrm>
          <a:custGeom>
            <a:avLst/>
            <a:gdLst/>
            <a:ahLst/>
            <a:cxnLst/>
            <a:rect l="0" t="0" r="r" b="b"/>
            <a:pathLst>
              <a:path w="116" h="298">
                <a:moveTo>
                  <a:pt x="115" y="104"/>
                </a:moveTo>
                <a:cubicBezTo>
                  <a:pt x="115" y="39"/>
                  <a:pt x="90" y="0"/>
                  <a:pt x="52" y="0"/>
                </a:cubicBezTo>
                <a:cubicBezTo>
                  <a:pt x="19" y="0"/>
                  <a:pt x="0" y="25"/>
                  <a:pt x="0" y="53"/>
                </a:cubicBezTo>
                <a:cubicBezTo>
                  <a:pt x="0" y="78"/>
                  <a:pt x="19" y="106"/>
                  <a:pt x="52" y="106"/>
                </a:cubicBezTo>
                <a:cubicBezTo>
                  <a:pt x="63" y="106"/>
                  <a:pt x="77" y="101"/>
                  <a:pt x="88" y="92"/>
                </a:cubicBezTo>
                <a:cubicBezTo>
                  <a:pt x="90" y="90"/>
                  <a:pt x="90" y="90"/>
                  <a:pt x="93" y="90"/>
                </a:cubicBezTo>
                <a:lnTo>
                  <a:pt x="93" y="104"/>
                </a:lnTo>
                <a:cubicBezTo>
                  <a:pt x="93" y="179"/>
                  <a:pt x="60" y="238"/>
                  <a:pt x="27" y="272"/>
                </a:cubicBezTo>
                <a:cubicBezTo>
                  <a:pt x="16" y="280"/>
                  <a:pt x="16" y="283"/>
                  <a:pt x="16" y="286"/>
                </a:cubicBezTo>
                <a:cubicBezTo>
                  <a:pt x="16" y="294"/>
                  <a:pt x="22" y="297"/>
                  <a:pt x="25" y="297"/>
                </a:cubicBezTo>
                <a:cubicBezTo>
                  <a:pt x="36" y="297"/>
                  <a:pt x="115" y="221"/>
                  <a:pt x="115" y="104"/>
                </a:cubicBezTo>
              </a:path>
            </a:pathLst>
          </a:custGeom>
          <a:solidFill>
            <a:srgbClr val="000000"/>
          </a:solidFill>
          <a:ln w="12600">
            <a:noFill/>
          </a:ln>
        </p:spPr>
      </p:sp>
      <p:sp>
        <p:nvSpPr>
          <p:cNvPr id="123" name="Freeform 10"/>
          <p:cNvSpPr/>
          <p:nvPr/>
        </p:nvSpPr>
        <p:spPr>
          <a:xfrm>
            <a:off x="1686600" y="4920120"/>
            <a:ext cx="248400" cy="243360"/>
          </a:xfrm>
          <a:custGeom>
            <a:avLst/>
            <a:gdLst/>
            <a:ahLst/>
            <a:cxnLst/>
            <a:rect l="0" t="0" r="r" b="b"/>
            <a:pathLst>
              <a:path w="690" h="676">
                <a:moveTo>
                  <a:pt x="115" y="599"/>
                </a:moveTo>
                <a:cubicBezTo>
                  <a:pt x="104" y="636"/>
                  <a:pt x="101" y="644"/>
                  <a:pt x="27" y="644"/>
                </a:cubicBezTo>
                <a:cubicBezTo>
                  <a:pt x="11" y="644"/>
                  <a:pt x="0" y="644"/>
                  <a:pt x="0" y="664"/>
                </a:cubicBezTo>
                <a:cubicBezTo>
                  <a:pt x="0" y="675"/>
                  <a:pt x="8" y="675"/>
                  <a:pt x="27" y="675"/>
                </a:cubicBezTo>
                <a:lnTo>
                  <a:pt x="372" y="675"/>
                </a:lnTo>
                <a:cubicBezTo>
                  <a:pt x="522" y="675"/>
                  <a:pt x="637" y="557"/>
                  <a:pt x="637" y="462"/>
                </a:cubicBezTo>
                <a:cubicBezTo>
                  <a:pt x="637" y="389"/>
                  <a:pt x="580" y="333"/>
                  <a:pt x="487" y="322"/>
                </a:cubicBezTo>
                <a:cubicBezTo>
                  <a:pt x="588" y="303"/>
                  <a:pt x="689" y="230"/>
                  <a:pt x="689" y="137"/>
                </a:cubicBezTo>
                <a:cubicBezTo>
                  <a:pt x="689" y="64"/>
                  <a:pt x="626" y="0"/>
                  <a:pt x="509" y="0"/>
                </a:cubicBezTo>
                <a:lnTo>
                  <a:pt x="186" y="0"/>
                </a:lnTo>
                <a:cubicBezTo>
                  <a:pt x="167" y="0"/>
                  <a:pt x="159" y="0"/>
                  <a:pt x="159" y="20"/>
                </a:cubicBezTo>
                <a:cubicBezTo>
                  <a:pt x="159" y="31"/>
                  <a:pt x="167" y="31"/>
                  <a:pt x="183" y="31"/>
                </a:cubicBezTo>
                <a:cubicBezTo>
                  <a:pt x="186" y="31"/>
                  <a:pt x="205" y="31"/>
                  <a:pt x="222" y="34"/>
                </a:cubicBezTo>
                <a:cubicBezTo>
                  <a:pt x="238" y="34"/>
                  <a:pt x="246" y="36"/>
                  <a:pt x="246" y="48"/>
                </a:cubicBezTo>
                <a:cubicBezTo>
                  <a:pt x="246" y="53"/>
                  <a:pt x="246" y="56"/>
                  <a:pt x="243" y="67"/>
                </a:cubicBezTo>
                <a:lnTo>
                  <a:pt x="115" y="599"/>
                </a:lnTo>
              </a:path>
              <a:path w="343" h="284">
                <a:moveTo>
                  <a:pt x="0" y="283"/>
                </a:moveTo>
                <a:lnTo>
                  <a:pt x="60" y="36"/>
                </a:lnTo>
                <a:cubicBezTo>
                  <a:pt x="68" y="3"/>
                  <a:pt x="71" y="0"/>
                  <a:pt x="112" y="0"/>
                </a:cubicBezTo>
                <a:lnTo>
                  <a:pt x="235" y="0"/>
                </a:lnTo>
                <a:cubicBezTo>
                  <a:pt x="320" y="0"/>
                  <a:pt x="342" y="59"/>
                  <a:pt x="342" y="101"/>
                </a:cubicBezTo>
                <a:cubicBezTo>
                  <a:pt x="342" y="187"/>
                  <a:pt x="257" y="283"/>
                  <a:pt x="139" y="283"/>
                </a:cubicBezTo>
                <a:lnTo>
                  <a:pt x="0" y="283"/>
                </a:lnTo>
              </a:path>
              <a:path w="365" h="309">
                <a:moveTo>
                  <a:pt x="33" y="308"/>
                </a:moveTo>
                <a:cubicBezTo>
                  <a:pt x="19" y="308"/>
                  <a:pt x="17" y="308"/>
                  <a:pt x="11" y="308"/>
                </a:cubicBezTo>
                <a:cubicBezTo>
                  <a:pt x="3" y="305"/>
                  <a:pt x="0" y="305"/>
                  <a:pt x="0" y="297"/>
                </a:cubicBezTo>
                <a:cubicBezTo>
                  <a:pt x="0" y="294"/>
                  <a:pt x="0" y="291"/>
                  <a:pt x="3" y="275"/>
                </a:cubicBezTo>
                <a:lnTo>
                  <a:pt x="71" y="0"/>
                </a:lnTo>
                <a:lnTo>
                  <a:pt x="252" y="0"/>
                </a:lnTo>
                <a:cubicBezTo>
                  <a:pt x="345" y="0"/>
                  <a:pt x="364" y="73"/>
                  <a:pt x="364" y="115"/>
                </a:cubicBezTo>
                <a:cubicBezTo>
                  <a:pt x="364" y="213"/>
                  <a:pt x="279" y="308"/>
                  <a:pt x="164" y="308"/>
                </a:cubicBezTo>
                <a:lnTo>
                  <a:pt x="33" y="308"/>
                </a:lnTo>
              </a:path>
            </a:pathLst>
          </a:custGeom>
          <a:solidFill>
            <a:srgbClr val="000000"/>
          </a:solidFill>
          <a:ln w="12600">
            <a:noFill/>
          </a:ln>
        </p:spPr>
      </p:sp>
      <p:sp>
        <p:nvSpPr>
          <p:cNvPr id="124" name="Freeform 11"/>
          <p:cNvSpPr/>
          <p:nvPr/>
        </p:nvSpPr>
        <p:spPr>
          <a:xfrm>
            <a:off x="1965240" y="5005080"/>
            <a:ext cx="159840" cy="161640"/>
          </a:xfrm>
          <a:custGeom>
            <a:avLst/>
            <a:gdLst/>
            <a:ahLst/>
            <a:cxnLst/>
            <a:rect l="0" t="0" r="r" b="b"/>
            <a:pathLst>
              <a:path w="444" h="449">
                <a:moveTo>
                  <a:pt x="323" y="64"/>
                </a:moveTo>
                <a:cubicBezTo>
                  <a:pt x="304" y="28"/>
                  <a:pt x="276" y="0"/>
                  <a:pt x="233" y="0"/>
                </a:cubicBezTo>
                <a:cubicBezTo>
                  <a:pt x="120" y="0"/>
                  <a:pt x="0" y="146"/>
                  <a:pt x="0" y="291"/>
                </a:cubicBezTo>
                <a:cubicBezTo>
                  <a:pt x="0" y="384"/>
                  <a:pt x="52" y="448"/>
                  <a:pt x="129" y="448"/>
                </a:cubicBezTo>
                <a:cubicBezTo>
                  <a:pt x="148" y="448"/>
                  <a:pt x="197" y="445"/>
                  <a:pt x="254" y="375"/>
                </a:cubicBezTo>
                <a:cubicBezTo>
                  <a:pt x="263" y="417"/>
                  <a:pt x="295" y="448"/>
                  <a:pt x="342" y="448"/>
                </a:cubicBezTo>
                <a:cubicBezTo>
                  <a:pt x="377" y="448"/>
                  <a:pt x="399" y="426"/>
                  <a:pt x="413" y="395"/>
                </a:cubicBezTo>
                <a:cubicBezTo>
                  <a:pt x="429" y="359"/>
                  <a:pt x="443" y="297"/>
                  <a:pt x="443" y="297"/>
                </a:cubicBezTo>
                <a:cubicBezTo>
                  <a:pt x="443" y="286"/>
                  <a:pt x="435" y="286"/>
                  <a:pt x="432" y="286"/>
                </a:cubicBezTo>
                <a:cubicBezTo>
                  <a:pt x="421" y="286"/>
                  <a:pt x="421" y="291"/>
                  <a:pt x="419" y="305"/>
                </a:cubicBezTo>
                <a:cubicBezTo>
                  <a:pt x="402" y="370"/>
                  <a:pt x="383" y="426"/>
                  <a:pt x="345" y="426"/>
                </a:cubicBezTo>
                <a:cubicBezTo>
                  <a:pt x="317" y="426"/>
                  <a:pt x="315" y="401"/>
                  <a:pt x="315" y="381"/>
                </a:cubicBezTo>
                <a:cubicBezTo>
                  <a:pt x="315" y="359"/>
                  <a:pt x="317" y="353"/>
                  <a:pt x="328" y="308"/>
                </a:cubicBezTo>
                <a:cubicBezTo>
                  <a:pt x="339" y="266"/>
                  <a:pt x="339" y="258"/>
                  <a:pt x="350" y="218"/>
                </a:cubicBezTo>
                <a:lnTo>
                  <a:pt x="383" y="81"/>
                </a:lnTo>
                <a:cubicBezTo>
                  <a:pt x="391" y="53"/>
                  <a:pt x="391" y="50"/>
                  <a:pt x="391" y="48"/>
                </a:cubicBezTo>
                <a:cubicBezTo>
                  <a:pt x="391" y="31"/>
                  <a:pt x="380" y="20"/>
                  <a:pt x="364" y="20"/>
                </a:cubicBezTo>
                <a:cubicBezTo>
                  <a:pt x="339" y="20"/>
                  <a:pt x="326" y="42"/>
                  <a:pt x="323" y="64"/>
                </a:cubicBezTo>
              </a:path>
              <a:path w="245" h="405">
                <a:moveTo>
                  <a:pt x="192" y="297"/>
                </a:moveTo>
                <a:cubicBezTo>
                  <a:pt x="186" y="317"/>
                  <a:pt x="186" y="317"/>
                  <a:pt x="173" y="334"/>
                </a:cubicBezTo>
                <a:cubicBezTo>
                  <a:pt x="129" y="390"/>
                  <a:pt x="91" y="404"/>
                  <a:pt x="63" y="404"/>
                </a:cubicBezTo>
                <a:cubicBezTo>
                  <a:pt x="14" y="404"/>
                  <a:pt x="0" y="351"/>
                  <a:pt x="0" y="311"/>
                </a:cubicBezTo>
                <a:cubicBezTo>
                  <a:pt x="0" y="264"/>
                  <a:pt x="30" y="140"/>
                  <a:pt x="55" y="96"/>
                </a:cubicBezTo>
                <a:cubicBezTo>
                  <a:pt x="85" y="37"/>
                  <a:pt x="126" y="0"/>
                  <a:pt x="167" y="0"/>
                </a:cubicBezTo>
                <a:cubicBezTo>
                  <a:pt x="230" y="0"/>
                  <a:pt x="244" y="82"/>
                  <a:pt x="244" y="87"/>
                </a:cubicBezTo>
                <a:cubicBezTo>
                  <a:pt x="244" y="93"/>
                  <a:pt x="241" y="98"/>
                  <a:pt x="238" y="104"/>
                </a:cubicBezTo>
                <a:lnTo>
                  <a:pt x="192" y="297"/>
                </a:lnTo>
              </a:path>
            </a:pathLst>
          </a:custGeom>
          <a:solidFill>
            <a:srgbClr val="000000"/>
          </a:solidFill>
          <a:ln w="12600">
            <a:noFill/>
          </a:ln>
        </p:spPr>
      </p:sp>
      <p:sp>
        <p:nvSpPr>
          <p:cNvPr id="125" name="Freeform 12"/>
          <p:cNvSpPr/>
          <p:nvPr/>
        </p:nvSpPr>
        <p:spPr>
          <a:xfrm>
            <a:off x="2148480" y="4916160"/>
            <a:ext cx="75240" cy="251280"/>
          </a:xfrm>
          <a:custGeom>
            <a:avLst/>
            <a:gdLst/>
            <a:ahLst/>
            <a:cxnLst/>
            <a:rect l="0" t="0" r="r" b="b"/>
            <a:pathLst>
              <a:path w="209" h="698">
                <a:moveTo>
                  <a:pt x="208" y="11"/>
                </a:moveTo>
                <a:cubicBezTo>
                  <a:pt x="208" y="11"/>
                  <a:pt x="208" y="0"/>
                  <a:pt x="197" y="0"/>
                </a:cubicBezTo>
                <a:cubicBezTo>
                  <a:pt x="172" y="0"/>
                  <a:pt x="101" y="8"/>
                  <a:pt x="77" y="11"/>
                </a:cubicBezTo>
                <a:cubicBezTo>
                  <a:pt x="68" y="11"/>
                  <a:pt x="57" y="11"/>
                  <a:pt x="57" y="31"/>
                </a:cubicBezTo>
                <a:cubicBezTo>
                  <a:pt x="57" y="42"/>
                  <a:pt x="68" y="42"/>
                  <a:pt x="82" y="42"/>
                </a:cubicBezTo>
                <a:cubicBezTo>
                  <a:pt x="129" y="42"/>
                  <a:pt x="131" y="50"/>
                  <a:pt x="131" y="59"/>
                </a:cubicBezTo>
                <a:lnTo>
                  <a:pt x="129" y="78"/>
                </a:lnTo>
                <a:lnTo>
                  <a:pt x="5" y="571"/>
                </a:lnTo>
                <a:cubicBezTo>
                  <a:pt x="3" y="583"/>
                  <a:pt x="0" y="591"/>
                  <a:pt x="0" y="605"/>
                </a:cubicBezTo>
                <a:cubicBezTo>
                  <a:pt x="0" y="661"/>
                  <a:pt x="44" y="697"/>
                  <a:pt x="88" y="697"/>
                </a:cubicBezTo>
                <a:cubicBezTo>
                  <a:pt x="120" y="697"/>
                  <a:pt x="145" y="678"/>
                  <a:pt x="161" y="641"/>
                </a:cubicBezTo>
                <a:cubicBezTo>
                  <a:pt x="181" y="605"/>
                  <a:pt x="191" y="546"/>
                  <a:pt x="191" y="543"/>
                </a:cubicBezTo>
                <a:cubicBezTo>
                  <a:pt x="191" y="535"/>
                  <a:pt x="183" y="535"/>
                  <a:pt x="181" y="535"/>
                </a:cubicBezTo>
                <a:cubicBezTo>
                  <a:pt x="170" y="535"/>
                  <a:pt x="170" y="538"/>
                  <a:pt x="167" y="552"/>
                </a:cubicBezTo>
                <a:cubicBezTo>
                  <a:pt x="148" y="616"/>
                  <a:pt x="131" y="675"/>
                  <a:pt x="90" y="675"/>
                </a:cubicBezTo>
                <a:cubicBezTo>
                  <a:pt x="63" y="675"/>
                  <a:pt x="63" y="644"/>
                  <a:pt x="63" y="630"/>
                </a:cubicBezTo>
                <a:cubicBezTo>
                  <a:pt x="63" y="605"/>
                  <a:pt x="63" y="602"/>
                  <a:pt x="68" y="583"/>
                </a:cubicBezTo>
                <a:lnTo>
                  <a:pt x="208" y="11"/>
                </a:lnTo>
              </a:path>
            </a:pathLst>
          </a:custGeom>
          <a:solidFill>
            <a:srgbClr val="000000"/>
          </a:solidFill>
          <a:ln w="12600">
            <a:noFill/>
          </a:ln>
        </p:spPr>
      </p:sp>
      <p:sp>
        <p:nvSpPr>
          <p:cNvPr id="126" name="Freeform 13"/>
          <p:cNvSpPr/>
          <p:nvPr/>
        </p:nvSpPr>
        <p:spPr>
          <a:xfrm>
            <a:off x="2258640" y="4916160"/>
            <a:ext cx="75240" cy="251280"/>
          </a:xfrm>
          <a:custGeom>
            <a:avLst/>
            <a:gdLst/>
            <a:ahLst/>
            <a:cxnLst/>
            <a:rect l="0" t="0" r="r" b="b"/>
            <a:pathLst>
              <a:path w="209" h="698">
                <a:moveTo>
                  <a:pt x="208" y="11"/>
                </a:moveTo>
                <a:cubicBezTo>
                  <a:pt x="208" y="11"/>
                  <a:pt x="208" y="0"/>
                  <a:pt x="197" y="0"/>
                </a:cubicBezTo>
                <a:cubicBezTo>
                  <a:pt x="172" y="0"/>
                  <a:pt x="101" y="8"/>
                  <a:pt x="77" y="11"/>
                </a:cubicBezTo>
                <a:cubicBezTo>
                  <a:pt x="68" y="11"/>
                  <a:pt x="57" y="11"/>
                  <a:pt x="57" y="31"/>
                </a:cubicBezTo>
                <a:cubicBezTo>
                  <a:pt x="57" y="42"/>
                  <a:pt x="68" y="42"/>
                  <a:pt x="82" y="42"/>
                </a:cubicBezTo>
                <a:cubicBezTo>
                  <a:pt x="129" y="42"/>
                  <a:pt x="131" y="50"/>
                  <a:pt x="131" y="59"/>
                </a:cubicBezTo>
                <a:lnTo>
                  <a:pt x="129" y="78"/>
                </a:lnTo>
                <a:lnTo>
                  <a:pt x="5" y="571"/>
                </a:lnTo>
                <a:cubicBezTo>
                  <a:pt x="3" y="583"/>
                  <a:pt x="0" y="591"/>
                  <a:pt x="0" y="605"/>
                </a:cubicBezTo>
                <a:cubicBezTo>
                  <a:pt x="0" y="661"/>
                  <a:pt x="44" y="697"/>
                  <a:pt x="88" y="697"/>
                </a:cubicBezTo>
                <a:cubicBezTo>
                  <a:pt x="120" y="697"/>
                  <a:pt x="145" y="678"/>
                  <a:pt x="161" y="641"/>
                </a:cubicBezTo>
                <a:cubicBezTo>
                  <a:pt x="181" y="605"/>
                  <a:pt x="191" y="546"/>
                  <a:pt x="191" y="543"/>
                </a:cubicBezTo>
                <a:cubicBezTo>
                  <a:pt x="191" y="535"/>
                  <a:pt x="183" y="535"/>
                  <a:pt x="181" y="535"/>
                </a:cubicBezTo>
                <a:cubicBezTo>
                  <a:pt x="170" y="535"/>
                  <a:pt x="170" y="538"/>
                  <a:pt x="167" y="552"/>
                </a:cubicBezTo>
                <a:cubicBezTo>
                  <a:pt x="150" y="616"/>
                  <a:pt x="131" y="675"/>
                  <a:pt x="90" y="675"/>
                </a:cubicBezTo>
                <a:cubicBezTo>
                  <a:pt x="63" y="675"/>
                  <a:pt x="63" y="644"/>
                  <a:pt x="63" y="630"/>
                </a:cubicBezTo>
                <a:cubicBezTo>
                  <a:pt x="63" y="605"/>
                  <a:pt x="63" y="602"/>
                  <a:pt x="68" y="583"/>
                </a:cubicBezTo>
                <a:lnTo>
                  <a:pt x="208" y="11"/>
                </a:lnTo>
              </a:path>
            </a:pathLst>
          </a:custGeom>
          <a:solidFill>
            <a:srgbClr val="000000"/>
          </a:solidFill>
          <a:ln w="12600">
            <a:noFill/>
          </a:ln>
        </p:spPr>
      </p:sp>
      <p:sp>
        <p:nvSpPr>
          <p:cNvPr id="127" name="Freeform 14"/>
          <p:cNvSpPr/>
          <p:nvPr/>
        </p:nvSpPr>
        <p:spPr>
          <a:xfrm>
            <a:off x="2367000" y="5005080"/>
            <a:ext cx="149040" cy="161640"/>
          </a:xfrm>
          <a:custGeom>
            <a:avLst/>
            <a:gdLst/>
            <a:ahLst/>
            <a:cxnLst/>
            <a:rect l="0" t="0" r="r" b="b"/>
            <a:pathLst>
              <a:path w="414" h="449">
                <a:moveTo>
                  <a:pt x="413" y="168"/>
                </a:moveTo>
                <a:cubicBezTo>
                  <a:pt x="413" y="64"/>
                  <a:pt x="347" y="0"/>
                  <a:pt x="260" y="0"/>
                </a:cubicBezTo>
                <a:cubicBezTo>
                  <a:pt x="129" y="0"/>
                  <a:pt x="0" y="140"/>
                  <a:pt x="0" y="280"/>
                </a:cubicBezTo>
                <a:cubicBezTo>
                  <a:pt x="0" y="378"/>
                  <a:pt x="66" y="448"/>
                  <a:pt x="156" y="448"/>
                </a:cubicBezTo>
                <a:cubicBezTo>
                  <a:pt x="284" y="448"/>
                  <a:pt x="413" y="311"/>
                  <a:pt x="413" y="168"/>
                </a:cubicBezTo>
              </a:path>
              <a:path w="275" h="405">
                <a:moveTo>
                  <a:pt x="85" y="404"/>
                </a:moveTo>
                <a:cubicBezTo>
                  <a:pt x="44" y="404"/>
                  <a:pt x="0" y="373"/>
                  <a:pt x="0" y="297"/>
                </a:cubicBezTo>
                <a:cubicBezTo>
                  <a:pt x="0" y="250"/>
                  <a:pt x="25" y="140"/>
                  <a:pt x="58" y="90"/>
                </a:cubicBezTo>
                <a:cubicBezTo>
                  <a:pt x="104" y="14"/>
                  <a:pt x="162" y="0"/>
                  <a:pt x="186" y="0"/>
                </a:cubicBezTo>
                <a:cubicBezTo>
                  <a:pt x="244" y="0"/>
                  <a:pt x="274" y="48"/>
                  <a:pt x="274" y="107"/>
                </a:cubicBezTo>
                <a:cubicBezTo>
                  <a:pt x="274" y="146"/>
                  <a:pt x="255" y="250"/>
                  <a:pt x="216" y="314"/>
                </a:cubicBezTo>
                <a:cubicBezTo>
                  <a:pt x="183" y="370"/>
                  <a:pt x="129" y="404"/>
                  <a:pt x="85" y="404"/>
                </a:cubicBezTo>
              </a:path>
            </a:pathLst>
          </a:custGeom>
          <a:solidFill>
            <a:srgbClr val="000000"/>
          </a:solidFill>
          <a:ln w="12600">
            <a:noFill/>
          </a:ln>
        </p:spPr>
      </p:sp>
      <p:sp>
        <p:nvSpPr>
          <p:cNvPr id="128" name="Freeform 15"/>
          <p:cNvSpPr/>
          <p:nvPr/>
        </p:nvSpPr>
        <p:spPr>
          <a:xfrm>
            <a:off x="2534400" y="5005080"/>
            <a:ext cx="149040" cy="161640"/>
          </a:xfrm>
          <a:custGeom>
            <a:avLst/>
            <a:gdLst/>
            <a:ahLst/>
            <a:cxnLst/>
            <a:rect l="0" t="0" r="r" b="b"/>
            <a:pathLst>
              <a:path w="414" h="449">
                <a:moveTo>
                  <a:pt x="413" y="168"/>
                </a:moveTo>
                <a:cubicBezTo>
                  <a:pt x="413" y="64"/>
                  <a:pt x="347" y="0"/>
                  <a:pt x="260" y="0"/>
                </a:cubicBezTo>
                <a:cubicBezTo>
                  <a:pt x="129" y="0"/>
                  <a:pt x="0" y="140"/>
                  <a:pt x="0" y="280"/>
                </a:cubicBezTo>
                <a:cubicBezTo>
                  <a:pt x="0" y="378"/>
                  <a:pt x="66" y="448"/>
                  <a:pt x="156" y="448"/>
                </a:cubicBezTo>
                <a:cubicBezTo>
                  <a:pt x="284" y="448"/>
                  <a:pt x="413" y="311"/>
                  <a:pt x="413" y="168"/>
                </a:cubicBezTo>
              </a:path>
              <a:path w="275" h="405">
                <a:moveTo>
                  <a:pt x="85" y="404"/>
                </a:moveTo>
                <a:cubicBezTo>
                  <a:pt x="44" y="404"/>
                  <a:pt x="0" y="373"/>
                  <a:pt x="0" y="297"/>
                </a:cubicBezTo>
                <a:cubicBezTo>
                  <a:pt x="0" y="250"/>
                  <a:pt x="25" y="140"/>
                  <a:pt x="58" y="90"/>
                </a:cubicBezTo>
                <a:cubicBezTo>
                  <a:pt x="104" y="14"/>
                  <a:pt x="162" y="0"/>
                  <a:pt x="186" y="0"/>
                </a:cubicBezTo>
                <a:cubicBezTo>
                  <a:pt x="244" y="0"/>
                  <a:pt x="274" y="48"/>
                  <a:pt x="274" y="107"/>
                </a:cubicBezTo>
                <a:cubicBezTo>
                  <a:pt x="274" y="146"/>
                  <a:pt x="255" y="250"/>
                  <a:pt x="216" y="314"/>
                </a:cubicBezTo>
                <a:cubicBezTo>
                  <a:pt x="183" y="370"/>
                  <a:pt x="129" y="404"/>
                  <a:pt x="85" y="404"/>
                </a:cubicBezTo>
              </a:path>
            </a:pathLst>
          </a:custGeom>
          <a:solidFill>
            <a:srgbClr val="000000"/>
          </a:solidFill>
          <a:ln w="12600">
            <a:noFill/>
          </a:ln>
        </p:spPr>
      </p:sp>
      <p:sp>
        <p:nvSpPr>
          <p:cNvPr id="129" name="Freeform 16"/>
          <p:cNvSpPr/>
          <p:nvPr/>
        </p:nvSpPr>
        <p:spPr>
          <a:xfrm>
            <a:off x="2696760" y="5005080"/>
            <a:ext cx="188280" cy="161640"/>
          </a:xfrm>
          <a:custGeom>
            <a:avLst/>
            <a:gdLst/>
            <a:ahLst/>
            <a:cxnLst/>
            <a:rect l="0" t="0" r="r" b="b"/>
            <a:pathLst>
              <a:path w="523" h="449">
                <a:moveTo>
                  <a:pt x="57" y="378"/>
                </a:moveTo>
                <a:cubicBezTo>
                  <a:pt x="55" y="395"/>
                  <a:pt x="49" y="417"/>
                  <a:pt x="49" y="423"/>
                </a:cubicBezTo>
                <a:cubicBezTo>
                  <a:pt x="49" y="440"/>
                  <a:pt x="60" y="448"/>
                  <a:pt x="77" y="448"/>
                </a:cubicBezTo>
                <a:cubicBezTo>
                  <a:pt x="88" y="448"/>
                  <a:pt x="104" y="440"/>
                  <a:pt x="112" y="420"/>
                </a:cubicBezTo>
                <a:cubicBezTo>
                  <a:pt x="112" y="420"/>
                  <a:pt x="123" y="373"/>
                  <a:pt x="129" y="347"/>
                </a:cubicBezTo>
                <a:lnTo>
                  <a:pt x="150" y="258"/>
                </a:lnTo>
                <a:cubicBezTo>
                  <a:pt x="156" y="238"/>
                  <a:pt x="161" y="216"/>
                  <a:pt x="167" y="193"/>
                </a:cubicBezTo>
                <a:cubicBezTo>
                  <a:pt x="172" y="176"/>
                  <a:pt x="178" y="146"/>
                  <a:pt x="181" y="143"/>
                </a:cubicBezTo>
                <a:cubicBezTo>
                  <a:pt x="194" y="112"/>
                  <a:pt x="246" y="22"/>
                  <a:pt x="336" y="22"/>
                </a:cubicBezTo>
                <a:cubicBezTo>
                  <a:pt x="380" y="22"/>
                  <a:pt x="388" y="59"/>
                  <a:pt x="388" y="92"/>
                </a:cubicBezTo>
                <a:cubicBezTo>
                  <a:pt x="388" y="151"/>
                  <a:pt x="342" y="280"/>
                  <a:pt x="326" y="322"/>
                </a:cubicBezTo>
                <a:cubicBezTo>
                  <a:pt x="317" y="345"/>
                  <a:pt x="317" y="356"/>
                  <a:pt x="317" y="367"/>
                </a:cubicBezTo>
                <a:cubicBezTo>
                  <a:pt x="317" y="415"/>
                  <a:pt x="350" y="448"/>
                  <a:pt x="394" y="448"/>
                </a:cubicBezTo>
                <a:cubicBezTo>
                  <a:pt x="484" y="448"/>
                  <a:pt x="522" y="305"/>
                  <a:pt x="522" y="297"/>
                </a:cubicBezTo>
                <a:cubicBezTo>
                  <a:pt x="522" y="286"/>
                  <a:pt x="512" y="286"/>
                  <a:pt x="509" y="286"/>
                </a:cubicBezTo>
                <a:cubicBezTo>
                  <a:pt x="501" y="286"/>
                  <a:pt x="501" y="289"/>
                  <a:pt x="495" y="305"/>
                </a:cubicBezTo>
                <a:cubicBezTo>
                  <a:pt x="476" y="373"/>
                  <a:pt x="443" y="426"/>
                  <a:pt x="397" y="426"/>
                </a:cubicBezTo>
                <a:cubicBezTo>
                  <a:pt x="380" y="426"/>
                  <a:pt x="375" y="417"/>
                  <a:pt x="375" y="395"/>
                </a:cubicBezTo>
                <a:cubicBezTo>
                  <a:pt x="375" y="370"/>
                  <a:pt x="383" y="345"/>
                  <a:pt x="391" y="325"/>
                </a:cubicBezTo>
                <a:cubicBezTo>
                  <a:pt x="410" y="272"/>
                  <a:pt x="449" y="162"/>
                  <a:pt x="449" y="106"/>
                </a:cubicBezTo>
                <a:cubicBezTo>
                  <a:pt x="449" y="39"/>
                  <a:pt x="408" y="0"/>
                  <a:pt x="339" y="0"/>
                </a:cubicBezTo>
                <a:cubicBezTo>
                  <a:pt x="252" y="0"/>
                  <a:pt x="205" y="64"/>
                  <a:pt x="189" y="87"/>
                </a:cubicBezTo>
                <a:cubicBezTo>
                  <a:pt x="183" y="31"/>
                  <a:pt x="145" y="0"/>
                  <a:pt x="101" y="0"/>
                </a:cubicBezTo>
                <a:cubicBezTo>
                  <a:pt x="57" y="0"/>
                  <a:pt x="38" y="39"/>
                  <a:pt x="30" y="56"/>
                </a:cubicBezTo>
                <a:cubicBezTo>
                  <a:pt x="14" y="90"/>
                  <a:pt x="0" y="148"/>
                  <a:pt x="0" y="151"/>
                </a:cubicBezTo>
                <a:cubicBezTo>
                  <a:pt x="0" y="162"/>
                  <a:pt x="8" y="162"/>
                  <a:pt x="11" y="162"/>
                </a:cubicBezTo>
                <a:cubicBezTo>
                  <a:pt x="22" y="162"/>
                  <a:pt x="22" y="162"/>
                  <a:pt x="27" y="140"/>
                </a:cubicBezTo>
                <a:cubicBezTo>
                  <a:pt x="44" y="70"/>
                  <a:pt x="63" y="22"/>
                  <a:pt x="98" y="22"/>
                </a:cubicBezTo>
                <a:cubicBezTo>
                  <a:pt x="118" y="22"/>
                  <a:pt x="129" y="34"/>
                  <a:pt x="129" y="67"/>
                </a:cubicBezTo>
                <a:cubicBezTo>
                  <a:pt x="129" y="87"/>
                  <a:pt x="126" y="98"/>
                  <a:pt x="112" y="151"/>
                </a:cubicBezTo>
                <a:lnTo>
                  <a:pt x="57" y="378"/>
                </a:lnTo>
              </a:path>
            </a:pathLst>
          </a:custGeom>
          <a:solidFill>
            <a:srgbClr val="000000"/>
          </a:solidFill>
          <a:ln w="12600">
            <a:noFill/>
          </a:ln>
        </p:spPr>
      </p:sp>
      <p:sp>
        <p:nvSpPr>
          <p:cNvPr id="130" name="Freeform 17"/>
          <p:cNvSpPr/>
          <p:nvPr/>
        </p:nvSpPr>
        <p:spPr>
          <a:xfrm>
            <a:off x="2924280" y="5123880"/>
            <a:ext cx="41760" cy="107280"/>
          </a:xfrm>
          <a:custGeom>
            <a:avLst/>
            <a:gdLst/>
            <a:ahLst/>
            <a:cxnLst/>
            <a:rect l="0" t="0" r="r" b="b"/>
            <a:pathLst>
              <a:path w="116" h="298">
                <a:moveTo>
                  <a:pt x="115" y="104"/>
                </a:moveTo>
                <a:cubicBezTo>
                  <a:pt x="115" y="39"/>
                  <a:pt x="90" y="0"/>
                  <a:pt x="52" y="0"/>
                </a:cubicBezTo>
                <a:cubicBezTo>
                  <a:pt x="19" y="0"/>
                  <a:pt x="0" y="25"/>
                  <a:pt x="0" y="53"/>
                </a:cubicBezTo>
                <a:cubicBezTo>
                  <a:pt x="0" y="78"/>
                  <a:pt x="19" y="106"/>
                  <a:pt x="52" y="106"/>
                </a:cubicBezTo>
                <a:cubicBezTo>
                  <a:pt x="63" y="106"/>
                  <a:pt x="77" y="101"/>
                  <a:pt x="88" y="92"/>
                </a:cubicBezTo>
                <a:cubicBezTo>
                  <a:pt x="90" y="90"/>
                  <a:pt x="90" y="90"/>
                  <a:pt x="93" y="90"/>
                </a:cubicBezTo>
                <a:lnTo>
                  <a:pt x="93" y="104"/>
                </a:lnTo>
                <a:cubicBezTo>
                  <a:pt x="93" y="179"/>
                  <a:pt x="60" y="238"/>
                  <a:pt x="27" y="272"/>
                </a:cubicBezTo>
                <a:cubicBezTo>
                  <a:pt x="16" y="280"/>
                  <a:pt x="16" y="283"/>
                  <a:pt x="16" y="286"/>
                </a:cubicBezTo>
                <a:cubicBezTo>
                  <a:pt x="16" y="294"/>
                  <a:pt x="22" y="297"/>
                  <a:pt x="25" y="297"/>
                </a:cubicBezTo>
                <a:cubicBezTo>
                  <a:pt x="36" y="297"/>
                  <a:pt x="115" y="221"/>
                  <a:pt x="115" y="104"/>
                </a:cubicBezTo>
              </a:path>
            </a:pathLst>
          </a:custGeom>
          <a:solidFill>
            <a:srgbClr val="000000"/>
          </a:solidFill>
          <a:ln w="12600">
            <a:noFill/>
          </a:ln>
        </p:spPr>
      </p:sp>
      <p:sp>
        <p:nvSpPr>
          <p:cNvPr id="131" name="Freeform 18"/>
          <p:cNvSpPr/>
          <p:nvPr/>
        </p:nvSpPr>
        <p:spPr>
          <a:xfrm>
            <a:off x="3065040" y="4912200"/>
            <a:ext cx="247680" cy="259560"/>
          </a:xfrm>
          <a:custGeom>
            <a:avLst/>
            <a:gdLst/>
            <a:ahLst/>
            <a:cxnLst/>
            <a:rect l="0" t="0" r="r" b="b"/>
            <a:pathLst>
              <a:path w="688" h="721">
                <a:moveTo>
                  <a:pt x="687" y="11"/>
                </a:moveTo>
                <a:cubicBezTo>
                  <a:pt x="687" y="6"/>
                  <a:pt x="684" y="0"/>
                  <a:pt x="676" y="0"/>
                </a:cubicBezTo>
                <a:cubicBezTo>
                  <a:pt x="673" y="0"/>
                  <a:pt x="670" y="0"/>
                  <a:pt x="659" y="11"/>
                </a:cubicBezTo>
                <a:lnTo>
                  <a:pt x="594" y="87"/>
                </a:lnTo>
                <a:cubicBezTo>
                  <a:pt x="583" y="73"/>
                  <a:pt x="539" y="0"/>
                  <a:pt x="432" y="0"/>
                </a:cubicBezTo>
                <a:cubicBezTo>
                  <a:pt x="216" y="0"/>
                  <a:pt x="0" y="218"/>
                  <a:pt x="0" y="448"/>
                </a:cubicBezTo>
                <a:cubicBezTo>
                  <a:pt x="0" y="611"/>
                  <a:pt x="115" y="720"/>
                  <a:pt x="263" y="720"/>
                </a:cubicBezTo>
                <a:cubicBezTo>
                  <a:pt x="345" y="720"/>
                  <a:pt x="419" y="678"/>
                  <a:pt x="470" y="633"/>
                </a:cubicBezTo>
                <a:cubicBezTo>
                  <a:pt x="561" y="552"/>
                  <a:pt x="577" y="462"/>
                  <a:pt x="577" y="459"/>
                </a:cubicBezTo>
                <a:cubicBezTo>
                  <a:pt x="577" y="451"/>
                  <a:pt x="566" y="451"/>
                  <a:pt x="563" y="451"/>
                </a:cubicBezTo>
                <a:cubicBezTo>
                  <a:pt x="558" y="451"/>
                  <a:pt x="555" y="451"/>
                  <a:pt x="553" y="459"/>
                </a:cubicBezTo>
                <a:cubicBezTo>
                  <a:pt x="544" y="487"/>
                  <a:pt x="522" y="557"/>
                  <a:pt x="454" y="616"/>
                </a:cubicBezTo>
                <a:cubicBezTo>
                  <a:pt x="388" y="672"/>
                  <a:pt x="328" y="689"/>
                  <a:pt x="276" y="689"/>
                </a:cubicBezTo>
                <a:cubicBezTo>
                  <a:pt x="191" y="689"/>
                  <a:pt x="88" y="636"/>
                  <a:pt x="88" y="482"/>
                </a:cubicBezTo>
                <a:cubicBezTo>
                  <a:pt x="88" y="426"/>
                  <a:pt x="109" y="266"/>
                  <a:pt x="205" y="151"/>
                </a:cubicBezTo>
                <a:cubicBezTo>
                  <a:pt x="263" y="81"/>
                  <a:pt x="353" y="31"/>
                  <a:pt x="440" y="31"/>
                </a:cubicBezTo>
                <a:cubicBezTo>
                  <a:pt x="539" y="31"/>
                  <a:pt x="596" y="106"/>
                  <a:pt x="596" y="221"/>
                </a:cubicBezTo>
                <a:cubicBezTo>
                  <a:pt x="596" y="261"/>
                  <a:pt x="594" y="263"/>
                  <a:pt x="594" y="272"/>
                </a:cubicBezTo>
                <a:cubicBezTo>
                  <a:pt x="594" y="283"/>
                  <a:pt x="605" y="283"/>
                  <a:pt x="607" y="283"/>
                </a:cubicBezTo>
                <a:cubicBezTo>
                  <a:pt x="621" y="283"/>
                  <a:pt x="621" y="280"/>
                  <a:pt x="624" y="263"/>
                </a:cubicBezTo>
                <a:lnTo>
                  <a:pt x="687" y="11"/>
                </a:lnTo>
              </a:path>
            </a:pathLst>
          </a:custGeom>
          <a:solidFill>
            <a:srgbClr val="000000"/>
          </a:solidFill>
          <a:ln w="12600">
            <a:noFill/>
          </a:ln>
        </p:spPr>
      </p:sp>
      <p:sp>
        <p:nvSpPr>
          <p:cNvPr id="132" name="Freeform 19"/>
          <p:cNvSpPr/>
          <p:nvPr/>
        </p:nvSpPr>
        <p:spPr>
          <a:xfrm>
            <a:off x="3332880" y="5005080"/>
            <a:ext cx="159840" cy="161640"/>
          </a:xfrm>
          <a:custGeom>
            <a:avLst/>
            <a:gdLst/>
            <a:ahLst/>
            <a:cxnLst/>
            <a:rect l="0" t="0" r="r" b="b"/>
            <a:pathLst>
              <a:path w="444" h="449">
                <a:moveTo>
                  <a:pt x="323" y="64"/>
                </a:moveTo>
                <a:cubicBezTo>
                  <a:pt x="304" y="28"/>
                  <a:pt x="276" y="0"/>
                  <a:pt x="233" y="0"/>
                </a:cubicBezTo>
                <a:cubicBezTo>
                  <a:pt x="120" y="0"/>
                  <a:pt x="0" y="146"/>
                  <a:pt x="0" y="291"/>
                </a:cubicBezTo>
                <a:cubicBezTo>
                  <a:pt x="0" y="384"/>
                  <a:pt x="52" y="448"/>
                  <a:pt x="129" y="448"/>
                </a:cubicBezTo>
                <a:cubicBezTo>
                  <a:pt x="148" y="448"/>
                  <a:pt x="197" y="445"/>
                  <a:pt x="254" y="375"/>
                </a:cubicBezTo>
                <a:cubicBezTo>
                  <a:pt x="263" y="417"/>
                  <a:pt x="295" y="448"/>
                  <a:pt x="342" y="448"/>
                </a:cubicBezTo>
                <a:cubicBezTo>
                  <a:pt x="377" y="448"/>
                  <a:pt x="399" y="426"/>
                  <a:pt x="413" y="395"/>
                </a:cubicBezTo>
                <a:cubicBezTo>
                  <a:pt x="429" y="359"/>
                  <a:pt x="443" y="297"/>
                  <a:pt x="443" y="297"/>
                </a:cubicBezTo>
                <a:cubicBezTo>
                  <a:pt x="443" y="286"/>
                  <a:pt x="435" y="286"/>
                  <a:pt x="432" y="286"/>
                </a:cubicBezTo>
                <a:cubicBezTo>
                  <a:pt x="421" y="286"/>
                  <a:pt x="421" y="291"/>
                  <a:pt x="419" y="305"/>
                </a:cubicBezTo>
                <a:cubicBezTo>
                  <a:pt x="402" y="370"/>
                  <a:pt x="383" y="426"/>
                  <a:pt x="345" y="426"/>
                </a:cubicBezTo>
                <a:cubicBezTo>
                  <a:pt x="317" y="426"/>
                  <a:pt x="315" y="401"/>
                  <a:pt x="315" y="381"/>
                </a:cubicBezTo>
                <a:cubicBezTo>
                  <a:pt x="315" y="359"/>
                  <a:pt x="317" y="353"/>
                  <a:pt x="328" y="308"/>
                </a:cubicBezTo>
                <a:cubicBezTo>
                  <a:pt x="339" y="266"/>
                  <a:pt x="339" y="258"/>
                  <a:pt x="350" y="218"/>
                </a:cubicBezTo>
                <a:lnTo>
                  <a:pt x="383" y="81"/>
                </a:lnTo>
                <a:cubicBezTo>
                  <a:pt x="391" y="53"/>
                  <a:pt x="391" y="50"/>
                  <a:pt x="391" y="48"/>
                </a:cubicBezTo>
                <a:cubicBezTo>
                  <a:pt x="391" y="31"/>
                  <a:pt x="380" y="20"/>
                  <a:pt x="364" y="20"/>
                </a:cubicBezTo>
                <a:cubicBezTo>
                  <a:pt x="339" y="20"/>
                  <a:pt x="326" y="42"/>
                  <a:pt x="323" y="64"/>
                </a:cubicBezTo>
              </a:path>
              <a:path w="245" h="405">
                <a:moveTo>
                  <a:pt x="192" y="297"/>
                </a:moveTo>
                <a:cubicBezTo>
                  <a:pt x="186" y="317"/>
                  <a:pt x="186" y="317"/>
                  <a:pt x="173" y="334"/>
                </a:cubicBezTo>
                <a:cubicBezTo>
                  <a:pt x="129" y="390"/>
                  <a:pt x="91" y="404"/>
                  <a:pt x="63" y="404"/>
                </a:cubicBezTo>
                <a:cubicBezTo>
                  <a:pt x="14" y="404"/>
                  <a:pt x="0" y="351"/>
                  <a:pt x="0" y="311"/>
                </a:cubicBezTo>
                <a:cubicBezTo>
                  <a:pt x="0" y="264"/>
                  <a:pt x="30" y="140"/>
                  <a:pt x="55" y="96"/>
                </a:cubicBezTo>
                <a:cubicBezTo>
                  <a:pt x="85" y="37"/>
                  <a:pt x="126" y="0"/>
                  <a:pt x="167" y="0"/>
                </a:cubicBezTo>
                <a:cubicBezTo>
                  <a:pt x="230" y="0"/>
                  <a:pt x="244" y="82"/>
                  <a:pt x="244" y="87"/>
                </a:cubicBezTo>
                <a:cubicBezTo>
                  <a:pt x="244" y="93"/>
                  <a:pt x="241" y="98"/>
                  <a:pt x="238" y="104"/>
                </a:cubicBezTo>
                <a:lnTo>
                  <a:pt x="192" y="297"/>
                </a:lnTo>
              </a:path>
            </a:pathLst>
          </a:custGeom>
          <a:solidFill>
            <a:srgbClr val="000000"/>
          </a:solidFill>
          <a:ln w="12600">
            <a:noFill/>
          </a:ln>
        </p:spPr>
      </p:sp>
      <p:sp>
        <p:nvSpPr>
          <p:cNvPr id="133" name="Freeform 20"/>
          <p:cNvSpPr/>
          <p:nvPr/>
        </p:nvSpPr>
        <p:spPr>
          <a:xfrm>
            <a:off x="3509280" y="4940280"/>
            <a:ext cx="107640" cy="227160"/>
          </a:xfrm>
          <a:custGeom>
            <a:avLst/>
            <a:gdLst/>
            <a:ahLst/>
            <a:cxnLst/>
            <a:rect l="0" t="0" r="r" b="b"/>
            <a:pathLst>
              <a:path w="299" h="631">
                <a:moveTo>
                  <a:pt x="178" y="224"/>
                </a:moveTo>
                <a:lnTo>
                  <a:pt x="268" y="224"/>
                </a:lnTo>
                <a:cubicBezTo>
                  <a:pt x="287" y="224"/>
                  <a:pt x="298" y="224"/>
                  <a:pt x="298" y="204"/>
                </a:cubicBezTo>
                <a:cubicBezTo>
                  <a:pt x="298" y="193"/>
                  <a:pt x="287" y="193"/>
                  <a:pt x="271" y="193"/>
                </a:cubicBezTo>
                <a:lnTo>
                  <a:pt x="186" y="193"/>
                </a:lnTo>
                <a:cubicBezTo>
                  <a:pt x="222" y="53"/>
                  <a:pt x="224" y="34"/>
                  <a:pt x="224" y="28"/>
                </a:cubicBezTo>
                <a:cubicBezTo>
                  <a:pt x="224" y="11"/>
                  <a:pt x="213" y="0"/>
                  <a:pt x="197" y="0"/>
                </a:cubicBezTo>
                <a:cubicBezTo>
                  <a:pt x="194" y="0"/>
                  <a:pt x="167" y="0"/>
                  <a:pt x="159" y="36"/>
                </a:cubicBezTo>
                <a:lnTo>
                  <a:pt x="120" y="193"/>
                </a:lnTo>
                <a:lnTo>
                  <a:pt x="30" y="193"/>
                </a:lnTo>
                <a:cubicBezTo>
                  <a:pt x="11" y="193"/>
                  <a:pt x="0" y="193"/>
                  <a:pt x="0" y="213"/>
                </a:cubicBezTo>
                <a:cubicBezTo>
                  <a:pt x="0" y="224"/>
                  <a:pt x="8" y="224"/>
                  <a:pt x="27" y="224"/>
                </a:cubicBezTo>
                <a:lnTo>
                  <a:pt x="112" y="224"/>
                </a:lnTo>
                <a:cubicBezTo>
                  <a:pt x="44" y="504"/>
                  <a:pt x="38" y="521"/>
                  <a:pt x="38" y="538"/>
                </a:cubicBezTo>
                <a:cubicBezTo>
                  <a:pt x="38" y="591"/>
                  <a:pt x="77" y="630"/>
                  <a:pt x="129" y="630"/>
                </a:cubicBezTo>
                <a:cubicBezTo>
                  <a:pt x="227" y="630"/>
                  <a:pt x="282" y="485"/>
                  <a:pt x="282" y="479"/>
                </a:cubicBezTo>
                <a:cubicBezTo>
                  <a:pt x="282" y="468"/>
                  <a:pt x="274" y="468"/>
                  <a:pt x="271" y="468"/>
                </a:cubicBezTo>
                <a:cubicBezTo>
                  <a:pt x="263" y="468"/>
                  <a:pt x="260" y="471"/>
                  <a:pt x="257" y="482"/>
                </a:cubicBezTo>
                <a:cubicBezTo>
                  <a:pt x="213" y="585"/>
                  <a:pt x="164" y="608"/>
                  <a:pt x="131" y="608"/>
                </a:cubicBezTo>
                <a:cubicBezTo>
                  <a:pt x="109" y="608"/>
                  <a:pt x="101" y="597"/>
                  <a:pt x="101" y="563"/>
                </a:cubicBezTo>
                <a:cubicBezTo>
                  <a:pt x="101" y="538"/>
                  <a:pt x="101" y="532"/>
                  <a:pt x="107" y="515"/>
                </a:cubicBezTo>
                <a:lnTo>
                  <a:pt x="178" y="224"/>
                </a:lnTo>
              </a:path>
            </a:pathLst>
          </a:custGeom>
          <a:solidFill>
            <a:srgbClr val="000000"/>
          </a:solidFill>
          <a:ln w="12600">
            <a:noFill/>
          </a:ln>
        </p:spPr>
      </p:sp>
      <p:sp>
        <p:nvSpPr>
          <p:cNvPr id="134" name="Freeform 21"/>
          <p:cNvSpPr/>
          <p:nvPr/>
        </p:nvSpPr>
        <p:spPr>
          <a:xfrm>
            <a:off x="3645360" y="4896000"/>
            <a:ext cx="82080" cy="355320"/>
          </a:xfrm>
          <a:custGeom>
            <a:avLst/>
            <a:gdLst/>
            <a:ahLst/>
            <a:cxnLst/>
            <a:rect l="0" t="0" r="r" b="b"/>
            <a:pathLst>
              <a:path w="228" h="987">
                <a:moveTo>
                  <a:pt x="227" y="493"/>
                </a:moveTo>
                <a:cubicBezTo>
                  <a:pt x="227" y="417"/>
                  <a:pt x="216" y="297"/>
                  <a:pt x="161" y="185"/>
                </a:cubicBezTo>
                <a:cubicBezTo>
                  <a:pt x="104" y="64"/>
                  <a:pt x="19" y="0"/>
                  <a:pt x="11" y="0"/>
                </a:cubicBezTo>
                <a:cubicBezTo>
                  <a:pt x="3" y="0"/>
                  <a:pt x="0" y="3"/>
                  <a:pt x="0" y="11"/>
                </a:cubicBezTo>
                <a:cubicBezTo>
                  <a:pt x="0" y="14"/>
                  <a:pt x="0" y="14"/>
                  <a:pt x="19" y="34"/>
                </a:cubicBezTo>
                <a:cubicBezTo>
                  <a:pt x="115" y="132"/>
                  <a:pt x="170" y="289"/>
                  <a:pt x="170" y="493"/>
                </a:cubicBezTo>
                <a:cubicBezTo>
                  <a:pt x="170" y="664"/>
                  <a:pt x="134" y="838"/>
                  <a:pt x="14" y="961"/>
                </a:cubicBezTo>
                <a:cubicBezTo>
                  <a:pt x="0" y="972"/>
                  <a:pt x="0" y="975"/>
                  <a:pt x="0" y="978"/>
                </a:cubicBezTo>
                <a:cubicBezTo>
                  <a:pt x="0" y="983"/>
                  <a:pt x="3" y="986"/>
                  <a:pt x="11" y="986"/>
                </a:cubicBezTo>
                <a:cubicBezTo>
                  <a:pt x="19" y="986"/>
                  <a:pt x="107" y="919"/>
                  <a:pt x="164" y="796"/>
                </a:cubicBezTo>
                <a:cubicBezTo>
                  <a:pt x="213" y="686"/>
                  <a:pt x="227" y="577"/>
                  <a:pt x="227" y="493"/>
                </a:cubicBezTo>
              </a:path>
            </a:pathLst>
          </a:custGeom>
          <a:solidFill>
            <a:srgbClr val="000000"/>
          </a:solidFill>
          <a:ln w="12600">
            <a:noFill/>
          </a:ln>
        </p:spPr>
      </p:sp>
      <p:sp>
        <p:nvSpPr>
          <p:cNvPr id="135" name="Freeform 22"/>
          <p:cNvSpPr/>
          <p:nvPr/>
        </p:nvSpPr>
        <p:spPr>
          <a:xfrm>
            <a:off x="3875760" y="5032080"/>
            <a:ext cx="231840" cy="83880"/>
          </a:xfrm>
          <a:custGeom>
            <a:avLst/>
            <a:gdLst/>
            <a:ahLst/>
            <a:cxnLst/>
            <a:rect l="0" t="0" r="r" b="b"/>
            <a:pathLst>
              <a:path w="644" h="40">
                <a:moveTo>
                  <a:pt x="610" y="39"/>
                </a:moveTo>
                <a:cubicBezTo>
                  <a:pt x="624" y="39"/>
                  <a:pt x="643" y="39"/>
                  <a:pt x="643" y="20"/>
                </a:cubicBezTo>
                <a:cubicBezTo>
                  <a:pt x="643" y="0"/>
                  <a:pt x="624" y="0"/>
                  <a:pt x="610" y="0"/>
                </a:cubicBezTo>
                <a:lnTo>
                  <a:pt x="33" y="0"/>
                </a:lnTo>
                <a:cubicBezTo>
                  <a:pt x="19" y="0"/>
                  <a:pt x="0" y="0"/>
                  <a:pt x="0" y="20"/>
                </a:cubicBezTo>
                <a:cubicBezTo>
                  <a:pt x="0" y="39"/>
                  <a:pt x="19" y="39"/>
                  <a:pt x="33" y="39"/>
                </a:cubicBezTo>
                <a:lnTo>
                  <a:pt x="610" y="39"/>
                </a:lnTo>
              </a:path>
              <a:path w="644" h="40">
                <a:moveTo>
                  <a:pt x="610" y="39"/>
                </a:moveTo>
                <a:cubicBezTo>
                  <a:pt x="624" y="39"/>
                  <a:pt x="643" y="39"/>
                  <a:pt x="643" y="20"/>
                </a:cubicBezTo>
                <a:cubicBezTo>
                  <a:pt x="643" y="0"/>
                  <a:pt x="624" y="0"/>
                  <a:pt x="610" y="0"/>
                </a:cubicBezTo>
                <a:lnTo>
                  <a:pt x="33" y="0"/>
                </a:lnTo>
                <a:cubicBezTo>
                  <a:pt x="19" y="0"/>
                  <a:pt x="0" y="0"/>
                  <a:pt x="0" y="20"/>
                </a:cubicBezTo>
                <a:cubicBezTo>
                  <a:pt x="0" y="39"/>
                  <a:pt x="19" y="39"/>
                  <a:pt x="33" y="39"/>
                </a:cubicBezTo>
                <a:lnTo>
                  <a:pt x="610" y="39"/>
                </a:lnTo>
              </a:path>
            </a:pathLst>
          </a:custGeom>
          <a:solidFill>
            <a:srgbClr val="000000"/>
          </a:solidFill>
          <a:ln w="12600">
            <a:noFill/>
          </a:ln>
        </p:spPr>
      </p:sp>
      <p:sp>
        <p:nvSpPr>
          <p:cNvPr id="136" name="Freeform 23"/>
          <p:cNvSpPr/>
          <p:nvPr/>
        </p:nvSpPr>
        <p:spPr>
          <a:xfrm>
            <a:off x="4233960" y="4920120"/>
            <a:ext cx="248400" cy="243360"/>
          </a:xfrm>
          <a:custGeom>
            <a:avLst/>
            <a:gdLst/>
            <a:ahLst/>
            <a:cxnLst/>
            <a:rect l="0" t="0" r="r" b="b"/>
            <a:pathLst>
              <a:path w="690" h="676">
                <a:moveTo>
                  <a:pt x="254" y="364"/>
                </a:moveTo>
                <a:lnTo>
                  <a:pt x="419" y="364"/>
                </a:lnTo>
                <a:cubicBezTo>
                  <a:pt x="555" y="364"/>
                  <a:pt x="689" y="261"/>
                  <a:pt x="689" y="148"/>
                </a:cubicBezTo>
                <a:cubicBezTo>
                  <a:pt x="689" y="73"/>
                  <a:pt x="626" y="0"/>
                  <a:pt x="498" y="0"/>
                </a:cubicBezTo>
                <a:lnTo>
                  <a:pt x="186" y="0"/>
                </a:lnTo>
                <a:cubicBezTo>
                  <a:pt x="167" y="0"/>
                  <a:pt x="159" y="0"/>
                  <a:pt x="159" y="20"/>
                </a:cubicBezTo>
                <a:cubicBezTo>
                  <a:pt x="159" y="31"/>
                  <a:pt x="167" y="31"/>
                  <a:pt x="186" y="31"/>
                </a:cubicBezTo>
                <a:cubicBezTo>
                  <a:pt x="197" y="31"/>
                  <a:pt x="216" y="31"/>
                  <a:pt x="227" y="34"/>
                </a:cubicBezTo>
                <a:cubicBezTo>
                  <a:pt x="243" y="34"/>
                  <a:pt x="249" y="36"/>
                  <a:pt x="249" y="48"/>
                </a:cubicBezTo>
                <a:cubicBezTo>
                  <a:pt x="249" y="53"/>
                  <a:pt x="246" y="56"/>
                  <a:pt x="243" y="67"/>
                </a:cubicBezTo>
                <a:lnTo>
                  <a:pt x="115" y="599"/>
                </a:lnTo>
                <a:cubicBezTo>
                  <a:pt x="104" y="636"/>
                  <a:pt x="104" y="644"/>
                  <a:pt x="27" y="644"/>
                </a:cubicBezTo>
                <a:cubicBezTo>
                  <a:pt x="11" y="644"/>
                  <a:pt x="0" y="644"/>
                  <a:pt x="0" y="664"/>
                </a:cubicBezTo>
                <a:cubicBezTo>
                  <a:pt x="0" y="675"/>
                  <a:pt x="11" y="675"/>
                  <a:pt x="14" y="675"/>
                </a:cubicBezTo>
                <a:cubicBezTo>
                  <a:pt x="41" y="675"/>
                  <a:pt x="109" y="672"/>
                  <a:pt x="137" y="672"/>
                </a:cubicBezTo>
                <a:cubicBezTo>
                  <a:pt x="159" y="672"/>
                  <a:pt x="178" y="672"/>
                  <a:pt x="200" y="672"/>
                </a:cubicBezTo>
                <a:cubicBezTo>
                  <a:pt x="219" y="672"/>
                  <a:pt x="241" y="675"/>
                  <a:pt x="263" y="675"/>
                </a:cubicBezTo>
                <a:cubicBezTo>
                  <a:pt x="268" y="675"/>
                  <a:pt x="282" y="675"/>
                  <a:pt x="282" y="655"/>
                </a:cubicBezTo>
                <a:cubicBezTo>
                  <a:pt x="282" y="644"/>
                  <a:pt x="271" y="644"/>
                  <a:pt x="254" y="644"/>
                </a:cubicBezTo>
                <a:cubicBezTo>
                  <a:pt x="219" y="644"/>
                  <a:pt x="191" y="644"/>
                  <a:pt x="191" y="627"/>
                </a:cubicBezTo>
                <a:cubicBezTo>
                  <a:pt x="191" y="622"/>
                  <a:pt x="194" y="616"/>
                  <a:pt x="194" y="611"/>
                </a:cubicBezTo>
                <a:lnTo>
                  <a:pt x="254" y="364"/>
                </a:lnTo>
              </a:path>
              <a:path w="343" h="306">
                <a:moveTo>
                  <a:pt x="66" y="36"/>
                </a:moveTo>
                <a:cubicBezTo>
                  <a:pt x="74" y="3"/>
                  <a:pt x="77" y="0"/>
                  <a:pt x="118" y="0"/>
                </a:cubicBezTo>
                <a:lnTo>
                  <a:pt x="211" y="0"/>
                </a:lnTo>
                <a:cubicBezTo>
                  <a:pt x="290" y="0"/>
                  <a:pt x="342" y="25"/>
                  <a:pt x="342" y="95"/>
                </a:cubicBezTo>
                <a:cubicBezTo>
                  <a:pt x="342" y="134"/>
                  <a:pt x="323" y="218"/>
                  <a:pt x="285" y="255"/>
                </a:cubicBezTo>
                <a:cubicBezTo>
                  <a:pt x="238" y="300"/>
                  <a:pt x="178" y="305"/>
                  <a:pt x="137" y="305"/>
                </a:cubicBezTo>
                <a:lnTo>
                  <a:pt x="0" y="305"/>
                </a:lnTo>
                <a:lnTo>
                  <a:pt x="66" y="36"/>
                </a:lnTo>
              </a:path>
            </a:pathLst>
          </a:custGeom>
          <a:solidFill>
            <a:srgbClr val="000000"/>
          </a:solidFill>
          <a:ln w="12600">
            <a:noFill/>
          </a:ln>
        </p:spPr>
      </p:sp>
      <p:sp>
        <p:nvSpPr>
          <p:cNvPr id="137" name="Freeform 24"/>
          <p:cNvSpPr/>
          <p:nvPr/>
        </p:nvSpPr>
        <p:spPr>
          <a:xfrm>
            <a:off x="4523760" y="4896000"/>
            <a:ext cx="82080" cy="355320"/>
          </a:xfrm>
          <a:custGeom>
            <a:avLst/>
            <a:gdLst/>
            <a:ahLst/>
            <a:cxnLst/>
            <a:rect l="0" t="0" r="r" b="b"/>
            <a:pathLst>
              <a:path w="228" h="987">
                <a:moveTo>
                  <a:pt x="227" y="978"/>
                </a:moveTo>
                <a:cubicBezTo>
                  <a:pt x="227" y="975"/>
                  <a:pt x="227" y="972"/>
                  <a:pt x="208" y="955"/>
                </a:cubicBezTo>
                <a:cubicBezTo>
                  <a:pt x="88" y="832"/>
                  <a:pt x="57" y="644"/>
                  <a:pt x="57" y="493"/>
                </a:cubicBezTo>
                <a:cubicBezTo>
                  <a:pt x="57" y="322"/>
                  <a:pt x="93" y="151"/>
                  <a:pt x="213" y="28"/>
                </a:cubicBezTo>
                <a:cubicBezTo>
                  <a:pt x="227" y="14"/>
                  <a:pt x="227" y="14"/>
                  <a:pt x="227" y="11"/>
                </a:cubicBezTo>
                <a:cubicBezTo>
                  <a:pt x="227" y="3"/>
                  <a:pt x="222" y="0"/>
                  <a:pt x="216" y="0"/>
                </a:cubicBezTo>
                <a:cubicBezTo>
                  <a:pt x="205" y="0"/>
                  <a:pt x="118" y="67"/>
                  <a:pt x="60" y="193"/>
                </a:cubicBezTo>
                <a:cubicBezTo>
                  <a:pt x="11" y="303"/>
                  <a:pt x="0" y="412"/>
                  <a:pt x="0" y="493"/>
                </a:cubicBezTo>
                <a:cubicBezTo>
                  <a:pt x="0" y="571"/>
                  <a:pt x="11" y="689"/>
                  <a:pt x="63" y="801"/>
                </a:cubicBezTo>
                <a:cubicBezTo>
                  <a:pt x="123" y="924"/>
                  <a:pt x="205" y="986"/>
                  <a:pt x="216" y="986"/>
                </a:cubicBezTo>
                <a:cubicBezTo>
                  <a:pt x="222" y="986"/>
                  <a:pt x="227" y="983"/>
                  <a:pt x="227" y="978"/>
                </a:cubicBezTo>
              </a:path>
            </a:pathLst>
          </a:custGeom>
          <a:solidFill>
            <a:srgbClr val="000000"/>
          </a:solidFill>
          <a:ln w="12600">
            <a:noFill/>
          </a:ln>
        </p:spPr>
      </p:sp>
      <p:sp>
        <p:nvSpPr>
          <p:cNvPr id="138" name="Freeform 25"/>
          <p:cNvSpPr/>
          <p:nvPr/>
        </p:nvSpPr>
        <p:spPr>
          <a:xfrm>
            <a:off x="4637880" y="4920120"/>
            <a:ext cx="248400" cy="243360"/>
          </a:xfrm>
          <a:custGeom>
            <a:avLst/>
            <a:gdLst/>
            <a:ahLst/>
            <a:cxnLst/>
            <a:rect l="0" t="0" r="r" b="b"/>
            <a:pathLst>
              <a:path w="690" h="676">
                <a:moveTo>
                  <a:pt x="115" y="599"/>
                </a:moveTo>
                <a:cubicBezTo>
                  <a:pt x="104" y="636"/>
                  <a:pt x="101" y="644"/>
                  <a:pt x="27" y="644"/>
                </a:cubicBezTo>
                <a:cubicBezTo>
                  <a:pt x="11" y="644"/>
                  <a:pt x="0" y="644"/>
                  <a:pt x="0" y="664"/>
                </a:cubicBezTo>
                <a:cubicBezTo>
                  <a:pt x="0" y="675"/>
                  <a:pt x="8" y="675"/>
                  <a:pt x="27" y="675"/>
                </a:cubicBezTo>
                <a:lnTo>
                  <a:pt x="369" y="675"/>
                </a:lnTo>
                <a:cubicBezTo>
                  <a:pt x="522" y="675"/>
                  <a:pt x="637" y="557"/>
                  <a:pt x="637" y="462"/>
                </a:cubicBezTo>
                <a:cubicBezTo>
                  <a:pt x="637" y="389"/>
                  <a:pt x="580" y="333"/>
                  <a:pt x="487" y="322"/>
                </a:cubicBezTo>
                <a:cubicBezTo>
                  <a:pt x="588" y="303"/>
                  <a:pt x="689" y="230"/>
                  <a:pt x="689" y="137"/>
                </a:cubicBezTo>
                <a:cubicBezTo>
                  <a:pt x="689" y="64"/>
                  <a:pt x="626" y="0"/>
                  <a:pt x="509" y="0"/>
                </a:cubicBezTo>
                <a:lnTo>
                  <a:pt x="186" y="0"/>
                </a:lnTo>
                <a:cubicBezTo>
                  <a:pt x="167" y="0"/>
                  <a:pt x="159" y="0"/>
                  <a:pt x="159" y="20"/>
                </a:cubicBezTo>
                <a:cubicBezTo>
                  <a:pt x="159" y="31"/>
                  <a:pt x="167" y="31"/>
                  <a:pt x="183" y="31"/>
                </a:cubicBezTo>
                <a:cubicBezTo>
                  <a:pt x="186" y="31"/>
                  <a:pt x="205" y="31"/>
                  <a:pt x="222" y="34"/>
                </a:cubicBezTo>
                <a:cubicBezTo>
                  <a:pt x="238" y="34"/>
                  <a:pt x="246" y="36"/>
                  <a:pt x="246" y="48"/>
                </a:cubicBezTo>
                <a:cubicBezTo>
                  <a:pt x="246" y="53"/>
                  <a:pt x="246" y="56"/>
                  <a:pt x="243" y="67"/>
                </a:cubicBezTo>
                <a:lnTo>
                  <a:pt x="115" y="599"/>
                </a:lnTo>
              </a:path>
              <a:path w="343" h="284">
                <a:moveTo>
                  <a:pt x="0" y="283"/>
                </a:moveTo>
                <a:lnTo>
                  <a:pt x="60" y="36"/>
                </a:lnTo>
                <a:cubicBezTo>
                  <a:pt x="68" y="3"/>
                  <a:pt x="71" y="0"/>
                  <a:pt x="112" y="0"/>
                </a:cubicBezTo>
                <a:lnTo>
                  <a:pt x="235" y="0"/>
                </a:lnTo>
                <a:cubicBezTo>
                  <a:pt x="320" y="0"/>
                  <a:pt x="342" y="59"/>
                  <a:pt x="342" y="101"/>
                </a:cubicBezTo>
                <a:cubicBezTo>
                  <a:pt x="342" y="187"/>
                  <a:pt x="257" y="283"/>
                  <a:pt x="139" y="283"/>
                </a:cubicBezTo>
                <a:lnTo>
                  <a:pt x="0" y="283"/>
                </a:lnTo>
              </a:path>
              <a:path w="365" h="309">
                <a:moveTo>
                  <a:pt x="33" y="308"/>
                </a:moveTo>
                <a:cubicBezTo>
                  <a:pt x="19" y="308"/>
                  <a:pt x="17" y="308"/>
                  <a:pt x="11" y="308"/>
                </a:cubicBezTo>
                <a:cubicBezTo>
                  <a:pt x="3" y="305"/>
                  <a:pt x="0" y="305"/>
                  <a:pt x="0" y="297"/>
                </a:cubicBezTo>
                <a:cubicBezTo>
                  <a:pt x="0" y="294"/>
                  <a:pt x="0" y="291"/>
                  <a:pt x="3" y="275"/>
                </a:cubicBezTo>
                <a:lnTo>
                  <a:pt x="71" y="0"/>
                </a:lnTo>
                <a:lnTo>
                  <a:pt x="252" y="0"/>
                </a:lnTo>
                <a:cubicBezTo>
                  <a:pt x="345" y="0"/>
                  <a:pt x="364" y="73"/>
                  <a:pt x="364" y="115"/>
                </a:cubicBezTo>
                <a:cubicBezTo>
                  <a:pt x="364" y="213"/>
                  <a:pt x="279" y="308"/>
                  <a:pt x="164" y="308"/>
                </a:cubicBezTo>
                <a:lnTo>
                  <a:pt x="33" y="308"/>
                </a:lnTo>
              </a:path>
            </a:pathLst>
          </a:custGeom>
          <a:solidFill>
            <a:srgbClr val="000000"/>
          </a:solidFill>
          <a:ln w="12600">
            <a:noFill/>
          </a:ln>
        </p:spPr>
      </p:sp>
      <p:sp>
        <p:nvSpPr>
          <p:cNvPr id="139" name="Freeform 26"/>
          <p:cNvSpPr/>
          <p:nvPr/>
        </p:nvSpPr>
        <p:spPr>
          <a:xfrm>
            <a:off x="4916520" y="5005080"/>
            <a:ext cx="159840" cy="161640"/>
          </a:xfrm>
          <a:custGeom>
            <a:avLst/>
            <a:gdLst/>
            <a:ahLst/>
            <a:cxnLst/>
            <a:rect l="0" t="0" r="r" b="b"/>
            <a:pathLst>
              <a:path w="444" h="449">
                <a:moveTo>
                  <a:pt x="323" y="64"/>
                </a:moveTo>
                <a:cubicBezTo>
                  <a:pt x="304" y="28"/>
                  <a:pt x="276" y="0"/>
                  <a:pt x="233" y="0"/>
                </a:cubicBezTo>
                <a:cubicBezTo>
                  <a:pt x="120" y="0"/>
                  <a:pt x="0" y="146"/>
                  <a:pt x="0" y="291"/>
                </a:cubicBezTo>
                <a:cubicBezTo>
                  <a:pt x="0" y="384"/>
                  <a:pt x="52" y="448"/>
                  <a:pt x="129" y="448"/>
                </a:cubicBezTo>
                <a:cubicBezTo>
                  <a:pt x="148" y="448"/>
                  <a:pt x="197" y="445"/>
                  <a:pt x="254" y="375"/>
                </a:cubicBezTo>
                <a:cubicBezTo>
                  <a:pt x="263" y="417"/>
                  <a:pt x="295" y="448"/>
                  <a:pt x="342" y="448"/>
                </a:cubicBezTo>
                <a:cubicBezTo>
                  <a:pt x="377" y="448"/>
                  <a:pt x="399" y="426"/>
                  <a:pt x="413" y="395"/>
                </a:cubicBezTo>
                <a:cubicBezTo>
                  <a:pt x="429" y="359"/>
                  <a:pt x="443" y="297"/>
                  <a:pt x="443" y="297"/>
                </a:cubicBezTo>
                <a:cubicBezTo>
                  <a:pt x="443" y="286"/>
                  <a:pt x="435" y="286"/>
                  <a:pt x="432" y="286"/>
                </a:cubicBezTo>
                <a:cubicBezTo>
                  <a:pt x="421" y="286"/>
                  <a:pt x="421" y="291"/>
                  <a:pt x="419" y="305"/>
                </a:cubicBezTo>
                <a:cubicBezTo>
                  <a:pt x="402" y="370"/>
                  <a:pt x="383" y="426"/>
                  <a:pt x="345" y="426"/>
                </a:cubicBezTo>
                <a:cubicBezTo>
                  <a:pt x="317" y="426"/>
                  <a:pt x="315" y="401"/>
                  <a:pt x="315" y="381"/>
                </a:cubicBezTo>
                <a:cubicBezTo>
                  <a:pt x="315" y="359"/>
                  <a:pt x="317" y="353"/>
                  <a:pt x="328" y="308"/>
                </a:cubicBezTo>
                <a:cubicBezTo>
                  <a:pt x="339" y="266"/>
                  <a:pt x="339" y="258"/>
                  <a:pt x="350" y="218"/>
                </a:cubicBezTo>
                <a:lnTo>
                  <a:pt x="383" y="81"/>
                </a:lnTo>
                <a:cubicBezTo>
                  <a:pt x="391" y="53"/>
                  <a:pt x="391" y="50"/>
                  <a:pt x="391" y="48"/>
                </a:cubicBezTo>
                <a:cubicBezTo>
                  <a:pt x="391" y="31"/>
                  <a:pt x="380" y="20"/>
                  <a:pt x="364" y="20"/>
                </a:cubicBezTo>
                <a:cubicBezTo>
                  <a:pt x="339" y="20"/>
                  <a:pt x="326" y="42"/>
                  <a:pt x="323" y="64"/>
                </a:cubicBezTo>
              </a:path>
              <a:path w="245" h="405">
                <a:moveTo>
                  <a:pt x="192" y="297"/>
                </a:moveTo>
                <a:cubicBezTo>
                  <a:pt x="186" y="317"/>
                  <a:pt x="186" y="317"/>
                  <a:pt x="173" y="334"/>
                </a:cubicBezTo>
                <a:cubicBezTo>
                  <a:pt x="129" y="390"/>
                  <a:pt x="91" y="404"/>
                  <a:pt x="63" y="404"/>
                </a:cubicBezTo>
                <a:cubicBezTo>
                  <a:pt x="14" y="404"/>
                  <a:pt x="0" y="351"/>
                  <a:pt x="0" y="311"/>
                </a:cubicBezTo>
                <a:cubicBezTo>
                  <a:pt x="0" y="264"/>
                  <a:pt x="30" y="140"/>
                  <a:pt x="55" y="96"/>
                </a:cubicBezTo>
                <a:cubicBezTo>
                  <a:pt x="85" y="37"/>
                  <a:pt x="126" y="0"/>
                  <a:pt x="167" y="0"/>
                </a:cubicBezTo>
                <a:cubicBezTo>
                  <a:pt x="230" y="0"/>
                  <a:pt x="244" y="82"/>
                  <a:pt x="244" y="87"/>
                </a:cubicBezTo>
                <a:cubicBezTo>
                  <a:pt x="244" y="93"/>
                  <a:pt x="241" y="98"/>
                  <a:pt x="238" y="104"/>
                </a:cubicBezTo>
                <a:lnTo>
                  <a:pt x="192" y="297"/>
                </a:lnTo>
              </a:path>
            </a:pathLst>
          </a:custGeom>
          <a:solidFill>
            <a:srgbClr val="000000"/>
          </a:solidFill>
          <a:ln w="12600">
            <a:noFill/>
          </a:ln>
        </p:spPr>
      </p:sp>
      <p:sp>
        <p:nvSpPr>
          <p:cNvPr id="140" name="Freeform 27"/>
          <p:cNvSpPr/>
          <p:nvPr/>
        </p:nvSpPr>
        <p:spPr>
          <a:xfrm>
            <a:off x="5100480" y="4916160"/>
            <a:ext cx="75240" cy="251280"/>
          </a:xfrm>
          <a:custGeom>
            <a:avLst/>
            <a:gdLst/>
            <a:ahLst/>
            <a:cxnLst/>
            <a:rect l="0" t="0" r="r" b="b"/>
            <a:pathLst>
              <a:path w="209" h="698">
                <a:moveTo>
                  <a:pt x="208" y="11"/>
                </a:moveTo>
                <a:cubicBezTo>
                  <a:pt x="208" y="11"/>
                  <a:pt x="208" y="0"/>
                  <a:pt x="197" y="0"/>
                </a:cubicBezTo>
                <a:cubicBezTo>
                  <a:pt x="172" y="0"/>
                  <a:pt x="101" y="8"/>
                  <a:pt x="77" y="11"/>
                </a:cubicBezTo>
                <a:cubicBezTo>
                  <a:pt x="68" y="11"/>
                  <a:pt x="57" y="11"/>
                  <a:pt x="57" y="31"/>
                </a:cubicBezTo>
                <a:cubicBezTo>
                  <a:pt x="57" y="42"/>
                  <a:pt x="68" y="42"/>
                  <a:pt x="82" y="42"/>
                </a:cubicBezTo>
                <a:cubicBezTo>
                  <a:pt x="129" y="42"/>
                  <a:pt x="131" y="50"/>
                  <a:pt x="131" y="59"/>
                </a:cubicBezTo>
                <a:lnTo>
                  <a:pt x="129" y="78"/>
                </a:lnTo>
                <a:lnTo>
                  <a:pt x="5" y="571"/>
                </a:lnTo>
                <a:cubicBezTo>
                  <a:pt x="3" y="583"/>
                  <a:pt x="0" y="591"/>
                  <a:pt x="0" y="605"/>
                </a:cubicBezTo>
                <a:cubicBezTo>
                  <a:pt x="0" y="661"/>
                  <a:pt x="44" y="697"/>
                  <a:pt x="88" y="697"/>
                </a:cubicBezTo>
                <a:cubicBezTo>
                  <a:pt x="120" y="697"/>
                  <a:pt x="145" y="678"/>
                  <a:pt x="161" y="641"/>
                </a:cubicBezTo>
                <a:cubicBezTo>
                  <a:pt x="181" y="605"/>
                  <a:pt x="191" y="546"/>
                  <a:pt x="191" y="543"/>
                </a:cubicBezTo>
                <a:cubicBezTo>
                  <a:pt x="191" y="535"/>
                  <a:pt x="183" y="535"/>
                  <a:pt x="181" y="535"/>
                </a:cubicBezTo>
                <a:cubicBezTo>
                  <a:pt x="170" y="535"/>
                  <a:pt x="170" y="538"/>
                  <a:pt x="167" y="552"/>
                </a:cubicBezTo>
                <a:cubicBezTo>
                  <a:pt x="148" y="616"/>
                  <a:pt x="131" y="675"/>
                  <a:pt x="90" y="675"/>
                </a:cubicBezTo>
                <a:cubicBezTo>
                  <a:pt x="63" y="675"/>
                  <a:pt x="63" y="644"/>
                  <a:pt x="63" y="630"/>
                </a:cubicBezTo>
                <a:cubicBezTo>
                  <a:pt x="63" y="605"/>
                  <a:pt x="63" y="602"/>
                  <a:pt x="68" y="583"/>
                </a:cubicBezTo>
                <a:lnTo>
                  <a:pt x="208" y="11"/>
                </a:lnTo>
              </a:path>
            </a:pathLst>
          </a:custGeom>
          <a:solidFill>
            <a:srgbClr val="000000"/>
          </a:solidFill>
          <a:ln w="12600">
            <a:noFill/>
          </a:ln>
        </p:spPr>
      </p:sp>
      <p:sp>
        <p:nvSpPr>
          <p:cNvPr id="141" name="Freeform 28"/>
          <p:cNvSpPr/>
          <p:nvPr/>
        </p:nvSpPr>
        <p:spPr>
          <a:xfrm>
            <a:off x="5209920" y="4916160"/>
            <a:ext cx="75240" cy="251280"/>
          </a:xfrm>
          <a:custGeom>
            <a:avLst/>
            <a:gdLst/>
            <a:ahLst/>
            <a:cxnLst/>
            <a:rect l="0" t="0" r="r" b="b"/>
            <a:pathLst>
              <a:path w="209" h="698">
                <a:moveTo>
                  <a:pt x="208" y="11"/>
                </a:moveTo>
                <a:cubicBezTo>
                  <a:pt x="208" y="11"/>
                  <a:pt x="208" y="0"/>
                  <a:pt x="197" y="0"/>
                </a:cubicBezTo>
                <a:cubicBezTo>
                  <a:pt x="172" y="0"/>
                  <a:pt x="101" y="8"/>
                  <a:pt x="77" y="11"/>
                </a:cubicBezTo>
                <a:cubicBezTo>
                  <a:pt x="68" y="11"/>
                  <a:pt x="57" y="11"/>
                  <a:pt x="57" y="31"/>
                </a:cubicBezTo>
                <a:cubicBezTo>
                  <a:pt x="57" y="42"/>
                  <a:pt x="68" y="42"/>
                  <a:pt x="82" y="42"/>
                </a:cubicBezTo>
                <a:cubicBezTo>
                  <a:pt x="129" y="42"/>
                  <a:pt x="131" y="50"/>
                  <a:pt x="131" y="59"/>
                </a:cubicBezTo>
                <a:lnTo>
                  <a:pt x="129" y="78"/>
                </a:lnTo>
                <a:lnTo>
                  <a:pt x="5" y="571"/>
                </a:lnTo>
                <a:cubicBezTo>
                  <a:pt x="3" y="583"/>
                  <a:pt x="0" y="591"/>
                  <a:pt x="0" y="605"/>
                </a:cubicBezTo>
                <a:cubicBezTo>
                  <a:pt x="0" y="661"/>
                  <a:pt x="44" y="697"/>
                  <a:pt x="88" y="697"/>
                </a:cubicBezTo>
                <a:cubicBezTo>
                  <a:pt x="120" y="697"/>
                  <a:pt x="145" y="678"/>
                  <a:pt x="161" y="641"/>
                </a:cubicBezTo>
                <a:cubicBezTo>
                  <a:pt x="181" y="605"/>
                  <a:pt x="191" y="546"/>
                  <a:pt x="191" y="543"/>
                </a:cubicBezTo>
                <a:cubicBezTo>
                  <a:pt x="191" y="535"/>
                  <a:pt x="183" y="535"/>
                  <a:pt x="181" y="535"/>
                </a:cubicBezTo>
                <a:cubicBezTo>
                  <a:pt x="170" y="535"/>
                  <a:pt x="170" y="538"/>
                  <a:pt x="167" y="552"/>
                </a:cubicBezTo>
                <a:cubicBezTo>
                  <a:pt x="148" y="616"/>
                  <a:pt x="131" y="675"/>
                  <a:pt x="90" y="675"/>
                </a:cubicBezTo>
                <a:cubicBezTo>
                  <a:pt x="63" y="675"/>
                  <a:pt x="63" y="644"/>
                  <a:pt x="63" y="630"/>
                </a:cubicBezTo>
                <a:cubicBezTo>
                  <a:pt x="63" y="605"/>
                  <a:pt x="63" y="602"/>
                  <a:pt x="68" y="583"/>
                </a:cubicBezTo>
                <a:lnTo>
                  <a:pt x="208" y="11"/>
                </a:lnTo>
              </a:path>
            </a:pathLst>
          </a:custGeom>
          <a:solidFill>
            <a:srgbClr val="000000"/>
          </a:solidFill>
          <a:ln w="12600">
            <a:noFill/>
          </a:ln>
        </p:spPr>
      </p:sp>
      <p:sp>
        <p:nvSpPr>
          <p:cNvPr id="142" name="Freeform 29"/>
          <p:cNvSpPr/>
          <p:nvPr/>
        </p:nvSpPr>
        <p:spPr>
          <a:xfrm>
            <a:off x="5324040" y="4896000"/>
            <a:ext cx="82080" cy="355320"/>
          </a:xfrm>
          <a:custGeom>
            <a:avLst/>
            <a:gdLst/>
            <a:ahLst/>
            <a:cxnLst/>
            <a:rect l="0" t="0" r="r" b="b"/>
            <a:pathLst>
              <a:path w="228" h="987">
                <a:moveTo>
                  <a:pt x="227" y="493"/>
                </a:moveTo>
                <a:cubicBezTo>
                  <a:pt x="227" y="417"/>
                  <a:pt x="216" y="297"/>
                  <a:pt x="161" y="185"/>
                </a:cubicBezTo>
                <a:cubicBezTo>
                  <a:pt x="104" y="64"/>
                  <a:pt x="19" y="0"/>
                  <a:pt x="11" y="0"/>
                </a:cubicBezTo>
                <a:cubicBezTo>
                  <a:pt x="3" y="0"/>
                  <a:pt x="0" y="3"/>
                  <a:pt x="0" y="11"/>
                </a:cubicBezTo>
                <a:cubicBezTo>
                  <a:pt x="0" y="14"/>
                  <a:pt x="0" y="14"/>
                  <a:pt x="19" y="34"/>
                </a:cubicBezTo>
                <a:cubicBezTo>
                  <a:pt x="115" y="132"/>
                  <a:pt x="170" y="289"/>
                  <a:pt x="170" y="493"/>
                </a:cubicBezTo>
                <a:cubicBezTo>
                  <a:pt x="170" y="664"/>
                  <a:pt x="134" y="838"/>
                  <a:pt x="14" y="961"/>
                </a:cubicBezTo>
                <a:cubicBezTo>
                  <a:pt x="0" y="972"/>
                  <a:pt x="0" y="975"/>
                  <a:pt x="0" y="978"/>
                </a:cubicBezTo>
                <a:cubicBezTo>
                  <a:pt x="0" y="983"/>
                  <a:pt x="3" y="986"/>
                  <a:pt x="11" y="986"/>
                </a:cubicBezTo>
                <a:cubicBezTo>
                  <a:pt x="19" y="986"/>
                  <a:pt x="107" y="919"/>
                  <a:pt x="164" y="796"/>
                </a:cubicBezTo>
                <a:cubicBezTo>
                  <a:pt x="213" y="686"/>
                  <a:pt x="227" y="577"/>
                  <a:pt x="227" y="493"/>
                </a:cubicBezTo>
              </a:path>
            </a:pathLst>
          </a:custGeom>
          <a:solidFill>
            <a:srgbClr val="000000"/>
          </a:solidFill>
          <a:ln w="12600">
            <a:noFill/>
          </a:ln>
        </p:spPr>
      </p:sp>
      <p:sp>
        <p:nvSpPr>
          <p:cNvPr id="143" name="Freeform 30"/>
          <p:cNvSpPr/>
          <p:nvPr/>
        </p:nvSpPr>
        <p:spPr>
          <a:xfrm>
            <a:off x="5452200" y="4920120"/>
            <a:ext cx="248400" cy="243360"/>
          </a:xfrm>
          <a:custGeom>
            <a:avLst/>
            <a:gdLst/>
            <a:ahLst/>
            <a:cxnLst/>
            <a:rect l="0" t="0" r="r" b="b"/>
            <a:pathLst>
              <a:path w="690" h="676">
                <a:moveTo>
                  <a:pt x="254" y="364"/>
                </a:moveTo>
                <a:lnTo>
                  <a:pt x="419" y="364"/>
                </a:lnTo>
                <a:cubicBezTo>
                  <a:pt x="555" y="364"/>
                  <a:pt x="689" y="261"/>
                  <a:pt x="689" y="148"/>
                </a:cubicBezTo>
                <a:cubicBezTo>
                  <a:pt x="689" y="73"/>
                  <a:pt x="626" y="0"/>
                  <a:pt x="498" y="0"/>
                </a:cubicBezTo>
                <a:lnTo>
                  <a:pt x="186" y="0"/>
                </a:lnTo>
                <a:cubicBezTo>
                  <a:pt x="167" y="0"/>
                  <a:pt x="159" y="0"/>
                  <a:pt x="159" y="20"/>
                </a:cubicBezTo>
                <a:cubicBezTo>
                  <a:pt x="159" y="31"/>
                  <a:pt x="167" y="31"/>
                  <a:pt x="186" y="31"/>
                </a:cubicBezTo>
                <a:cubicBezTo>
                  <a:pt x="197" y="31"/>
                  <a:pt x="216" y="31"/>
                  <a:pt x="227" y="34"/>
                </a:cubicBezTo>
                <a:cubicBezTo>
                  <a:pt x="243" y="34"/>
                  <a:pt x="249" y="36"/>
                  <a:pt x="249" y="48"/>
                </a:cubicBezTo>
                <a:cubicBezTo>
                  <a:pt x="249" y="53"/>
                  <a:pt x="246" y="56"/>
                  <a:pt x="243" y="67"/>
                </a:cubicBezTo>
                <a:lnTo>
                  <a:pt x="115" y="599"/>
                </a:lnTo>
                <a:cubicBezTo>
                  <a:pt x="104" y="636"/>
                  <a:pt x="104" y="644"/>
                  <a:pt x="27" y="644"/>
                </a:cubicBezTo>
                <a:cubicBezTo>
                  <a:pt x="11" y="644"/>
                  <a:pt x="0" y="644"/>
                  <a:pt x="0" y="664"/>
                </a:cubicBezTo>
                <a:cubicBezTo>
                  <a:pt x="0" y="675"/>
                  <a:pt x="11" y="675"/>
                  <a:pt x="14" y="675"/>
                </a:cubicBezTo>
                <a:cubicBezTo>
                  <a:pt x="41" y="675"/>
                  <a:pt x="109" y="672"/>
                  <a:pt x="137" y="672"/>
                </a:cubicBezTo>
                <a:cubicBezTo>
                  <a:pt x="159" y="672"/>
                  <a:pt x="178" y="672"/>
                  <a:pt x="200" y="672"/>
                </a:cubicBezTo>
                <a:cubicBezTo>
                  <a:pt x="219" y="672"/>
                  <a:pt x="241" y="675"/>
                  <a:pt x="263" y="675"/>
                </a:cubicBezTo>
                <a:cubicBezTo>
                  <a:pt x="268" y="675"/>
                  <a:pt x="282" y="675"/>
                  <a:pt x="282" y="655"/>
                </a:cubicBezTo>
                <a:cubicBezTo>
                  <a:pt x="282" y="644"/>
                  <a:pt x="271" y="644"/>
                  <a:pt x="254" y="644"/>
                </a:cubicBezTo>
                <a:cubicBezTo>
                  <a:pt x="219" y="644"/>
                  <a:pt x="191" y="644"/>
                  <a:pt x="191" y="627"/>
                </a:cubicBezTo>
                <a:cubicBezTo>
                  <a:pt x="191" y="622"/>
                  <a:pt x="194" y="616"/>
                  <a:pt x="194" y="611"/>
                </a:cubicBezTo>
                <a:lnTo>
                  <a:pt x="254" y="364"/>
                </a:lnTo>
              </a:path>
              <a:path w="343" h="306">
                <a:moveTo>
                  <a:pt x="66" y="36"/>
                </a:moveTo>
                <a:cubicBezTo>
                  <a:pt x="74" y="3"/>
                  <a:pt x="77" y="0"/>
                  <a:pt x="118" y="0"/>
                </a:cubicBezTo>
                <a:lnTo>
                  <a:pt x="211" y="0"/>
                </a:lnTo>
                <a:cubicBezTo>
                  <a:pt x="290" y="0"/>
                  <a:pt x="342" y="25"/>
                  <a:pt x="342" y="95"/>
                </a:cubicBezTo>
                <a:cubicBezTo>
                  <a:pt x="342" y="134"/>
                  <a:pt x="323" y="218"/>
                  <a:pt x="285" y="255"/>
                </a:cubicBezTo>
                <a:cubicBezTo>
                  <a:pt x="238" y="300"/>
                  <a:pt x="178" y="305"/>
                  <a:pt x="137" y="305"/>
                </a:cubicBezTo>
                <a:lnTo>
                  <a:pt x="0" y="305"/>
                </a:lnTo>
                <a:lnTo>
                  <a:pt x="66" y="36"/>
                </a:lnTo>
              </a:path>
            </a:pathLst>
          </a:custGeom>
          <a:solidFill>
            <a:srgbClr val="000000"/>
          </a:solidFill>
          <a:ln w="12600">
            <a:noFill/>
          </a:ln>
        </p:spPr>
      </p:sp>
      <p:sp>
        <p:nvSpPr>
          <p:cNvPr id="144" name="Freeform 31"/>
          <p:cNvSpPr/>
          <p:nvPr/>
        </p:nvSpPr>
        <p:spPr>
          <a:xfrm>
            <a:off x="5741640" y="4896000"/>
            <a:ext cx="82080" cy="355320"/>
          </a:xfrm>
          <a:custGeom>
            <a:avLst/>
            <a:gdLst/>
            <a:ahLst/>
            <a:cxnLst/>
            <a:rect l="0" t="0" r="r" b="b"/>
            <a:pathLst>
              <a:path w="228" h="987">
                <a:moveTo>
                  <a:pt x="227" y="978"/>
                </a:moveTo>
                <a:cubicBezTo>
                  <a:pt x="227" y="975"/>
                  <a:pt x="227" y="972"/>
                  <a:pt x="208" y="955"/>
                </a:cubicBezTo>
                <a:cubicBezTo>
                  <a:pt x="88" y="832"/>
                  <a:pt x="57" y="644"/>
                  <a:pt x="57" y="493"/>
                </a:cubicBezTo>
                <a:cubicBezTo>
                  <a:pt x="57" y="322"/>
                  <a:pt x="93" y="151"/>
                  <a:pt x="213" y="28"/>
                </a:cubicBezTo>
                <a:cubicBezTo>
                  <a:pt x="227" y="14"/>
                  <a:pt x="227" y="14"/>
                  <a:pt x="227" y="11"/>
                </a:cubicBezTo>
                <a:cubicBezTo>
                  <a:pt x="227" y="3"/>
                  <a:pt x="222" y="0"/>
                  <a:pt x="216" y="0"/>
                </a:cubicBezTo>
                <a:cubicBezTo>
                  <a:pt x="205" y="0"/>
                  <a:pt x="118" y="67"/>
                  <a:pt x="60" y="193"/>
                </a:cubicBezTo>
                <a:cubicBezTo>
                  <a:pt x="11" y="303"/>
                  <a:pt x="0" y="412"/>
                  <a:pt x="0" y="493"/>
                </a:cubicBezTo>
                <a:cubicBezTo>
                  <a:pt x="0" y="571"/>
                  <a:pt x="11" y="689"/>
                  <a:pt x="63" y="801"/>
                </a:cubicBezTo>
                <a:cubicBezTo>
                  <a:pt x="123" y="924"/>
                  <a:pt x="205" y="986"/>
                  <a:pt x="216" y="986"/>
                </a:cubicBezTo>
                <a:cubicBezTo>
                  <a:pt x="222" y="986"/>
                  <a:pt x="227" y="983"/>
                  <a:pt x="227" y="978"/>
                </a:cubicBezTo>
              </a:path>
            </a:pathLst>
          </a:custGeom>
          <a:solidFill>
            <a:srgbClr val="000000"/>
          </a:solidFill>
          <a:ln w="12600">
            <a:noFill/>
          </a:ln>
        </p:spPr>
      </p:sp>
      <p:sp>
        <p:nvSpPr>
          <p:cNvPr id="145" name="Freeform 32"/>
          <p:cNvSpPr/>
          <p:nvPr/>
        </p:nvSpPr>
        <p:spPr>
          <a:xfrm>
            <a:off x="5856840" y="4920120"/>
            <a:ext cx="248400" cy="243360"/>
          </a:xfrm>
          <a:custGeom>
            <a:avLst/>
            <a:gdLst/>
            <a:ahLst/>
            <a:cxnLst/>
            <a:rect l="0" t="0" r="r" b="b"/>
            <a:pathLst>
              <a:path w="690" h="676">
                <a:moveTo>
                  <a:pt x="115" y="599"/>
                </a:moveTo>
                <a:cubicBezTo>
                  <a:pt x="104" y="636"/>
                  <a:pt x="101" y="644"/>
                  <a:pt x="27" y="644"/>
                </a:cubicBezTo>
                <a:cubicBezTo>
                  <a:pt x="11" y="644"/>
                  <a:pt x="0" y="644"/>
                  <a:pt x="0" y="664"/>
                </a:cubicBezTo>
                <a:cubicBezTo>
                  <a:pt x="0" y="675"/>
                  <a:pt x="8" y="675"/>
                  <a:pt x="27" y="675"/>
                </a:cubicBezTo>
                <a:lnTo>
                  <a:pt x="369" y="675"/>
                </a:lnTo>
                <a:cubicBezTo>
                  <a:pt x="522" y="675"/>
                  <a:pt x="637" y="557"/>
                  <a:pt x="637" y="462"/>
                </a:cubicBezTo>
                <a:cubicBezTo>
                  <a:pt x="637" y="389"/>
                  <a:pt x="580" y="333"/>
                  <a:pt x="487" y="322"/>
                </a:cubicBezTo>
                <a:cubicBezTo>
                  <a:pt x="588" y="303"/>
                  <a:pt x="689" y="230"/>
                  <a:pt x="689" y="137"/>
                </a:cubicBezTo>
                <a:cubicBezTo>
                  <a:pt x="689" y="64"/>
                  <a:pt x="626" y="0"/>
                  <a:pt x="509" y="0"/>
                </a:cubicBezTo>
                <a:lnTo>
                  <a:pt x="186" y="0"/>
                </a:lnTo>
                <a:cubicBezTo>
                  <a:pt x="167" y="0"/>
                  <a:pt x="156" y="0"/>
                  <a:pt x="156" y="20"/>
                </a:cubicBezTo>
                <a:cubicBezTo>
                  <a:pt x="156" y="31"/>
                  <a:pt x="167" y="31"/>
                  <a:pt x="183" y="31"/>
                </a:cubicBezTo>
                <a:cubicBezTo>
                  <a:pt x="186" y="31"/>
                  <a:pt x="205" y="31"/>
                  <a:pt x="222" y="34"/>
                </a:cubicBezTo>
                <a:cubicBezTo>
                  <a:pt x="238" y="34"/>
                  <a:pt x="246" y="36"/>
                  <a:pt x="246" y="48"/>
                </a:cubicBezTo>
                <a:cubicBezTo>
                  <a:pt x="246" y="53"/>
                  <a:pt x="246" y="56"/>
                  <a:pt x="243" y="67"/>
                </a:cubicBezTo>
                <a:lnTo>
                  <a:pt x="115" y="599"/>
                </a:lnTo>
              </a:path>
              <a:path w="343" h="284">
                <a:moveTo>
                  <a:pt x="0" y="283"/>
                </a:moveTo>
                <a:lnTo>
                  <a:pt x="60" y="36"/>
                </a:lnTo>
                <a:cubicBezTo>
                  <a:pt x="68" y="3"/>
                  <a:pt x="71" y="0"/>
                  <a:pt x="112" y="0"/>
                </a:cubicBezTo>
                <a:lnTo>
                  <a:pt x="235" y="0"/>
                </a:lnTo>
                <a:cubicBezTo>
                  <a:pt x="320" y="0"/>
                  <a:pt x="342" y="59"/>
                  <a:pt x="342" y="101"/>
                </a:cubicBezTo>
                <a:cubicBezTo>
                  <a:pt x="342" y="187"/>
                  <a:pt x="257" y="283"/>
                  <a:pt x="139" y="283"/>
                </a:cubicBezTo>
                <a:lnTo>
                  <a:pt x="0" y="283"/>
                </a:lnTo>
              </a:path>
              <a:path w="365" h="309">
                <a:moveTo>
                  <a:pt x="33" y="308"/>
                </a:moveTo>
                <a:cubicBezTo>
                  <a:pt x="19" y="308"/>
                  <a:pt x="17" y="308"/>
                  <a:pt x="11" y="308"/>
                </a:cubicBezTo>
                <a:cubicBezTo>
                  <a:pt x="3" y="305"/>
                  <a:pt x="0" y="305"/>
                  <a:pt x="0" y="297"/>
                </a:cubicBezTo>
                <a:cubicBezTo>
                  <a:pt x="0" y="294"/>
                  <a:pt x="0" y="291"/>
                  <a:pt x="3" y="275"/>
                </a:cubicBezTo>
                <a:lnTo>
                  <a:pt x="71" y="0"/>
                </a:lnTo>
                <a:lnTo>
                  <a:pt x="252" y="0"/>
                </a:lnTo>
                <a:cubicBezTo>
                  <a:pt x="345" y="0"/>
                  <a:pt x="364" y="73"/>
                  <a:pt x="364" y="115"/>
                </a:cubicBezTo>
                <a:cubicBezTo>
                  <a:pt x="364" y="213"/>
                  <a:pt x="279" y="308"/>
                  <a:pt x="164" y="308"/>
                </a:cubicBezTo>
                <a:lnTo>
                  <a:pt x="33" y="308"/>
                </a:lnTo>
              </a:path>
            </a:pathLst>
          </a:custGeom>
          <a:solidFill>
            <a:srgbClr val="000000"/>
          </a:solidFill>
          <a:ln w="12600">
            <a:noFill/>
          </a:ln>
        </p:spPr>
      </p:sp>
      <p:sp>
        <p:nvSpPr>
          <p:cNvPr id="146" name="Freeform 33"/>
          <p:cNvSpPr/>
          <p:nvPr/>
        </p:nvSpPr>
        <p:spPr>
          <a:xfrm>
            <a:off x="6134760" y="5005080"/>
            <a:ext cx="159840" cy="161640"/>
          </a:xfrm>
          <a:custGeom>
            <a:avLst/>
            <a:gdLst/>
            <a:ahLst/>
            <a:cxnLst/>
            <a:rect l="0" t="0" r="r" b="b"/>
            <a:pathLst>
              <a:path w="444" h="449">
                <a:moveTo>
                  <a:pt x="323" y="64"/>
                </a:moveTo>
                <a:cubicBezTo>
                  <a:pt x="304" y="28"/>
                  <a:pt x="276" y="0"/>
                  <a:pt x="233" y="0"/>
                </a:cubicBezTo>
                <a:cubicBezTo>
                  <a:pt x="120" y="0"/>
                  <a:pt x="0" y="146"/>
                  <a:pt x="0" y="291"/>
                </a:cubicBezTo>
                <a:cubicBezTo>
                  <a:pt x="0" y="384"/>
                  <a:pt x="52" y="448"/>
                  <a:pt x="129" y="448"/>
                </a:cubicBezTo>
                <a:cubicBezTo>
                  <a:pt x="148" y="448"/>
                  <a:pt x="197" y="445"/>
                  <a:pt x="254" y="375"/>
                </a:cubicBezTo>
                <a:cubicBezTo>
                  <a:pt x="263" y="417"/>
                  <a:pt x="295" y="448"/>
                  <a:pt x="342" y="448"/>
                </a:cubicBezTo>
                <a:cubicBezTo>
                  <a:pt x="377" y="448"/>
                  <a:pt x="399" y="426"/>
                  <a:pt x="413" y="395"/>
                </a:cubicBezTo>
                <a:cubicBezTo>
                  <a:pt x="429" y="359"/>
                  <a:pt x="443" y="297"/>
                  <a:pt x="443" y="297"/>
                </a:cubicBezTo>
                <a:cubicBezTo>
                  <a:pt x="443" y="286"/>
                  <a:pt x="435" y="286"/>
                  <a:pt x="432" y="286"/>
                </a:cubicBezTo>
                <a:cubicBezTo>
                  <a:pt x="421" y="286"/>
                  <a:pt x="421" y="291"/>
                  <a:pt x="419" y="305"/>
                </a:cubicBezTo>
                <a:cubicBezTo>
                  <a:pt x="402" y="370"/>
                  <a:pt x="383" y="426"/>
                  <a:pt x="345" y="426"/>
                </a:cubicBezTo>
                <a:cubicBezTo>
                  <a:pt x="317" y="426"/>
                  <a:pt x="315" y="401"/>
                  <a:pt x="315" y="381"/>
                </a:cubicBezTo>
                <a:cubicBezTo>
                  <a:pt x="315" y="359"/>
                  <a:pt x="317" y="353"/>
                  <a:pt x="328" y="308"/>
                </a:cubicBezTo>
                <a:cubicBezTo>
                  <a:pt x="339" y="266"/>
                  <a:pt x="339" y="258"/>
                  <a:pt x="350" y="218"/>
                </a:cubicBezTo>
                <a:lnTo>
                  <a:pt x="383" y="81"/>
                </a:lnTo>
                <a:cubicBezTo>
                  <a:pt x="391" y="53"/>
                  <a:pt x="391" y="50"/>
                  <a:pt x="391" y="48"/>
                </a:cubicBezTo>
                <a:cubicBezTo>
                  <a:pt x="391" y="31"/>
                  <a:pt x="380" y="20"/>
                  <a:pt x="364" y="20"/>
                </a:cubicBezTo>
                <a:cubicBezTo>
                  <a:pt x="339" y="20"/>
                  <a:pt x="326" y="42"/>
                  <a:pt x="323" y="64"/>
                </a:cubicBezTo>
              </a:path>
              <a:path w="245" h="405">
                <a:moveTo>
                  <a:pt x="192" y="297"/>
                </a:moveTo>
                <a:cubicBezTo>
                  <a:pt x="186" y="317"/>
                  <a:pt x="186" y="317"/>
                  <a:pt x="173" y="334"/>
                </a:cubicBezTo>
                <a:cubicBezTo>
                  <a:pt x="129" y="390"/>
                  <a:pt x="91" y="404"/>
                  <a:pt x="63" y="404"/>
                </a:cubicBezTo>
                <a:cubicBezTo>
                  <a:pt x="14" y="404"/>
                  <a:pt x="0" y="351"/>
                  <a:pt x="0" y="311"/>
                </a:cubicBezTo>
                <a:cubicBezTo>
                  <a:pt x="0" y="264"/>
                  <a:pt x="30" y="140"/>
                  <a:pt x="55" y="96"/>
                </a:cubicBezTo>
                <a:cubicBezTo>
                  <a:pt x="85" y="37"/>
                  <a:pt x="126" y="0"/>
                  <a:pt x="167" y="0"/>
                </a:cubicBezTo>
                <a:cubicBezTo>
                  <a:pt x="230" y="0"/>
                  <a:pt x="244" y="82"/>
                  <a:pt x="244" y="87"/>
                </a:cubicBezTo>
                <a:cubicBezTo>
                  <a:pt x="244" y="93"/>
                  <a:pt x="241" y="98"/>
                  <a:pt x="238" y="104"/>
                </a:cubicBezTo>
                <a:lnTo>
                  <a:pt x="192" y="297"/>
                </a:lnTo>
              </a:path>
            </a:pathLst>
          </a:custGeom>
          <a:solidFill>
            <a:srgbClr val="000000"/>
          </a:solidFill>
          <a:ln w="12600">
            <a:noFill/>
          </a:ln>
        </p:spPr>
      </p:sp>
      <p:sp>
        <p:nvSpPr>
          <p:cNvPr id="147" name="Freeform 34"/>
          <p:cNvSpPr/>
          <p:nvPr/>
        </p:nvSpPr>
        <p:spPr>
          <a:xfrm>
            <a:off x="6318720" y="4916160"/>
            <a:ext cx="75240" cy="251280"/>
          </a:xfrm>
          <a:custGeom>
            <a:avLst/>
            <a:gdLst/>
            <a:ahLst/>
            <a:cxnLst/>
            <a:rect l="0" t="0" r="r" b="b"/>
            <a:pathLst>
              <a:path w="209" h="698">
                <a:moveTo>
                  <a:pt x="208" y="11"/>
                </a:moveTo>
                <a:cubicBezTo>
                  <a:pt x="208" y="11"/>
                  <a:pt x="208" y="0"/>
                  <a:pt x="197" y="0"/>
                </a:cubicBezTo>
                <a:cubicBezTo>
                  <a:pt x="172" y="0"/>
                  <a:pt x="101" y="8"/>
                  <a:pt x="77" y="11"/>
                </a:cubicBezTo>
                <a:cubicBezTo>
                  <a:pt x="68" y="11"/>
                  <a:pt x="57" y="11"/>
                  <a:pt x="57" y="31"/>
                </a:cubicBezTo>
                <a:cubicBezTo>
                  <a:pt x="57" y="42"/>
                  <a:pt x="68" y="42"/>
                  <a:pt x="82" y="42"/>
                </a:cubicBezTo>
                <a:cubicBezTo>
                  <a:pt x="129" y="42"/>
                  <a:pt x="131" y="50"/>
                  <a:pt x="131" y="59"/>
                </a:cubicBezTo>
                <a:lnTo>
                  <a:pt x="129" y="78"/>
                </a:lnTo>
                <a:lnTo>
                  <a:pt x="5" y="571"/>
                </a:lnTo>
                <a:cubicBezTo>
                  <a:pt x="3" y="583"/>
                  <a:pt x="0" y="591"/>
                  <a:pt x="0" y="605"/>
                </a:cubicBezTo>
                <a:cubicBezTo>
                  <a:pt x="0" y="661"/>
                  <a:pt x="44" y="697"/>
                  <a:pt x="88" y="697"/>
                </a:cubicBezTo>
                <a:cubicBezTo>
                  <a:pt x="120" y="697"/>
                  <a:pt x="145" y="678"/>
                  <a:pt x="161" y="641"/>
                </a:cubicBezTo>
                <a:cubicBezTo>
                  <a:pt x="181" y="605"/>
                  <a:pt x="191" y="546"/>
                  <a:pt x="191" y="543"/>
                </a:cubicBezTo>
                <a:cubicBezTo>
                  <a:pt x="191" y="535"/>
                  <a:pt x="183" y="535"/>
                  <a:pt x="181" y="535"/>
                </a:cubicBezTo>
                <a:cubicBezTo>
                  <a:pt x="170" y="535"/>
                  <a:pt x="170" y="538"/>
                  <a:pt x="167" y="552"/>
                </a:cubicBezTo>
                <a:cubicBezTo>
                  <a:pt x="150" y="616"/>
                  <a:pt x="131" y="675"/>
                  <a:pt x="90" y="675"/>
                </a:cubicBezTo>
                <a:cubicBezTo>
                  <a:pt x="63" y="675"/>
                  <a:pt x="63" y="644"/>
                  <a:pt x="63" y="630"/>
                </a:cubicBezTo>
                <a:cubicBezTo>
                  <a:pt x="63" y="605"/>
                  <a:pt x="63" y="602"/>
                  <a:pt x="68" y="583"/>
                </a:cubicBezTo>
                <a:lnTo>
                  <a:pt x="208" y="11"/>
                </a:lnTo>
              </a:path>
            </a:pathLst>
          </a:custGeom>
          <a:solidFill>
            <a:srgbClr val="000000"/>
          </a:solidFill>
          <a:ln w="12600">
            <a:noFill/>
          </a:ln>
        </p:spPr>
      </p:sp>
      <p:sp>
        <p:nvSpPr>
          <p:cNvPr id="148" name="Freeform 35"/>
          <p:cNvSpPr/>
          <p:nvPr/>
        </p:nvSpPr>
        <p:spPr>
          <a:xfrm>
            <a:off x="6428160" y="4916160"/>
            <a:ext cx="75240" cy="251280"/>
          </a:xfrm>
          <a:custGeom>
            <a:avLst/>
            <a:gdLst/>
            <a:ahLst/>
            <a:cxnLst/>
            <a:rect l="0" t="0" r="r" b="b"/>
            <a:pathLst>
              <a:path w="209" h="698">
                <a:moveTo>
                  <a:pt x="208" y="11"/>
                </a:moveTo>
                <a:cubicBezTo>
                  <a:pt x="208" y="11"/>
                  <a:pt x="208" y="0"/>
                  <a:pt x="197" y="0"/>
                </a:cubicBezTo>
                <a:cubicBezTo>
                  <a:pt x="172" y="0"/>
                  <a:pt x="101" y="8"/>
                  <a:pt x="77" y="11"/>
                </a:cubicBezTo>
                <a:cubicBezTo>
                  <a:pt x="68" y="11"/>
                  <a:pt x="57" y="11"/>
                  <a:pt x="57" y="31"/>
                </a:cubicBezTo>
                <a:cubicBezTo>
                  <a:pt x="57" y="42"/>
                  <a:pt x="68" y="42"/>
                  <a:pt x="82" y="42"/>
                </a:cubicBezTo>
                <a:cubicBezTo>
                  <a:pt x="129" y="42"/>
                  <a:pt x="131" y="50"/>
                  <a:pt x="131" y="59"/>
                </a:cubicBezTo>
                <a:lnTo>
                  <a:pt x="129" y="78"/>
                </a:lnTo>
                <a:lnTo>
                  <a:pt x="5" y="571"/>
                </a:lnTo>
                <a:cubicBezTo>
                  <a:pt x="3" y="583"/>
                  <a:pt x="0" y="591"/>
                  <a:pt x="0" y="605"/>
                </a:cubicBezTo>
                <a:cubicBezTo>
                  <a:pt x="0" y="661"/>
                  <a:pt x="44" y="697"/>
                  <a:pt x="88" y="697"/>
                </a:cubicBezTo>
                <a:cubicBezTo>
                  <a:pt x="120" y="697"/>
                  <a:pt x="145" y="678"/>
                  <a:pt x="161" y="641"/>
                </a:cubicBezTo>
                <a:cubicBezTo>
                  <a:pt x="181" y="605"/>
                  <a:pt x="191" y="546"/>
                  <a:pt x="191" y="543"/>
                </a:cubicBezTo>
                <a:cubicBezTo>
                  <a:pt x="191" y="535"/>
                  <a:pt x="183" y="535"/>
                  <a:pt x="181" y="535"/>
                </a:cubicBezTo>
                <a:cubicBezTo>
                  <a:pt x="170" y="535"/>
                  <a:pt x="170" y="538"/>
                  <a:pt x="167" y="552"/>
                </a:cubicBezTo>
                <a:cubicBezTo>
                  <a:pt x="148" y="616"/>
                  <a:pt x="131" y="675"/>
                  <a:pt x="90" y="675"/>
                </a:cubicBezTo>
                <a:cubicBezTo>
                  <a:pt x="63" y="675"/>
                  <a:pt x="63" y="644"/>
                  <a:pt x="63" y="630"/>
                </a:cubicBezTo>
                <a:cubicBezTo>
                  <a:pt x="63" y="605"/>
                  <a:pt x="63" y="602"/>
                  <a:pt x="68" y="583"/>
                </a:cubicBezTo>
                <a:lnTo>
                  <a:pt x="208" y="11"/>
                </a:lnTo>
              </a:path>
            </a:pathLst>
          </a:custGeom>
          <a:solidFill>
            <a:srgbClr val="000000"/>
          </a:solidFill>
          <a:ln w="12600">
            <a:noFill/>
          </a:ln>
        </p:spPr>
      </p:sp>
      <p:sp>
        <p:nvSpPr>
          <p:cNvPr id="149" name="Freeform 36"/>
          <p:cNvSpPr/>
          <p:nvPr/>
        </p:nvSpPr>
        <p:spPr>
          <a:xfrm>
            <a:off x="6536520" y="5005080"/>
            <a:ext cx="149040" cy="161640"/>
          </a:xfrm>
          <a:custGeom>
            <a:avLst/>
            <a:gdLst/>
            <a:ahLst/>
            <a:cxnLst/>
            <a:rect l="0" t="0" r="r" b="b"/>
            <a:pathLst>
              <a:path w="414" h="449">
                <a:moveTo>
                  <a:pt x="413" y="168"/>
                </a:moveTo>
                <a:cubicBezTo>
                  <a:pt x="413" y="64"/>
                  <a:pt x="347" y="0"/>
                  <a:pt x="260" y="0"/>
                </a:cubicBezTo>
                <a:cubicBezTo>
                  <a:pt x="129" y="0"/>
                  <a:pt x="0" y="140"/>
                  <a:pt x="0" y="280"/>
                </a:cubicBezTo>
                <a:cubicBezTo>
                  <a:pt x="0" y="378"/>
                  <a:pt x="66" y="448"/>
                  <a:pt x="156" y="448"/>
                </a:cubicBezTo>
                <a:cubicBezTo>
                  <a:pt x="284" y="448"/>
                  <a:pt x="413" y="311"/>
                  <a:pt x="413" y="168"/>
                </a:cubicBezTo>
              </a:path>
              <a:path w="275" h="405">
                <a:moveTo>
                  <a:pt x="85" y="404"/>
                </a:moveTo>
                <a:cubicBezTo>
                  <a:pt x="44" y="404"/>
                  <a:pt x="0" y="373"/>
                  <a:pt x="0" y="297"/>
                </a:cubicBezTo>
                <a:cubicBezTo>
                  <a:pt x="0" y="250"/>
                  <a:pt x="25" y="140"/>
                  <a:pt x="58" y="90"/>
                </a:cubicBezTo>
                <a:cubicBezTo>
                  <a:pt x="104" y="14"/>
                  <a:pt x="162" y="0"/>
                  <a:pt x="186" y="0"/>
                </a:cubicBezTo>
                <a:cubicBezTo>
                  <a:pt x="244" y="0"/>
                  <a:pt x="274" y="48"/>
                  <a:pt x="274" y="107"/>
                </a:cubicBezTo>
                <a:cubicBezTo>
                  <a:pt x="274" y="146"/>
                  <a:pt x="255" y="250"/>
                  <a:pt x="216" y="314"/>
                </a:cubicBezTo>
                <a:cubicBezTo>
                  <a:pt x="183" y="370"/>
                  <a:pt x="129" y="404"/>
                  <a:pt x="85" y="404"/>
                </a:cubicBezTo>
              </a:path>
            </a:pathLst>
          </a:custGeom>
          <a:solidFill>
            <a:srgbClr val="000000"/>
          </a:solidFill>
          <a:ln w="12600">
            <a:noFill/>
          </a:ln>
        </p:spPr>
      </p:sp>
      <p:sp>
        <p:nvSpPr>
          <p:cNvPr id="150" name="Freeform 37"/>
          <p:cNvSpPr/>
          <p:nvPr/>
        </p:nvSpPr>
        <p:spPr>
          <a:xfrm>
            <a:off x="6703920" y="5005080"/>
            <a:ext cx="149040" cy="161640"/>
          </a:xfrm>
          <a:custGeom>
            <a:avLst/>
            <a:gdLst/>
            <a:ahLst/>
            <a:cxnLst/>
            <a:rect l="0" t="0" r="r" b="b"/>
            <a:pathLst>
              <a:path w="414" h="449">
                <a:moveTo>
                  <a:pt x="413" y="168"/>
                </a:moveTo>
                <a:cubicBezTo>
                  <a:pt x="413" y="64"/>
                  <a:pt x="347" y="0"/>
                  <a:pt x="260" y="0"/>
                </a:cubicBezTo>
                <a:cubicBezTo>
                  <a:pt x="129" y="0"/>
                  <a:pt x="0" y="140"/>
                  <a:pt x="0" y="280"/>
                </a:cubicBezTo>
                <a:cubicBezTo>
                  <a:pt x="0" y="378"/>
                  <a:pt x="66" y="448"/>
                  <a:pt x="156" y="448"/>
                </a:cubicBezTo>
                <a:cubicBezTo>
                  <a:pt x="284" y="448"/>
                  <a:pt x="413" y="311"/>
                  <a:pt x="413" y="168"/>
                </a:cubicBezTo>
              </a:path>
              <a:path w="275" h="405">
                <a:moveTo>
                  <a:pt x="85" y="404"/>
                </a:moveTo>
                <a:cubicBezTo>
                  <a:pt x="44" y="404"/>
                  <a:pt x="0" y="373"/>
                  <a:pt x="0" y="297"/>
                </a:cubicBezTo>
                <a:cubicBezTo>
                  <a:pt x="0" y="250"/>
                  <a:pt x="25" y="140"/>
                  <a:pt x="58" y="90"/>
                </a:cubicBezTo>
                <a:cubicBezTo>
                  <a:pt x="104" y="14"/>
                  <a:pt x="162" y="0"/>
                  <a:pt x="186" y="0"/>
                </a:cubicBezTo>
                <a:cubicBezTo>
                  <a:pt x="244" y="0"/>
                  <a:pt x="274" y="48"/>
                  <a:pt x="274" y="107"/>
                </a:cubicBezTo>
                <a:cubicBezTo>
                  <a:pt x="274" y="146"/>
                  <a:pt x="255" y="250"/>
                  <a:pt x="216" y="314"/>
                </a:cubicBezTo>
                <a:cubicBezTo>
                  <a:pt x="183" y="370"/>
                  <a:pt x="129" y="404"/>
                  <a:pt x="85" y="404"/>
                </a:cubicBezTo>
              </a:path>
            </a:pathLst>
          </a:custGeom>
          <a:solidFill>
            <a:srgbClr val="000000"/>
          </a:solidFill>
          <a:ln w="12600">
            <a:noFill/>
          </a:ln>
        </p:spPr>
      </p:sp>
      <p:sp>
        <p:nvSpPr>
          <p:cNvPr id="151" name="Freeform 38"/>
          <p:cNvSpPr/>
          <p:nvPr/>
        </p:nvSpPr>
        <p:spPr>
          <a:xfrm>
            <a:off x="6866280" y="5005080"/>
            <a:ext cx="189360" cy="161640"/>
          </a:xfrm>
          <a:custGeom>
            <a:avLst/>
            <a:gdLst/>
            <a:ahLst/>
            <a:cxnLst/>
            <a:rect l="0" t="0" r="r" b="b"/>
            <a:pathLst>
              <a:path w="526" h="449">
                <a:moveTo>
                  <a:pt x="57" y="378"/>
                </a:moveTo>
                <a:cubicBezTo>
                  <a:pt x="55" y="395"/>
                  <a:pt x="49" y="417"/>
                  <a:pt x="49" y="423"/>
                </a:cubicBezTo>
                <a:cubicBezTo>
                  <a:pt x="49" y="440"/>
                  <a:pt x="63" y="448"/>
                  <a:pt x="77" y="448"/>
                </a:cubicBezTo>
                <a:cubicBezTo>
                  <a:pt x="88" y="448"/>
                  <a:pt x="107" y="440"/>
                  <a:pt x="112" y="420"/>
                </a:cubicBezTo>
                <a:cubicBezTo>
                  <a:pt x="112" y="420"/>
                  <a:pt x="126" y="373"/>
                  <a:pt x="131" y="347"/>
                </a:cubicBezTo>
                <a:lnTo>
                  <a:pt x="150" y="258"/>
                </a:lnTo>
                <a:cubicBezTo>
                  <a:pt x="159" y="238"/>
                  <a:pt x="164" y="216"/>
                  <a:pt x="167" y="193"/>
                </a:cubicBezTo>
                <a:cubicBezTo>
                  <a:pt x="172" y="176"/>
                  <a:pt x="181" y="146"/>
                  <a:pt x="181" y="143"/>
                </a:cubicBezTo>
                <a:cubicBezTo>
                  <a:pt x="194" y="112"/>
                  <a:pt x="246" y="22"/>
                  <a:pt x="339" y="22"/>
                </a:cubicBezTo>
                <a:cubicBezTo>
                  <a:pt x="383" y="22"/>
                  <a:pt x="391" y="59"/>
                  <a:pt x="391" y="92"/>
                </a:cubicBezTo>
                <a:cubicBezTo>
                  <a:pt x="391" y="151"/>
                  <a:pt x="342" y="280"/>
                  <a:pt x="328" y="322"/>
                </a:cubicBezTo>
                <a:cubicBezTo>
                  <a:pt x="320" y="345"/>
                  <a:pt x="317" y="356"/>
                  <a:pt x="317" y="367"/>
                </a:cubicBezTo>
                <a:cubicBezTo>
                  <a:pt x="317" y="415"/>
                  <a:pt x="353" y="448"/>
                  <a:pt x="397" y="448"/>
                </a:cubicBezTo>
                <a:cubicBezTo>
                  <a:pt x="487" y="448"/>
                  <a:pt x="525" y="305"/>
                  <a:pt x="525" y="297"/>
                </a:cubicBezTo>
                <a:cubicBezTo>
                  <a:pt x="525" y="286"/>
                  <a:pt x="514" y="286"/>
                  <a:pt x="512" y="286"/>
                </a:cubicBezTo>
                <a:cubicBezTo>
                  <a:pt x="503" y="286"/>
                  <a:pt x="503" y="289"/>
                  <a:pt x="498" y="305"/>
                </a:cubicBezTo>
                <a:cubicBezTo>
                  <a:pt x="479" y="373"/>
                  <a:pt x="446" y="426"/>
                  <a:pt x="399" y="426"/>
                </a:cubicBezTo>
                <a:cubicBezTo>
                  <a:pt x="383" y="426"/>
                  <a:pt x="375" y="417"/>
                  <a:pt x="375" y="395"/>
                </a:cubicBezTo>
                <a:cubicBezTo>
                  <a:pt x="375" y="370"/>
                  <a:pt x="386" y="345"/>
                  <a:pt x="394" y="325"/>
                </a:cubicBezTo>
                <a:cubicBezTo>
                  <a:pt x="413" y="272"/>
                  <a:pt x="451" y="162"/>
                  <a:pt x="451" y="106"/>
                </a:cubicBezTo>
                <a:cubicBezTo>
                  <a:pt x="451" y="39"/>
                  <a:pt x="410" y="0"/>
                  <a:pt x="342" y="0"/>
                </a:cubicBezTo>
                <a:cubicBezTo>
                  <a:pt x="254" y="0"/>
                  <a:pt x="208" y="64"/>
                  <a:pt x="191" y="87"/>
                </a:cubicBezTo>
                <a:cubicBezTo>
                  <a:pt x="186" y="31"/>
                  <a:pt x="145" y="0"/>
                  <a:pt x="101" y="0"/>
                </a:cubicBezTo>
                <a:cubicBezTo>
                  <a:pt x="57" y="0"/>
                  <a:pt x="38" y="39"/>
                  <a:pt x="30" y="56"/>
                </a:cubicBezTo>
                <a:cubicBezTo>
                  <a:pt x="14" y="90"/>
                  <a:pt x="0" y="148"/>
                  <a:pt x="0" y="151"/>
                </a:cubicBezTo>
                <a:cubicBezTo>
                  <a:pt x="0" y="162"/>
                  <a:pt x="11" y="162"/>
                  <a:pt x="11" y="162"/>
                </a:cubicBezTo>
                <a:cubicBezTo>
                  <a:pt x="22" y="162"/>
                  <a:pt x="22" y="162"/>
                  <a:pt x="27" y="140"/>
                </a:cubicBezTo>
                <a:cubicBezTo>
                  <a:pt x="44" y="70"/>
                  <a:pt x="63" y="22"/>
                  <a:pt x="98" y="22"/>
                </a:cubicBezTo>
                <a:cubicBezTo>
                  <a:pt x="118" y="22"/>
                  <a:pt x="129" y="34"/>
                  <a:pt x="129" y="67"/>
                </a:cubicBezTo>
                <a:cubicBezTo>
                  <a:pt x="129" y="87"/>
                  <a:pt x="126" y="98"/>
                  <a:pt x="112" y="151"/>
                </a:cubicBezTo>
                <a:lnTo>
                  <a:pt x="57" y="378"/>
                </a:lnTo>
              </a:path>
            </a:pathLst>
          </a:custGeom>
          <a:solidFill>
            <a:srgbClr val="000000"/>
          </a:solidFill>
          <a:ln w="12600">
            <a:noFill/>
          </a:ln>
        </p:spPr>
      </p:sp>
      <p:sp>
        <p:nvSpPr>
          <p:cNvPr id="152" name="Freeform 39"/>
          <p:cNvSpPr/>
          <p:nvPr/>
        </p:nvSpPr>
        <p:spPr>
          <a:xfrm>
            <a:off x="7104600" y="4896000"/>
            <a:ext cx="15120" cy="355320"/>
          </a:xfrm>
          <a:custGeom>
            <a:avLst/>
            <a:gdLst/>
            <a:ahLst/>
            <a:cxnLst/>
            <a:rect l="0" t="0" r="r" b="b"/>
            <a:pathLst>
              <a:path w="42" h="987">
                <a:moveTo>
                  <a:pt x="41" y="36"/>
                </a:moveTo>
                <a:cubicBezTo>
                  <a:pt x="41" y="17"/>
                  <a:pt x="41" y="0"/>
                  <a:pt x="22" y="0"/>
                </a:cubicBezTo>
                <a:cubicBezTo>
                  <a:pt x="0" y="0"/>
                  <a:pt x="0" y="17"/>
                  <a:pt x="0" y="36"/>
                </a:cubicBezTo>
                <a:lnTo>
                  <a:pt x="0" y="952"/>
                </a:lnTo>
                <a:cubicBezTo>
                  <a:pt x="0" y="969"/>
                  <a:pt x="0" y="986"/>
                  <a:pt x="22" y="986"/>
                </a:cubicBezTo>
                <a:cubicBezTo>
                  <a:pt x="41" y="986"/>
                  <a:pt x="41" y="969"/>
                  <a:pt x="41" y="952"/>
                </a:cubicBezTo>
                <a:lnTo>
                  <a:pt x="41" y="36"/>
                </a:lnTo>
              </a:path>
            </a:pathLst>
          </a:custGeom>
          <a:solidFill>
            <a:srgbClr val="000000"/>
          </a:solidFill>
          <a:ln w="12600">
            <a:noFill/>
          </a:ln>
        </p:spPr>
      </p:sp>
      <p:sp>
        <p:nvSpPr>
          <p:cNvPr id="153" name="Freeform 40"/>
          <p:cNvSpPr/>
          <p:nvPr/>
        </p:nvSpPr>
        <p:spPr>
          <a:xfrm>
            <a:off x="7173720" y="4920120"/>
            <a:ext cx="248400" cy="243360"/>
          </a:xfrm>
          <a:custGeom>
            <a:avLst/>
            <a:gdLst/>
            <a:ahLst/>
            <a:cxnLst/>
            <a:rect l="0" t="0" r="r" b="b"/>
            <a:pathLst>
              <a:path w="690" h="676">
                <a:moveTo>
                  <a:pt x="115" y="599"/>
                </a:moveTo>
                <a:cubicBezTo>
                  <a:pt x="104" y="636"/>
                  <a:pt x="101" y="644"/>
                  <a:pt x="27" y="644"/>
                </a:cubicBezTo>
                <a:cubicBezTo>
                  <a:pt x="11" y="644"/>
                  <a:pt x="0" y="644"/>
                  <a:pt x="0" y="664"/>
                </a:cubicBezTo>
                <a:cubicBezTo>
                  <a:pt x="0" y="675"/>
                  <a:pt x="8" y="675"/>
                  <a:pt x="27" y="675"/>
                </a:cubicBezTo>
                <a:lnTo>
                  <a:pt x="372" y="675"/>
                </a:lnTo>
                <a:cubicBezTo>
                  <a:pt x="522" y="675"/>
                  <a:pt x="637" y="557"/>
                  <a:pt x="637" y="462"/>
                </a:cubicBezTo>
                <a:cubicBezTo>
                  <a:pt x="637" y="389"/>
                  <a:pt x="580" y="333"/>
                  <a:pt x="487" y="322"/>
                </a:cubicBezTo>
                <a:cubicBezTo>
                  <a:pt x="588" y="303"/>
                  <a:pt x="689" y="230"/>
                  <a:pt x="689" y="137"/>
                </a:cubicBezTo>
                <a:cubicBezTo>
                  <a:pt x="689" y="64"/>
                  <a:pt x="626" y="0"/>
                  <a:pt x="509" y="0"/>
                </a:cubicBezTo>
                <a:lnTo>
                  <a:pt x="186" y="0"/>
                </a:lnTo>
                <a:cubicBezTo>
                  <a:pt x="167" y="0"/>
                  <a:pt x="159" y="0"/>
                  <a:pt x="159" y="20"/>
                </a:cubicBezTo>
                <a:cubicBezTo>
                  <a:pt x="159" y="31"/>
                  <a:pt x="167" y="31"/>
                  <a:pt x="183" y="31"/>
                </a:cubicBezTo>
                <a:cubicBezTo>
                  <a:pt x="186" y="31"/>
                  <a:pt x="205" y="31"/>
                  <a:pt x="222" y="34"/>
                </a:cubicBezTo>
                <a:cubicBezTo>
                  <a:pt x="238" y="34"/>
                  <a:pt x="246" y="36"/>
                  <a:pt x="246" y="48"/>
                </a:cubicBezTo>
                <a:cubicBezTo>
                  <a:pt x="246" y="53"/>
                  <a:pt x="246" y="56"/>
                  <a:pt x="243" y="67"/>
                </a:cubicBezTo>
                <a:lnTo>
                  <a:pt x="115" y="599"/>
                </a:lnTo>
              </a:path>
              <a:path w="343" h="284">
                <a:moveTo>
                  <a:pt x="0" y="283"/>
                </a:moveTo>
                <a:lnTo>
                  <a:pt x="60" y="36"/>
                </a:lnTo>
                <a:cubicBezTo>
                  <a:pt x="68" y="3"/>
                  <a:pt x="71" y="0"/>
                  <a:pt x="112" y="0"/>
                </a:cubicBezTo>
                <a:lnTo>
                  <a:pt x="235" y="0"/>
                </a:lnTo>
                <a:cubicBezTo>
                  <a:pt x="320" y="0"/>
                  <a:pt x="342" y="59"/>
                  <a:pt x="342" y="101"/>
                </a:cubicBezTo>
                <a:cubicBezTo>
                  <a:pt x="342" y="187"/>
                  <a:pt x="257" y="283"/>
                  <a:pt x="139" y="283"/>
                </a:cubicBezTo>
                <a:lnTo>
                  <a:pt x="0" y="283"/>
                </a:lnTo>
              </a:path>
              <a:path w="365" h="309">
                <a:moveTo>
                  <a:pt x="33" y="308"/>
                </a:moveTo>
                <a:cubicBezTo>
                  <a:pt x="19" y="308"/>
                  <a:pt x="17" y="308"/>
                  <a:pt x="11" y="308"/>
                </a:cubicBezTo>
                <a:cubicBezTo>
                  <a:pt x="3" y="305"/>
                  <a:pt x="0" y="305"/>
                  <a:pt x="0" y="297"/>
                </a:cubicBezTo>
                <a:cubicBezTo>
                  <a:pt x="0" y="294"/>
                  <a:pt x="0" y="291"/>
                  <a:pt x="3" y="275"/>
                </a:cubicBezTo>
                <a:lnTo>
                  <a:pt x="71" y="0"/>
                </a:lnTo>
                <a:lnTo>
                  <a:pt x="255" y="0"/>
                </a:lnTo>
                <a:cubicBezTo>
                  <a:pt x="345" y="0"/>
                  <a:pt x="364" y="73"/>
                  <a:pt x="364" y="115"/>
                </a:cubicBezTo>
                <a:cubicBezTo>
                  <a:pt x="364" y="213"/>
                  <a:pt x="279" y="308"/>
                  <a:pt x="164" y="308"/>
                </a:cubicBezTo>
                <a:lnTo>
                  <a:pt x="33" y="308"/>
                </a:lnTo>
              </a:path>
            </a:pathLst>
          </a:custGeom>
          <a:solidFill>
            <a:srgbClr val="000000"/>
          </a:solidFill>
          <a:ln w="12600">
            <a:noFill/>
          </a:ln>
        </p:spPr>
      </p:sp>
      <p:sp>
        <p:nvSpPr>
          <p:cNvPr id="154" name="Freeform 41"/>
          <p:cNvSpPr/>
          <p:nvPr/>
        </p:nvSpPr>
        <p:spPr>
          <a:xfrm>
            <a:off x="7452360" y="5005080"/>
            <a:ext cx="159840" cy="161640"/>
          </a:xfrm>
          <a:custGeom>
            <a:avLst/>
            <a:gdLst/>
            <a:ahLst/>
            <a:cxnLst/>
            <a:rect l="0" t="0" r="r" b="b"/>
            <a:pathLst>
              <a:path w="444" h="449">
                <a:moveTo>
                  <a:pt x="323" y="64"/>
                </a:moveTo>
                <a:cubicBezTo>
                  <a:pt x="304" y="28"/>
                  <a:pt x="276" y="0"/>
                  <a:pt x="233" y="0"/>
                </a:cubicBezTo>
                <a:cubicBezTo>
                  <a:pt x="120" y="0"/>
                  <a:pt x="0" y="146"/>
                  <a:pt x="0" y="291"/>
                </a:cubicBezTo>
                <a:cubicBezTo>
                  <a:pt x="0" y="384"/>
                  <a:pt x="52" y="448"/>
                  <a:pt x="129" y="448"/>
                </a:cubicBezTo>
                <a:cubicBezTo>
                  <a:pt x="148" y="448"/>
                  <a:pt x="197" y="445"/>
                  <a:pt x="254" y="375"/>
                </a:cubicBezTo>
                <a:cubicBezTo>
                  <a:pt x="263" y="417"/>
                  <a:pt x="295" y="448"/>
                  <a:pt x="342" y="448"/>
                </a:cubicBezTo>
                <a:cubicBezTo>
                  <a:pt x="377" y="448"/>
                  <a:pt x="399" y="426"/>
                  <a:pt x="413" y="395"/>
                </a:cubicBezTo>
                <a:cubicBezTo>
                  <a:pt x="429" y="359"/>
                  <a:pt x="443" y="297"/>
                  <a:pt x="443" y="297"/>
                </a:cubicBezTo>
                <a:cubicBezTo>
                  <a:pt x="443" y="286"/>
                  <a:pt x="435" y="286"/>
                  <a:pt x="432" y="286"/>
                </a:cubicBezTo>
                <a:cubicBezTo>
                  <a:pt x="421" y="286"/>
                  <a:pt x="421" y="291"/>
                  <a:pt x="419" y="305"/>
                </a:cubicBezTo>
                <a:cubicBezTo>
                  <a:pt x="402" y="370"/>
                  <a:pt x="383" y="426"/>
                  <a:pt x="345" y="426"/>
                </a:cubicBezTo>
                <a:cubicBezTo>
                  <a:pt x="317" y="426"/>
                  <a:pt x="315" y="401"/>
                  <a:pt x="315" y="381"/>
                </a:cubicBezTo>
                <a:cubicBezTo>
                  <a:pt x="315" y="359"/>
                  <a:pt x="317" y="353"/>
                  <a:pt x="328" y="308"/>
                </a:cubicBezTo>
                <a:cubicBezTo>
                  <a:pt x="339" y="266"/>
                  <a:pt x="339" y="258"/>
                  <a:pt x="350" y="218"/>
                </a:cubicBezTo>
                <a:lnTo>
                  <a:pt x="383" y="81"/>
                </a:lnTo>
                <a:cubicBezTo>
                  <a:pt x="391" y="53"/>
                  <a:pt x="391" y="50"/>
                  <a:pt x="391" y="48"/>
                </a:cubicBezTo>
                <a:cubicBezTo>
                  <a:pt x="391" y="31"/>
                  <a:pt x="380" y="20"/>
                  <a:pt x="364" y="20"/>
                </a:cubicBezTo>
                <a:cubicBezTo>
                  <a:pt x="339" y="20"/>
                  <a:pt x="326" y="42"/>
                  <a:pt x="323" y="64"/>
                </a:cubicBezTo>
              </a:path>
              <a:path w="245" h="405">
                <a:moveTo>
                  <a:pt x="192" y="297"/>
                </a:moveTo>
                <a:cubicBezTo>
                  <a:pt x="186" y="317"/>
                  <a:pt x="186" y="317"/>
                  <a:pt x="173" y="334"/>
                </a:cubicBezTo>
                <a:cubicBezTo>
                  <a:pt x="129" y="390"/>
                  <a:pt x="91" y="404"/>
                  <a:pt x="63" y="404"/>
                </a:cubicBezTo>
                <a:cubicBezTo>
                  <a:pt x="14" y="404"/>
                  <a:pt x="0" y="351"/>
                  <a:pt x="0" y="311"/>
                </a:cubicBezTo>
                <a:cubicBezTo>
                  <a:pt x="0" y="264"/>
                  <a:pt x="30" y="140"/>
                  <a:pt x="55" y="96"/>
                </a:cubicBezTo>
                <a:cubicBezTo>
                  <a:pt x="85" y="37"/>
                  <a:pt x="126" y="0"/>
                  <a:pt x="167" y="0"/>
                </a:cubicBezTo>
                <a:cubicBezTo>
                  <a:pt x="230" y="0"/>
                  <a:pt x="244" y="82"/>
                  <a:pt x="244" y="87"/>
                </a:cubicBezTo>
                <a:cubicBezTo>
                  <a:pt x="244" y="93"/>
                  <a:pt x="241" y="98"/>
                  <a:pt x="238" y="104"/>
                </a:cubicBezTo>
                <a:lnTo>
                  <a:pt x="192" y="297"/>
                </a:lnTo>
              </a:path>
            </a:pathLst>
          </a:custGeom>
          <a:solidFill>
            <a:srgbClr val="000000"/>
          </a:solidFill>
          <a:ln w="12600">
            <a:noFill/>
          </a:ln>
        </p:spPr>
      </p:sp>
      <p:sp>
        <p:nvSpPr>
          <p:cNvPr id="155" name="Freeform 42"/>
          <p:cNvSpPr/>
          <p:nvPr/>
        </p:nvSpPr>
        <p:spPr>
          <a:xfrm>
            <a:off x="7636320" y="4916160"/>
            <a:ext cx="75240" cy="251280"/>
          </a:xfrm>
          <a:custGeom>
            <a:avLst/>
            <a:gdLst/>
            <a:ahLst/>
            <a:cxnLst/>
            <a:rect l="0" t="0" r="r" b="b"/>
            <a:pathLst>
              <a:path w="209" h="698">
                <a:moveTo>
                  <a:pt x="208" y="11"/>
                </a:moveTo>
                <a:cubicBezTo>
                  <a:pt x="208" y="11"/>
                  <a:pt x="208" y="0"/>
                  <a:pt x="197" y="0"/>
                </a:cubicBezTo>
                <a:cubicBezTo>
                  <a:pt x="172" y="0"/>
                  <a:pt x="101" y="8"/>
                  <a:pt x="77" y="11"/>
                </a:cubicBezTo>
                <a:cubicBezTo>
                  <a:pt x="68" y="11"/>
                  <a:pt x="57" y="11"/>
                  <a:pt x="57" y="31"/>
                </a:cubicBezTo>
                <a:cubicBezTo>
                  <a:pt x="57" y="42"/>
                  <a:pt x="68" y="42"/>
                  <a:pt x="82" y="42"/>
                </a:cubicBezTo>
                <a:cubicBezTo>
                  <a:pt x="129" y="42"/>
                  <a:pt x="131" y="50"/>
                  <a:pt x="131" y="59"/>
                </a:cubicBezTo>
                <a:lnTo>
                  <a:pt x="129" y="78"/>
                </a:lnTo>
                <a:lnTo>
                  <a:pt x="5" y="571"/>
                </a:lnTo>
                <a:cubicBezTo>
                  <a:pt x="3" y="583"/>
                  <a:pt x="0" y="591"/>
                  <a:pt x="0" y="605"/>
                </a:cubicBezTo>
                <a:cubicBezTo>
                  <a:pt x="0" y="661"/>
                  <a:pt x="44" y="697"/>
                  <a:pt x="88" y="697"/>
                </a:cubicBezTo>
                <a:cubicBezTo>
                  <a:pt x="120" y="697"/>
                  <a:pt x="145" y="678"/>
                  <a:pt x="161" y="641"/>
                </a:cubicBezTo>
                <a:cubicBezTo>
                  <a:pt x="181" y="605"/>
                  <a:pt x="191" y="546"/>
                  <a:pt x="191" y="543"/>
                </a:cubicBezTo>
                <a:cubicBezTo>
                  <a:pt x="191" y="535"/>
                  <a:pt x="183" y="535"/>
                  <a:pt x="181" y="535"/>
                </a:cubicBezTo>
                <a:cubicBezTo>
                  <a:pt x="170" y="535"/>
                  <a:pt x="170" y="538"/>
                  <a:pt x="167" y="552"/>
                </a:cubicBezTo>
                <a:cubicBezTo>
                  <a:pt x="148" y="616"/>
                  <a:pt x="131" y="675"/>
                  <a:pt x="90" y="675"/>
                </a:cubicBezTo>
                <a:cubicBezTo>
                  <a:pt x="63" y="675"/>
                  <a:pt x="63" y="644"/>
                  <a:pt x="63" y="630"/>
                </a:cubicBezTo>
                <a:cubicBezTo>
                  <a:pt x="63" y="605"/>
                  <a:pt x="63" y="602"/>
                  <a:pt x="68" y="583"/>
                </a:cubicBezTo>
                <a:lnTo>
                  <a:pt x="208" y="11"/>
                </a:lnTo>
              </a:path>
            </a:pathLst>
          </a:custGeom>
          <a:solidFill>
            <a:srgbClr val="000000"/>
          </a:solidFill>
          <a:ln w="12600">
            <a:noFill/>
          </a:ln>
        </p:spPr>
      </p:sp>
      <p:sp>
        <p:nvSpPr>
          <p:cNvPr id="156" name="Freeform 43"/>
          <p:cNvSpPr/>
          <p:nvPr/>
        </p:nvSpPr>
        <p:spPr>
          <a:xfrm>
            <a:off x="7745760" y="4916160"/>
            <a:ext cx="75240" cy="251280"/>
          </a:xfrm>
          <a:custGeom>
            <a:avLst/>
            <a:gdLst/>
            <a:ahLst/>
            <a:cxnLst/>
            <a:rect l="0" t="0" r="r" b="b"/>
            <a:pathLst>
              <a:path w="209" h="698">
                <a:moveTo>
                  <a:pt x="208" y="11"/>
                </a:moveTo>
                <a:cubicBezTo>
                  <a:pt x="208" y="11"/>
                  <a:pt x="208" y="0"/>
                  <a:pt x="197" y="0"/>
                </a:cubicBezTo>
                <a:cubicBezTo>
                  <a:pt x="172" y="0"/>
                  <a:pt x="101" y="8"/>
                  <a:pt x="77" y="11"/>
                </a:cubicBezTo>
                <a:cubicBezTo>
                  <a:pt x="68" y="11"/>
                  <a:pt x="57" y="11"/>
                  <a:pt x="57" y="31"/>
                </a:cubicBezTo>
                <a:cubicBezTo>
                  <a:pt x="57" y="42"/>
                  <a:pt x="68" y="42"/>
                  <a:pt x="82" y="42"/>
                </a:cubicBezTo>
                <a:cubicBezTo>
                  <a:pt x="129" y="42"/>
                  <a:pt x="131" y="50"/>
                  <a:pt x="131" y="59"/>
                </a:cubicBezTo>
                <a:lnTo>
                  <a:pt x="129" y="78"/>
                </a:lnTo>
                <a:lnTo>
                  <a:pt x="5" y="571"/>
                </a:lnTo>
                <a:cubicBezTo>
                  <a:pt x="3" y="583"/>
                  <a:pt x="0" y="591"/>
                  <a:pt x="0" y="605"/>
                </a:cubicBezTo>
                <a:cubicBezTo>
                  <a:pt x="0" y="661"/>
                  <a:pt x="44" y="697"/>
                  <a:pt x="88" y="697"/>
                </a:cubicBezTo>
                <a:cubicBezTo>
                  <a:pt x="120" y="697"/>
                  <a:pt x="145" y="678"/>
                  <a:pt x="161" y="641"/>
                </a:cubicBezTo>
                <a:cubicBezTo>
                  <a:pt x="181" y="605"/>
                  <a:pt x="191" y="546"/>
                  <a:pt x="191" y="543"/>
                </a:cubicBezTo>
                <a:cubicBezTo>
                  <a:pt x="191" y="535"/>
                  <a:pt x="183" y="535"/>
                  <a:pt x="181" y="535"/>
                </a:cubicBezTo>
                <a:cubicBezTo>
                  <a:pt x="170" y="535"/>
                  <a:pt x="170" y="538"/>
                  <a:pt x="167" y="552"/>
                </a:cubicBezTo>
                <a:cubicBezTo>
                  <a:pt x="148" y="616"/>
                  <a:pt x="131" y="675"/>
                  <a:pt x="90" y="675"/>
                </a:cubicBezTo>
                <a:cubicBezTo>
                  <a:pt x="63" y="675"/>
                  <a:pt x="63" y="644"/>
                  <a:pt x="63" y="630"/>
                </a:cubicBezTo>
                <a:cubicBezTo>
                  <a:pt x="63" y="605"/>
                  <a:pt x="63" y="602"/>
                  <a:pt x="68" y="583"/>
                </a:cubicBezTo>
                <a:lnTo>
                  <a:pt x="208" y="11"/>
                </a:lnTo>
              </a:path>
            </a:pathLst>
          </a:custGeom>
          <a:solidFill>
            <a:srgbClr val="000000"/>
          </a:solidFill>
          <a:ln w="12600">
            <a:noFill/>
          </a:ln>
        </p:spPr>
      </p:sp>
      <p:sp>
        <p:nvSpPr>
          <p:cNvPr id="157" name="Freeform 44"/>
          <p:cNvSpPr/>
          <p:nvPr/>
        </p:nvSpPr>
        <p:spPr>
          <a:xfrm>
            <a:off x="7859880" y="4896000"/>
            <a:ext cx="82080" cy="355320"/>
          </a:xfrm>
          <a:custGeom>
            <a:avLst/>
            <a:gdLst/>
            <a:ahLst/>
            <a:cxnLst/>
            <a:rect l="0" t="0" r="r" b="b"/>
            <a:pathLst>
              <a:path w="228" h="987">
                <a:moveTo>
                  <a:pt x="227" y="493"/>
                </a:moveTo>
                <a:cubicBezTo>
                  <a:pt x="227" y="417"/>
                  <a:pt x="216" y="297"/>
                  <a:pt x="161" y="185"/>
                </a:cubicBezTo>
                <a:cubicBezTo>
                  <a:pt x="104" y="64"/>
                  <a:pt x="19" y="0"/>
                  <a:pt x="11" y="0"/>
                </a:cubicBezTo>
                <a:cubicBezTo>
                  <a:pt x="3" y="0"/>
                  <a:pt x="0" y="3"/>
                  <a:pt x="0" y="11"/>
                </a:cubicBezTo>
                <a:cubicBezTo>
                  <a:pt x="0" y="14"/>
                  <a:pt x="0" y="14"/>
                  <a:pt x="19" y="34"/>
                </a:cubicBezTo>
                <a:cubicBezTo>
                  <a:pt x="115" y="132"/>
                  <a:pt x="170" y="289"/>
                  <a:pt x="170" y="493"/>
                </a:cubicBezTo>
                <a:cubicBezTo>
                  <a:pt x="170" y="664"/>
                  <a:pt x="134" y="838"/>
                  <a:pt x="14" y="961"/>
                </a:cubicBezTo>
                <a:cubicBezTo>
                  <a:pt x="0" y="972"/>
                  <a:pt x="0" y="975"/>
                  <a:pt x="0" y="978"/>
                </a:cubicBezTo>
                <a:cubicBezTo>
                  <a:pt x="0" y="983"/>
                  <a:pt x="3" y="986"/>
                  <a:pt x="11" y="986"/>
                </a:cubicBezTo>
                <a:cubicBezTo>
                  <a:pt x="19" y="986"/>
                  <a:pt x="107" y="919"/>
                  <a:pt x="164" y="796"/>
                </a:cubicBezTo>
                <a:cubicBezTo>
                  <a:pt x="213" y="686"/>
                  <a:pt x="227" y="577"/>
                  <a:pt x="227" y="493"/>
                </a:cubicBezTo>
              </a:path>
            </a:pathLst>
          </a:custGeom>
          <a:solidFill>
            <a:srgbClr val="000000"/>
          </a:solidFill>
          <a:ln w="12600">
            <a:noFill/>
          </a:ln>
        </p:spPr>
      </p:sp>
      <p:sp>
        <p:nvSpPr>
          <p:cNvPr id="158" name="Freeform 45"/>
          <p:cNvSpPr/>
          <p:nvPr/>
        </p:nvSpPr>
        <p:spPr>
          <a:xfrm>
            <a:off x="7988040" y="4920120"/>
            <a:ext cx="248400" cy="243360"/>
          </a:xfrm>
          <a:custGeom>
            <a:avLst/>
            <a:gdLst/>
            <a:ahLst/>
            <a:cxnLst/>
            <a:rect l="0" t="0" r="r" b="b"/>
            <a:pathLst>
              <a:path w="690" h="676">
                <a:moveTo>
                  <a:pt x="254" y="364"/>
                </a:moveTo>
                <a:lnTo>
                  <a:pt x="419" y="364"/>
                </a:lnTo>
                <a:cubicBezTo>
                  <a:pt x="555" y="364"/>
                  <a:pt x="689" y="261"/>
                  <a:pt x="689" y="148"/>
                </a:cubicBezTo>
                <a:cubicBezTo>
                  <a:pt x="689" y="73"/>
                  <a:pt x="626" y="0"/>
                  <a:pt x="498" y="0"/>
                </a:cubicBezTo>
                <a:lnTo>
                  <a:pt x="186" y="0"/>
                </a:lnTo>
                <a:cubicBezTo>
                  <a:pt x="167" y="0"/>
                  <a:pt x="159" y="0"/>
                  <a:pt x="159" y="20"/>
                </a:cubicBezTo>
                <a:cubicBezTo>
                  <a:pt x="159" y="31"/>
                  <a:pt x="167" y="31"/>
                  <a:pt x="186" y="31"/>
                </a:cubicBezTo>
                <a:cubicBezTo>
                  <a:pt x="197" y="31"/>
                  <a:pt x="216" y="31"/>
                  <a:pt x="227" y="34"/>
                </a:cubicBezTo>
                <a:cubicBezTo>
                  <a:pt x="243" y="34"/>
                  <a:pt x="249" y="36"/>
                  <a:pt x="249" y="48"/>
                </a:cubicBezTo>
                <a:cubicBezTo>
                  <a:pt x="249" y="53"/>
                  <a:pt x="246" y="56"/>
                  <a:pt x="243" y="67"/>
                </a:cubicBezTo>
                <a:lnTo>
                  <a:pt x="115" y="599"/>
                </a:lnTo>
                <a:cubicBezTo>
                  <a:pt x="104" y="636"/>
                  <a:pt x="104" y="644"/>
                  <a:pt x="27" y="644"/>
                </a:cubicBezTo>
                <a:cubicBezTo>
                  <a:pt x="11" y="644"/>
                  <a:pt x="0" y="644"/>
                  <a:pt x="0" y="664"/>
                </a:cubicBezTo>
                <a:cubicBezTo>
                  <a:pt x="0" y="675"/>
                  <a:pt x="11" y="675"/>
                  <a:pt x="14" y="675"/>
                </a:cubicBezTo>
                <a:cubicBezTo>
                  <a:pt x="41" y="675"/>
                  <a:pt x="109" y="672"/>
                  <a:pt x="137" y="672"/>
                </a:cubicBezTo>
                <a:cubicBezTo>
                  <a:pt x="159" y="672"/>
                  <a:pt x="178" y="672"/>
                  <a:pt x="200" y="672"/>
                </a:cubicBezTo>
                <a:cubicBezTo>
                  <a:pt x="219" y="672"/>
                  <a:pt x="241" y="675"/>
                  <a:pt x="263" y="675"/>
                </a:cubicBezTo>
                <a:cubicBezTo>
                  <a:pt x="268" y="675"/>
                  <a:pt x="282" y="675"/>
                  <a:pt x="282" y="655"/>
                </a:cubicBezTo>
                <a:cubicBezTo>
                  <a:pt x="282" y="644"/>
                  <a:pt x="274" y="644"/>
                  <a:pt x="254" y="644"/>
                </a:cubicBezTo>
                <a:cubicBezTo>
                  <a:pt x="219" y="644"/>
                  <a:pt x="191" y="644"/>
                  <a:pt x="191" y="627"/>
                </a:cubicBezTo>
                <a:cubicBezTo>
                  <a:pt x="191" y="622"/>
                  <a:pt x="194" y="616"/>
                  <a:pt x="194" y="611"/>
                </a:cubicBezTo>
                <a:lnTo>
                  <a:pt x="254" y="364"/>
                </a:lnTo>
              </a:path>
              <a:path w="343" h="306">
                <a:moveTo>
                  <a:pt x="66" y="36"/>
                </a:moveTo>
                <a:cubicBezTo>
                  <a:pt x="74" y="3"/>
                  <a:pt x="77" y="0"/>
                  <a:pt x="118" y="0"/>
                </a:cubicBezTo>
                <a:lnTo>
                  <a:pt x="211" y="0"/>
                </a:lnTo>
                <a:cubicBezTo>
                  <a:pt x="290" y="0"/>
                  <a:pt x="342" y="25"/>
                  <a:pt x="342" y="95"/>
                </a:cubicBezTo>
                <a:cubicBezTo>
                  <a:pt x="342" y="134"/>
                  <a:pt x="323" y="218"/>
                  <a:pt x="285" y="255"/>
                </a:cubicBezTo>
                <a:cubicBezTo>
                  <a:pt x="238" y="300"/>
                  <a:pt x="181" y="305"/>
                  <a:pt x="137" y="305"/>
                </a:cubicBezTo>
                <a:lnTo>
                  <a:pt x="0" y="305"/>
                </a:lnTo>
                <a:lnTo>
                  <a:pt x="66" y="36"/>
                </a:lnTo>
              </a:path>
            </a:pathLst>
          </a:custGeom>
          <a:solidFill>
            <a:srgbClr val="000000"/>
          </a:solidFill>
          <a:ln w="12600">
            <a:noFill/>
          </a:ln>
        </p:spPr>
      </p:sp>
      <p:sp>
        <p:nvSpPr>
          <p:cNvPr id="159" name="Freeform 46"/>
          <p:cNvSpPr/>
          <p:nvPr/>
        </p:nvSpPr>
        <p:spPr>
          <a:xfrm>
            <a:off x="8277480" y="4896000"/>
            <a:ext cx="82080" cy="355320"/>
          </a:xfrm>
          <a:custGeom>
            <a:avLst/>
            <a:gdLst/>
            <a:ahLst/>
            <a:cxnLst/>
            <a:rect l="0" t="0" r="r" b="b"/>
            <a:pathLst>
              <a:path w="228" h="987">
                <a:moveTo>
                  <a:pt x="227" y="978"/>
                </a:moveTo>
                <a:cubicBezTo>
                  <a:pt x="227" y="975"/>
                  <a:pt x="227" y="972"/>
                  <a:pt x="208" y="955"/>
                </a:cubicBezTo>
                <a:cubicBezTo>
                  <a:pt x="88" y="832"/>
                  <a:pt x="57" y="644"/>
                  <a:pt x="57" y="493"/>
                </a:cubicBezTo>
                <a:cubicBezTo>
                  <a:pt x="57" y="322"/>
                  <a:pt x="93" y="151"/>
                  <a:pt x="213" y="28"/>
                </a:cubicBezTo>
                <a:cubicBezTo>
                  <a:pt x="227" y="14"/>
                  <a:pt x="227" y="14"/>
                  <a:pt x="227" y="11"/>
                </a:cubicBezTo>
                <a:cubicBezTo>
                  <a:pt x="227" y="3"/>
                  <a:pt x="222" y="0"/>
                  <a:pt x="216" y="0"/>
                </a:cubicBezTo>
                <a:cubicBezTo>
                  <a:pt x="205" y="0"/>
                  <a:pt x="118" y="67"/>
                  <a:pt x="60" y="193"/>
                </a:cubicBezTo>
                <a:cubicBezTo>
                  <a:pt x="11" y="303"/>
                  <a:pt x="0" y="412"/>
                  <a:pt x="0" y="493"/>
                </a:cubicBezTo>
                <a:cubicBezTo>
                  <a:pt x="0" y="571"/>
                  <a:pt x="11" y="689"/>
                  <a:pt x="63" y="801"/>
                </a:cubicBezTo>
                <a:cubicBezTo>
                  <a:pt x="123" y="924"/>
                  <a:pt x="205" y="986"/>
                  <a:pt x="216" y="986"/>
                </a:cubicBezTo>
                <a:cubicBezTo>
                  <a:pt x="222" y="986"/>
                  <a:pt x="227" y="983"/>
                  <a:pt x="227" y="978"/>
                </a:cubicBezTo>
              </a:path>
            </a:pathLst>
          </a:custGeom>
          <a:solidFill>
            <a:srgbClr val="000000"/>
          </a:solidFill>
          <a:ln w="12600">
            <a:noFill/>
          </a:ln>
        </p:spPr>
      </p:sp>
      <p:sp>
        <p:nvSpPr>
          <p:cNvPr id="160" name="Freeform 47"/>
          <p:cNvSpPr/>
          <p:nvPr/>
        </p:nvSpPr>
        <p:spPr>
          <a:xfrm>
            <a:off x="8394840" y="4912200"/>
            <a:ext cx="247680" cy="259560"/>
          </a:xfrm>
          <a:custGeom>
            <a:avLst/>
            <a:gdLst/>
            <a:ahLst/>
            <a:cxnLst/>
            <a:rect l="0" t="0" r="r" b="b"/>
            <a:pathLst>
              <a:path w="688" h="721">
                <a:moveTo>
                  <a:pt x="687" y="11"/>
                </a:moveTo>
                <a:cubicBezTo>
                  <a:pt x="687" y="6"/>
                  <a:pt x="684" y="0"/>
                  <a:pt x="676" y="0"/>
                </a:cubicBezTo>
                <a:cubicBezTo>
                  <a:pt x="673" y="0"/>
                  <a:pt x="670" y="0"/>
                  <a:pt x="659" y="11"/>
                </a:cubicBezTo>
                <a:lnTo>
                  <a:pt x="594" y="87"/>
                </a:lnTo>
                <a:cubicBezTo>
                  <a:pt x="583" y="73"/>
                  <a:pt x="539" y="0"/>
                  <a:pt x="432" y="0"/>
                </a:cubicBezTo>
                <a:cubicBezTo>
                  <a:pt x="216" y="0"/>
                  <a:pt x="0" y="218"/>
                  <a:pt x="0" y="448"/>
                </a:cubicBezTo>
                <a:cubicBezTo>
                  <a:pt x="0" y="611"/>
                  <a:pt x="115" y="720"/>
                  <a:pt x="263" y="720"/>
                </a:cubicBezTo>
                <a:cubicBezTo>
                  <a:pt x="345" y="720"/>
                  <a:pt x="419" y="678"/>
                  <a:pt x="470" y="633"/>
                </a:cubicBezTo>
                <a:cubicBezTo>
                  <a:pt x="561" y="552"/>
                  <a:pt x="577" y="462"/>
                  <a:pt x="577" y="459"/>
                </a:cubicBezTo>
                <a:cubicBezTo>
                  <a:pt x="577" y="451"/>
                  <a:pt x="566" y="451"/>
                  <a:pt x="563" y="451"/>
                </a:cubicBezTo>
                <a:cubicBezTo>
                  <a:pt x="558" y="451"/>
                  <a:pt x="555" y="451"/>
                  <a:pt x="553" y="459"/>
                </a:cubicBezTo>
                <a:cubicBezTo>
                  <a:pt x="544" y="487"/>
                  <a:pt x="522" y="557"/>
                  <a:pt x="454" y="616"/>
                </a:cubicBezTo>
                <a:cubicBezTo>
                  <a:pt x="388" y="672"/>
                  <a:pt x="328" y="689"/>
                  <a:pt x="276" y="689"/>
                </a:cubicBezTo>
                <a:cubicBezTo>
                  <a:pt x="191" y="689"/>
                  <a:pt x="88" y="636"/>
                  <a:pt x="88" y="482"/>
                </a:cubicBezTo>
                <a:cubicBezTo>
                  <a:pt x="88" y="426"/>
                  <a:pt x="109" y="266"/>
                  <a:pt x="205" y="151"/>
                </a:cubicBezTo>
                <a:cubicBezTo>
                  <a:pt x="263" y="81"/>
                  <a:pt x="353" y="31"/>
                  <a:pt x="440" y="31"/>
                </a:cubicBezTo>
                <a:cubicBezTo>
                  <a:pt x="539" y="31"/>
                  <a:pt x="596" y="106"/>
                  <a:pt x="596" y="221"/>
                </a:cubicBezTo>
                <a:cubicBezTo>
                  <a:pt x="596" y="261"/>
                  <a:pt x="594" y="263"/>
                  <a:pt x="594" y="272"/>
                </a:cubicBezTo>
                <a:cubicBezTo>
                  <a:pt x="594" y="283"/>
                  <a:pt x="605" y="283"/>
                  <a:pt x="607" y="283"/>
                </a:cubicBezTo>
                <a:cubicBezTo>
                  <a:pt x="621" y="283"/>
                  <a:pt x="621" y="280"/>
                  <a:pt x="624" y="263"/>
                </a:cubicBezTo>
                <a:lnTo>
                  <a:pt x="687" y="11"/>
                </a:lnTo>
              </a:path>
            </a:pathLst>
          </a:custGeom>
          <a:solidFill>
            <a:srgbClr val="000000"/>
          </a:solidFill>
          <a:ln w="12600">
            <a:noFill/>
          </a:ln>
        </p:spPr>
      </p:sp>
      <p:sp>
        <p:nvSpPr>
          <p:cNvPr id="161" name="Freeform 48"/>
          <p:cNvSpPr/>
          <p:nvPr/>
        </p:nvSpPr>
        <p:spPr>
          <a:xfrm>
            <a:off x="8662680" y="5005080"/>
            <a:ext cx="159840" cy="161640"/>
          </a:xfrm>
          <a:custGeom>
            <a:avLst/>
            <a:gdLst/>
            <a:ahLst/>
            <a:cxnLst/>
            <a:rect l="0" t="0" r="r" b="b"/>
            <a:pathLst>
              <a:path w="444" h="449">
                <a:moveTo>
                  <a:pt x="323" y="64"/>
                </a:moveTo>
                <a:cubicBezTo>
                  <a:pt x="304" y="28"/>
                  <a:pt x="276" y="0"/>
                  <a:pt x="233" y="0"/>
                </a:cubicBezTo>
                <a:cubicBezTo>
                  <a:pt x="120" y="0"/>
                  <a:pt x="0" y="146"/>
                  <a:pt x="0" y="291"/>
                </a:cubicBezTo>
                <a:cubicBezTo>
                  <a:pt x="0" y="384"/>
                  <a:pt x="52" y="448"/>
                  <a:pt x="129" y="448"/>
                </a:cubicBezTo>
                <a:cubicBezTo>
                  <a:pt x="148" y="448"/>
                  <a:pt x="197" y="445"/>
                  <a:pt x="254" y="375"/>
                </a:cubicBezTo>
                <a:cubicBezTo>
                  <a:pt x="263" y="417"/>
                  <a:pt x="295" y="448"/>
                  <a:pt x="342" y="448"/>
                </a:cubicBezTo>
                <a:cubicBezTo>
                  <a:pt x="377" y="448"/>
                  <a:pt x="399" y="426"/>
                  <a:pt x="413" y="395"/>
                </a:cubicBezTo>
                <a:cubicBezTo>
                  <a:pt x="429" y="359"/>
                  <a:pt x="443" y="297"/>
                  <a:pt x="443" y="297"/>
                </a:cubicBezTo>
                <a:cubicBezTo>
                  <a:pt x="443" y="286"/>
                  <a:pt x="435" y="286"/>
                  <a:pt x="432" y="286"/>
                </a:cubicBezTo>
                <a:cubicBezTo>
                  <a:pt x="421" y="286"/>
                  <a:pt x="421" y="291"/>
                  <a:pt x="419" y="305"/>
                </a:cubicBezTo>
                <a:cubicBezTo>
                  <a:pt x="402" y="370"/>
                  <a:pt x="383" y="426"/>
                  <a:pt x="345" y="426"/>
                </a:cubicBezTo>
                <a:cubicBezTo>
                  <a:pt x="317" y="426"/>
                  <a:pt x="315" y="401"/>
                  <a:pt x="315" y="381"/>
                </a:cubicBezTo>
                <a:cubicBezTo>
                  <a:pt x="315" y="359"/>
                  <a:pt x="317" y="353"/>
                  <a:pt x="328" y="308"/>
                </a:cubicBezTo>
                <a:cubicBezTo>
                  <a:pt x="339" y="266"/>
                  <a:pt x="339" y="258"/>
                  <a:pt x="350" y="218"/>
                </a:cubicBezTo>
                <a:lnTo>
                  <a:pt x="383" y="81"/>
                </a:lnTo>
                <a:cubicBezTo>
                  <a:pt x="391" y="53"/>
                  <a:pt x="391" y="50"/>
                  <a:pt x="391" y="48"/>
                </a:cubicBezTo>
                <a:cubicBezTo>
                  <a:pt x="391" y="31"/>
                  <a:pt x="380" y="20"/>
                  <a:pt x="364" y="20"/>
                </a:cubicBezTo>
                <a:cubicBezTo>
                  <a:pt x="339" y="20"/>
                  <a:pt x="326" y="42"/>
                  <a:pt x="323" y="64"/>
                </a:cubicBezTo>
              </a:path>
              <a:path w="245" h="405">
                <a:moveTo>
                  <a:pt x="192" y="297"/>
                </a:moveTo>
                <a:cubicBezTo>
                  <a:pt x="186" y="317"/>
                  <a:pt x="186" y="317"/>
                  <a:pt x="173" y="334"/>
                </a:cubicBezTo>
                <a:cubicBezTo>
                  <a:pt x="129" y="390"/>
                  <a:pt x="91" y="404"/>
                  <a:pt x="63" y="404"/>
                </a:cubicBezTo>
                <a:cubicBezTo>
                  <a:pt x="14" y="404"/>
                  <a:pt x="0" y="351"/>
                  <a:pt x="0" y="311"/>
                </a:cubicBezTo>
                <a:cubicBezTo>
                  <a:pt x="0" y="264"/>
                  <a:pt x="30" y="140"/>
                  <a:pt x="55" y="96"/>
                </a:cubicBezTo>
                <a:cubicBezTo>
                  <a:pt x="85" y="37"/>
                  <a:pt x="126" y="0"/>
                  <a:pt x="167" y="0"/>
                </a:cubicBezTo>
                <a:cubicBezTo>
                  <a:pt x="230" y="0"/>
                  <a:pt x="244" y="82"/>
                  <a:pt x="244" y="87"/>
                </a:cubicBezTo>
                <a:cubicBezTo>
                  <a:pt x="244" y="93"/>
                  <a:pt x="241" y="98"/>
                  <a:pt x="238" y="104"/>
                </a:cubicBezTo>
                <a:lnTo>
                  <a:pt x="192" y="297"/>
                </a:lnTo>
              </a:path>
            </a:pathLst>
          </a:custGeom>
          <a:solidFill>
            <a:srgbClr val="000000"/>
          </a:solidFill>
          <a:ln w="12600">
            <a:noFill/>
          </a:ln>
        </p:spPr>
      </p:sp>
      <p:sp>
        <p:nvSpPr>
          <p:cNvPr id="162" name="Freeform 49"/>
          <p:cNvSpPr/>
          <p:nvPr/>
        </p:nvSpPr>
        <p:spPr>
          <a:xfrm>
            <a:off x="8838720" y="4940280"/>
            <a:ext cx="107640" cy="227160"/>
          </a:xfrm>
          <a:custGeom>
            <a:avLst/>
            <a:gdLst/>
            <a:ahLst/>
            <a:cxnLst/>
            <a:rect l="0" t="0" r="r" b="b"/>
            <a:pathLst>
              <a:path w="299" h="631">
                <a:moveTo>
                  <a:pt x="178" y="224"/>
                </a:moveTo>
                <a:lnTo>
                  <a:pt x="268" y="224"/>
                </a:lnTo>
                <a:cubicBezTo>
                  <a:pt x="287" y="224"/>
                  <a:pt x="298" y="224"/>
                  <a:pt x="298" y="204"/>
                </a:cubicBezTo>
                <a:cubicBezTo>
                  <a:pt x="298" y="193"/>
                  <a:pt x="287" y="193"/>
                  <a:pt x="271" y="193"/>
                </a:cubicBezTo>
                <a:lnTo>
                  <a:pt x="186" y="193"/>
                </a:lnTo>
                <a:cubicBezTo>
                  <a:pt x="222" y="53"/>
                  <a:pt x="224" y="34"/>
                  <a:pt x="224" y="28"/>
                </a:cubicBezTo>
                <a:cubicBezTo>
                  <a:pt x="224" y="11"/>
                  <a:pt x="213" y="0"/>
                  <a:pt x="197" y="0"/>
                </a:cubicBezTo>
                <a:cubicBezTo>
                  <a:pt x="194" y="0"/>
                  <a:pt x="167" y="0"/>
                  <a:pt x="159" y="36"/>
                </a:cubicBezTo>
                <a:lnTo>
                  <a:pt x="120" y="193"/>
                </a:lnTo>
                <a:lnTo>
                  <a:pt x="30" y="193"/>
                </a:lnTo>
                <a:cubicBezTo>
                  <a:pt x="11" y="193"/>
                  <a:pt x="0" y="193"/>
                  <a:pt x="0" y="213"/>
                </a:cubicBezTo>
                <a:cubicBezTo>
                  <a:pt x="0" y="224"/>
                  <a:pt x="8" y="224"/>
                  <a:pt x="27" y="224"/>
                </a:cubicBezTo>
                <a:lnTo>
                  <a:pt x="112" y="224"/>
                </a:lnTo>
                <a:cubicBezTo>
                  <a:pt x="44" y="504"/>
                  <a:pt x="38" y="521"/>
                  <a:pt x="38" y="538"/>
                </a:cubicBezTo>
                <a:cubicBezTo>
                  <a:pt x="38" y="591"/>
                  <a:pt x="77" y="630"/>
                  <a:pt x="129" y="630"/>
                </a:cubicBezTo>
                <a:cubicBezTo>
                  <a:pt x="227" y="630"/>
                  <a:pt x="282" y="485"/>
                  <a:pt x="282" y="479"/>
                </a:cubicBezTo>
                <a:cubicBezTo>
                  <a:pt x="282" y="468"/>
                  <a:pt x="274" y="468"/>
                  <a:pt x="271" y="468"/>
                </a:cubicBezTo>
                <a:cubicBezTo>
                  <a:pt x="263" y="468"/>
                  <a:pt x="260" y="471"/>
                  <a:pt x="257" y="482"/>
                </a:cubicBezTo>
                <a:cubicBezTo>
                  <a:pt x="213" y="585"/>
                  <a:pt x="164" y="608"/>
                  <a:pt x="131" y="608"/>
                </a:cubicBezTo>
                <a:cubicBezTo>
                  <a:pt x="109" y="608"/>
                  <a:pt x="101" y="597"/>
                  <a:pt x="101" y="563"/>
                </a:cubicBezTo>
                <a:cubicBezTo>
                  <a:pt x="101" y="538"/>
                  <a:pt x="101" y="532"/>
                  <a:pt x="107" y="515"/>
                </a:cubicBezTo>
                <a:lnTo>
                  <a:pt x="178" y="224"/>
                </a:lnTo>
              </a:path>
            </a:pathLst>
          </a:custGeom>
          <a:solidFill>
            <a:srgbClr val="000000"/>
          </a:solidFill>
          <a:ln w="12600">
            <a:noFill/>
          </a:ln>
        </p:spPr>
      </p:sp>
      <p:sp>
        <p:nvSpPr>
          <p:cNvPr id="163" name="Freeform 50"/>
          <p:cNvSpPr/>
          <p:nvPr/>
        </p:nvSpPr>
        <p:spPr>
          <a:xfrm>
            <a:off x="8997480" y="4896000"/>
            <a:ext cx="15120" cy="355320"/>
          </a:xfrm>
          <a:custGeom>
            <a:avLst/>
            <a:gdLst/>
            <a:ahLst/>
            <a:cxnLst/>
            <a:rect l="0" t="0" r="r" b="b"/>
            <a:pathLst>
              <a:path w="42" h="987">
                <a:moveTo>
                  <a:pt x="41" y="36"/>
                </a:moveTo>
                <a:cubicBezTo>
                  <a:pt x="41" y="17"/>
                  <a:pt x="41" y="0"/>
                  <a:pt x="22" y="0"/>
                </a:cubicBezTo>
                <a:cubicBezTo>
                  <a:pt x="0" y="0"/>
                  <a:pt x="0" y="17"/>
                  <a:pt x="0" y="36"/>
                </a:cubicBezTo>
                <a:lnTo>
                  <a:pt x="0" y="952"/>
                </a:lnTo>
                <a:cubicBezTo>
                  <a:pt x="0" y="969"/>
                  <a:pt x="0" y="986"/>
                  <a:pt x="22" y="986"/>
                </a:cubicBezTo>
                <a:cubicBezTo>
                  <a:pt x="41" y="986"/>
                  <a:pt x="41" y="969"/>
                  <a:pt x="41" y="952"/>
                </a:cubicBezTo>
                <a:lnTo>
                  <a:pt x="41" y="36"/>
                </a:lnTo>
              </a:path>
            </a:pathLst>
          </a:custGeom>
          <a:solidFill>
            <a:srgbClr val="000000"/>
          </a:solidFill>
          <a:ln w="12600">
            <a:noFill/>
          </a:ln>
        </p:spPr>
      </p:sp>
      <p:sp>
        <p:nvSpPr>
          <p:cNvPr id="164" name="Freeform 51"/>
          <p:cNvSpPr/>
          <p:nvPr/>
        </p:nvSpPr>
        <p:spPr>
          <a:xfrm>
            <a:off x="9066240" y="4920120"/>
            <a:ext cx="248400" cy="243360"/>
          </a:xfrm>
          <a:custGeom>
            <a:avLst/>
            <a:gdLst/>
            <a:ahLst/>
            <a:cxnLst/>
            <a:rect l="0" t="0" r="r" b="b"/>
            <a:pathLst>
              <a:path w="690" h="676">
                <a:moveTo>
                  <a:pt x="115" y="599"/>
                </a:moveTo>
                <a:cubicBezTo>
                  <a:pt x="104" y="636"/>
                  <a:pt x="101" y="644"/>
                  <a:pt x="27" y="644"/>
                </a:cubicBezTo>
                <a:cubicBezTo>
                  <a:pt x="11" y="644"/>
                  <a:pt x="0" y="644"/>
                  <a:pt x="0" y="664"/>
                </a:cubicBezTo>
                <a:cubicBezTo>
                  <a:pt x="0" y="675"/>
                  <a:pt x="8" y="675"/>
                  <a:pt x="27" y="675"/>
                </a:cubicBezTo>
                <a:lnTo>
                  <a:pt x="372" y="675"/>
                </a:lnTo>
                <a:cubicBezTo>
                  <a:pt x="522" y="675"/>
                  <a:pt x="637" y="557"/>
                  <a:pt x="637" y="462"/>
                </a:cubicBezTo>
                <a:cubicBezTo>
                  <a:pt x="637" y="389"/>
                  <a:pt x="580" y="333"/>
                  <a:pt x="487" y="322"/>
                </a:cubicBezTo>
                <a:cubicBezTo>
                  <a:pt x="588" y="303"/>
                  <a:pt x="689" y="230"/>
                  <a:pt x="689" y="137"/>
                </a:cubicBezTo>
                <a:cubicBezTo>
                  <a:pt x="689" y="64"/>
                  <a:pt x="626" y="0"/>
                  <a:pt x="509" y="0"/>
                </a:cubicBezTo>
                <a:lnTo>
                  <a:pt x="186" y="0"/>
                </a:lnTo>
                <a:cubicBezTo>
                  <a:pt x="167" y="0"/>
                  <a:pt x="159" y="0"/>
                  <a:pt x="159" y="20"/>
                </a:cubicBezTo>
                <a:cubicBezTo>
                  <a:pt x="159" y="31"/>
                  <a:pt x="167" y="31"/>
                  <a:pt x="183" y="31"/>
                </a:cubicBezTo>
                <a:cubicBezTo>
                  <a:pt x="186" y="31"/>
                  <a:pt x="205" y="31"/>
                  <a:pt x="222" y="34"/>
                </a:cubicBezTo>
                <a:cubicBezTo>
                  <a:pt x="238" y="34"/>
                  <a:pt x="246" y="36"/>
                  <a:pt x="246" y="48"/>
                </a:cubicBezTo>
                <a:cubicBezTo>
                  <a:pt x="246" y="53"/>
                  <a:pt x="246" y="56"/>
                  <a:pt x="243" y="67"/>
                </a:cubicBezTo>
                <a:lnTo>
                  <a:pt x="115" y="599"/>
                </a:lnTo>
              </a:path>
              <a:path w="343" h="284">
                <a:moveTo>
                  <a:pt x="0" y="283"/>
                </a:moveTo>
                <a:lnTo>
                  <a:pt x="60" y="36"/>
                </a:lnTo>
                <a:cubicBezTo>
                  <a:pt x="68" y="3"/>
                  <a:pt x="71" y="0"/>
                  <a:pt x="112" y="0"/>
                </a:cubicBezTo>
                <a:lnTo>
                  <a:pt x="235" y="0"/>
                </a:lnTo>
                <a:cubicBezTo>
                  <a:pt x="320" y="0"/>
                  <a:pt x="342" y="59"/>
                  <a:pt x="342" y="101"/>
                </a:cubicBezTo>
                <a:cubicBezTo>
                  <a:pt x="342" y="187"/>
                  <a:pt x="257" y="283"/>
                  <a:pt x="139" y="283"/>
                </a:cubicBezTo>
                <a:lnTo>
                  <a:pt x="0" y="283"/>
                </a:lnTo>
              </a:path>
              <a:path w="365" h="309">
                <a:moveTo>
                  <a:pt x="33" y="308"/>
                </a:moveTo>
                <a:cubicBezTo>
                  <a:pt x="19" y="308"/>
                  <a:pt x="17" y="308"/>
                  <a:pt x="11" y="308"/>
                </a:cubicBezTo>
                <a:cubicBezTo>
                  <a:pt x="3" y="305"/>
                  <a:pt x="0" y="305"/>
                  <a:pt x="0" y="297"/>
                </a:cubicBezTo>
                <a:cubicBezTo>
                  <a:pt x="0" y="294"/>
                  <a:pt x="0" y="291"/>
                  <a:pt x="3" y="275"/>
                </a:cubicBezTo>
                <a:lnTo>
                  <a:pt x="71" y="0"/>
                </a:lnTo>
                <a:lnTo>
                  <a:pt x="255" y="0"/>
                </a:lnTo>
                <a:cubicBezTo>
                  <a:pt x="345" y="0"/>
                  <a:pt x="364" y="73"/>
                  <a:pt x="364" y="115"/>
                </a:cubicBezTo>
                <a:cubicBezTo>
                  <a:pt x="364" y="213"/>
                  <a:pt x="279" y="308"/>
                  <a:pt x="164" y="308"/>
                </a:cubicBezTo>
                <a:lnTo>
                  <a:pt x="33" y="308"/>
                </a:lnTo>
              </a:path>
            </a:pathLst>
          </a:custGeom>
          <a:solidFill>
            <a:srgbClr val="000000"/>
          </a:solidFill>
          <a:ln w="12600">
            <a:noFill/>
          </a:ln>
        </p:spPr>
      </p:sp>
      <p:sp>
        <p:nvSpPr>
          <p:cNvPr id="165" name="Freeform 52"/>
          <p:cNvSpPr/>
          <p:nvPr/>
        </p:nvSpPr>
        <p:spPr>
          <a:xfrm>
            <a:off x="9343800" y="5005080"/>
            <a:ext cx="159840" cy="161640"/>
          </a:xfrm>
          <a:custGeom>
            <a:avLst/>
            <a:gdLst/>
            <a:ahLst/>
            <a:cxnLst/>
            <a:rect l="0" t="0" r="r" b="b"/>
            <a:pathLst>
              <a:path w="444" h="449">
                <a:moveTo>
                  <a:pt x="323" y="64"/>
                </a:moveTo>
                <a:cubicBezTo>
                  <a:pt x="304" y="28"/>
                  <a:pt x="276" y="0"/>
                  <a:pt x="233" y="0"/>
                </a:cubicBezTo>
                <a:cubicBezTo>
                  <a:pt x="120" y="0"/>
                  <a:pt x="0" y="146"/>
                  <a:pt x="0" y="291"/>
                </a:cubicBezTo>
                <a:cubicBezTo>
                  <a:pt x="0" y="384"/>
                  <a:pt x="52" y="448"/>
                  <a:pt x="129" y="448"/>
                </a:cubicBezTo>
                <a:cubicBezTo>
                  <a:pt x="148" y="448"/>
                  <a:pt x="197" y="445"/>
                  <a:pt x="254" y="375"/>
                </a:cubicBezTo>
                <a:cubicBezTo>
                  <a:pt x="263" y="417"/>
                  <a:pt x="295" y="448"/>
                  <a:pt x="342" y="448"/>
                </a:cubicBezTo>
                <a:cubicBezTo>
                  <a:pt x="377" y="448"/>
                  <a:pt x="399" y="426"/>
                  <a:pt x="413" y="395"/>
                </a:cubicBezTo>
                <a:cubicBezTo>
                  <a:pt x="429" y="359"/>
                  <a:pt x="443" y="297"/>
                  <a:pt x="443" y="297"/>
                </a:cubicBezTo>
                <a:cubicBezTo>
                  <a:pt x="443" y="286"/>
                  <a:pt x="435" y="286"/>
                  <a:pt x="432" y="286"/>
                </a:cubicBezTo>
                <a:cubicBezTo>
                  <a:pt x="421" y="286"/>
                  <a:pt x="421" y="291"/>
                  <a:pt x="419" y="305"/>
                </a:cubicBezTo>
                <a:cubicBezTo>
                  <a:pt x="402" y="370"/>
                  <a:pt x="383" y="426"/>
                  <a:pt x="345" y="426"/>
                </a:cubicBezTo>
                <a:cubicBezTo>
                  <a:pt x="317" y="426"/>
                  <a:pt x="315" y="401"/>
                  <a:pt x="315" y="381"/>
                </a:cubicBezTo>
                <a:cubicBezTo>
                  <a:pt x="315" y="359"/>
                  <a:pt x="317" y="353"/>
                  <a:pt x="328" y="308"/>
                </a:cubicBezTo>
                <a:cubicBezTo>
                  <a:pt x="339" y="266"/>
                  <a:pt x="339" y="258"/>
                  <a:pt x="350" y="218"/>
                </a:cubicBezTo>
                <a:lnTo>
                  <a:pt x="383" y="81"/>
                </a:lnTo>
                <a:cubicBezTo>
                  <a:pt x="391" y="53"/>
                  <a:pt x="391" y="50"/>
                  <a:pt x="391" y="48"/>
                </a:cubicBezTo>
                <a:cubicBezTo>
                  <a:pt x="391" y="31"/>
                  <a:pt x="380" y="20"/>
                  <a:pt x="364" y="20"/>
                </a:cubicBezTo>
                <a:cubicBezTo>
                  <a:pt x="339" y="20"/>
                  <a:pt x="326" y="42"/>
                  <a:pt x="323" y="64"/>
                </a:cubicBezTo>
              </a:path>
              <a:path w="245" h="405">
                <a:moveTo>
                  <a:pt x="192" y="297"/>
                </a:moveTo>
                <a:cubicBezTo>
                  <a:pt x="186" y="317"/>
                  <a:pt x="186" y="317"/>
                  <a:pt x="173" y="334"/>
                </a:cubicBezTo>
                <a:cubicBezTo>
                  <a:pt x="129" y="390"/>
                  <a:pt x="91" y="404"/>
                  <a:pt x="63" y="404"/>
                </a:cubicBezTo>
                <a:cubicBezTo>
                  <a:pt x="14" y="404"/>
                  <a:pt x="0" y="351"/>
                  <a:pt x="0" y="311"/>
                </a:cubicBezTo>
                <a:cubicBezTo>
                  <a:pt x="0" y="264"/>
                  <a:pt x="30" y="140"/>
                  <a:pt x="55" y="96"/>
                </a:cubicBezTo>
                <a:cubicBezTo>
                  <a:pt x="85" y="37"/>
                  <a:pt x="126" y="0"/>
                  <a:pt x="167" y="0"/>
                </a:cubicBezTo>
                <a:cubicBezTo>
                  <a:pt x="230" y="0"/>
                  <a:pt x="244" y="82"/>
                  <a:pt x="244" y="87"/>
                </a:cubicBezTo>
                <a:cubicBezTo>
                  <a:pt x="244" y="93"/>
                  <a:pt x="241" y="98"/>
                  <a:pt x="238" y="104"/>
                </a:cubicBezTo>
                <a:lnTo>
                  <a:pt x="192" y="297"/>
                </a:lnTo>
              </a:path>
            </a:pathLst>
          </a:custGeom>
          <a:solidFill>
            <a:srgbClr val="000000"/>
          </a:solidFill>
          <a:ln w="12600">
            <a:noFill/>
          </a:ln>
        </p:spPr>
      </p:sp>
      <p:sp>
        <p:nvSpPr>
          <p:cNvPr id="166" name="Freeform 53"/>
          <p:cNvSpPr/>
          <p:nvPr/>
        </p:nvSpPr>
        <p:spPr>
          <a:xfrm>
            <a:off x="9528120" y="4916160"/>
            <a:ext cx="75240" cy="251280"/>
          </a:xfrm>
          <a:custGeom>
            <a:avLst/>
            <a:gdLst/>
            <a:ahLst/>
            <a:cxnLst/>
            <a:rect l="0" t="0" r="r" b="b"/>
            <a:pathLst>
              <a:path w="209" h="698">
                <a:moveTo>
                  <a:pt x="208" y="11"/>
                </a:moveTo>
                <a:cubicBezTo>
                  <a:pt x="208" y="11"/>
                  <a:pt x="208" y="0"/>
                  <a:pt x="197" y="0"/>
                </a:cubicBezTo>
                <a:cubicBezTo>
                  <a:pt x="172" y="0"/>
                  <a:pt x="101" y="8"/>
                  <a:pt x="77" y="11"/>
                </a:cubicBezTo>
                <a:cubicBezTo>
                  <a:pt x="68" y="11"/>
                  <a:pt x="57" y="11"/>
                  <a:pt x="57" y="31"/>
                </a:cubicBezTo>
                <a:cubicBezTo>
                  <a:pt x="57" y="42"/>
                  <a:pt x="68" y="42"/>
                  <a:pt x="82" y="42"/>
                </a:cubicBezTo>
                <a:cubicBezTo>
                  <a:pt x="129" y="42"/>
                  <a:pt x="131" y="50"/>
                  <a:pt x="131" y="59"/>
                </a:cubicBezTo>
                <a:lnTo>
                  <a:pt x="129" y="78"/>
                </a:lnTo>
                <a:lnTo>
                  <a:pt x="5" y="571"/>
                </a:lnTo>
                <a:cubicBezTo>
                  <a:pt x="3" y="583"/>
                  <a:pt x="0" y="591"/>
                  <a:pt x="0" y="605"/>
                </a:cubicBezTo>
                <a:cubicBezTo>
                  <a:pt x="0" y="661"/>
                  <a:pt x="44" y="697"/>
                  <a:pt x="88" y="697"/>
                </a:cubicBezTo>
                <a:cubicBezTo>
                  <a:pt x="120" y="697"/>
                  <a:pt x="145" y="678"/>
                  <a:pt x="161" y="641"/>
                </a:cubicBezTo>
                <a:cubicBezTo>
                  <a:pt x="181" y="605"/>
                  <a:pt x="191" y="546"/>
                  <a:pt x="191" y="543"/>
                </a:cubicBezTo>
                <a:cubicBezTo>
                  <a:pt x="191" y="535"/>
                  <a:pt x="183" y="535"/>
                  <a:pt x="181" y="535"/>
                </a:cubicBezTo>
                <a:cubicBezTo>
                  <a:pt x="170" y="535"/>
                  <a:pt x="170" y="538"/>
                  <a:pt x="167" y="552"/>
                </a:cubicBezTo>
                <a:cubicBezTo>
                  <a:pt x="150" y="616"/>
                  <a:pt x="131" y="675"/>
                  <a:pt x="90" y="675"/>
                </a:cubicBezTo>
                <a:cubicBezTo>
                  <a:pt x="63" y="675"/>
                  <a:pt x="63" y="644"/>
                  <a:pt x="63" y="630"/>
                </a:cubicBezTo>
                <a:cubicBezTo>
                  <a:pt x="63" y="605"/>
                  <a:pt x="63" y="602"/>
                  <a:pt x="68" y="583"/>
                </a:cubicBezTo>
                <a:lnTo>
                  <a:pt x="208" y="11"/>
                </a:lnTo>
              </a:path>
            </a:pathLst>
          </a:custGeom>
          <a:solidFill>
            <a:srgbClr val="000000"/>
          </a:solidFill>
          <a:ln w="12600">
            <a:noFill/>
          </a:ln>
        </p:spPr>
      </p:sp>
      <p:sp>
        <p:nvSpPr>
          <p:cNvPr id="167" name="Freeform 54"/>
          <p:cNvSpPr/>
          <p:nvPr/>
        </p:nvSpPr>
        <p:spPr>
          <a:xfrm>
            <a:off x="9637560" y="4916160"/>
            <a:ext cx="75240" cy="251280"/>
          </a:xfrm>
          <a:custGeom>
            <a:avLst/>
            <a:gdLst/>
            <a:ahLst/>
            <a:cxnLst/>
            <a:rect l="0" t="0" r="r" b="b"/>
            <a:pathLst>
              <a:path w="209" h="698">
                <a:moveTo>
                  <a:pt x="208" y="11"/>
                </a:moveTo>
                <a:cubicBezTo>
                  <a:pt x="208" y="11"/>
                  <a:pt x="208" y="0"/>
                  <a:pt x="197" y="0"/>
                </a:cubicBezTo>
                <a:cubicBezTo>
                  <a:pt x="172" y="0"/>
                  <a:pt x="101" y="8"/>
                  <a:pt x="77" y="11"/>
                </a:cubicBezTo>
                <a:cubicBezTo>
                  <a:pt x="68" y="11"/>
                  <a:pt x="57" y="11"/>
                  <a:pt x="57" y="31"/>
                </a:cubicBezTo>
                <a:cubicBezTo>
                  <a:pt x="57" y="42"/>
                  <a:pt x="68" y="42"/>
                  <a:pt x="82" y="42"/>
                </a:cubicBezTo>
                <a:cubicBezTo>
                  <a:pt x="129" y="42"/>
                  <a:pt x="131" y="50"/>
                  <a:pt x="131" y="59"/>
                </a:cubicBezTo>
                <a:lnTo>
                  <a:pt x="129" y="78"/>
                </a:lnTo>
                <a:lnTo>
                  <a:pt x="5" y="571"/>
                </a:lnTo>
                <a:cubicBezTo>
                  <a:pt x="3" y="583"/>
                  <a:pt x="0" y="591"/>
                  <a:pt x="0" y="605"/>
                </a:cubicBezTo>
                <a:cubicBezTo>
                  <a:pt x="0" y="661"/>
                  <a:pt x="44" y="697"/>
                  <a:pt x="88" y="697"/>
                </a:cubicBezTo>
                <a:cubicBezTo>
                  <a:pt x="120" y="697"/>
                  <a:pt x="145" y="678"/>
                  <a:pt x="161" y="641"/>
                </a:cubicBezTo>
                <a:cubicBezTo>
                  <a:pt x="181" y="605"/>
                  <a:pt x="191" y="546"/>
                  <a:pt x="191" y="543"/>
                </a:cubicBezTo>
                <a:cubicBezTo>
                  <a:pt x="191" y="535"/>
                  <a:pt x="183" y="535"/>
                  <a:pt x="181" y="535"/>
                </a:cubicBezTo>
                <a:cubicBezTo>
                  <a:pt x="170" y="535"/>
                  <a:pt x="170" y="538"/>
                  <a:pt x="167" y="552"/>
                </a:cubicBezTo>
                <a:cubicBezTo>
                  <a:pt x="148" y="616"/>
                  <a:pt x="131" y="675"/>
                  <a:pt x="90" y="675"/>
                </a:cubicBezTo>
                <a:cubicBezTo>
                  <a:pt x="63" y="675"/>
                  <a:pt x="63" y="644"/>
                  <a:pt x="63" y="630"/>
                </a:cubicBezTo>
                <a:cubicBezTo>
                  <a:pt x="63" y="605"/>
                  <a:pt x="63" y="602"/>
                  <a:pt x="68" y="583"/>
                </a:cubicBezTo>
                <a:lnTo>
                  <a:pt x="208" y="11"/>
                </a:lnTo>
              </a:path>
            </a:pathLst>
          </a:custGeom>
          <a:solidFill>
            <a:srgbClr val="000000"/>
          </a:solidFill>
          <a:ln w="12600">
            <a:noFill/>
          </a:ln>
        </p:spPr>
      </p:sp>
      <p:sp>
        <p:nvSpPr>
          <p:cNvPr id="168" name="Freeform 55"/>
          <p:cNvSpPr/>
          <p:nvPr/>
        </p:nvSpPr>
        <p:spPr>
          <a:xfrm>
            <a:off x="9751680" y="4896000"/>
            <a:ext cx="82080" cy="355320"/>
          </a:xfrm>
          <a:custGeom>
            <a:avLst/>
            <a:gdLst/>
            <a:ahLst/>
            <a:cxnLst/>
            <a:rect l="0" t="0" r="r" b="b"/>
            <a:pathLst>
              <a:path w="228" h="987">
                <a:moveTo>
                  <a:pt x="227" y="493"/>
                </a:moveTo>
                <a:cubicBezTo>
                  <a:pt x="227" y="417"/>
                  <a:pt x="216" y="297"/>
                  <a:pt x="161" y="185"/>
                </a:cubicBezTo>
                <a:cubicBezTo>
                  <a:pt x="104" y="64"/>
                  <a:pt x="19" y="0"/>
                  <a:pt x="11" y="0"/>
                </a:cubicBezTo>
                <a:cubicBezTo>
                  <a:pt x="3" y="0"/>
                  <a:pt x="0" y="3"/>
                  <a:pt x="0" y="11"/>
                </a:cubicBezTo>
                <a:cubicBezTo>
                  <a:pt x="0" y="14"/>
                  <a:pt x="0" y="14"/>
                  <a:pt x="19" y="34"/>
                </a:cubicBezTo>
                <a:cubicBezTo>
                  <a:pt x="115" y="132"/>
                  <a:pt x="170" y="289"/>
                  <a:pt x="170" y="493"/>
                </a:cubicBezTo>
                <a:cubicBezTo>
                  <a:pt x="170" y="664"/>
                  <a:pt x="134" y="838"/>
                  <a:pt x="14" y="961"/>
                </a:cubicBezTo>
                <a:cubicBezTo>
                  <a:pt x="0" y="972"/>
                  <a:pt x="0" y="975"/>
                  <a:pt x="0" y="978"/>
                </a:cubicBezTo>
                <a:cubicBezTo>
                  <a:pt x="0" y="983"/>
                  <a:pt x="3" y="986"/>
                  <a:pt x="11" y="986"/>
                </a:cubicBezTo>
                <a:cubicBezTo>
                  <a:pt x="19" y="986"/>
                  <a:pt x="107" y="919"/>
                  <a:pt x="164" y="796"/>
                </a:cubicBezTo>
                <a:cubicBezTo>
                  <a:pt x="213" y="686"/>
                  <a:pt x="227" y="577"/>
                  <a:pt x="227" y="493"/>
                </a:cubicBezTo>
              </a:path>
            </a:pathLst>
          </a:custGeom>
          <a:solidFill>
            <a:srgbClr val="000000"/>
          </a:solidFill>
          <a:ln w="12600">
            <a:noFill/>
          </a:ln>
        </p:spPr>
      </p:sp>
      <p:sp>
        <p:nvSpPr>
          <p:cNvPr id="169" name="TextShape 56"/>
          <p:cNvSpPr txBox="1"/>
          <p:nvPr/>
        </p:nvSpPr>
        <p:spPr>
          <a:xfrm>
            <a:off x="72000" y="5183640"/>
            <a:ext cx="9864000" cy="2304360"/>
          </a:xfrm>
          <a:prstGeom prst="rect">
            <a:avLst/>
          </a:prstGeom>
          <a:noFill/>
          <a:ln>
            <a:noFill/>
          </a:ln>
        </p:spPr>
        <p:txBody>
          <a:bodyPr lIns="90000" tIns="45000" rIns="90000" bIns="45000"/>
          <a:lstStyle/>
          <a:p>
            <a:pPr marL="216000" indent="-216000">
              <a:buClr>
                <a:srgbClr val="000000"/>
              </a:buClr>
              <a:buSzPct val="45000"/>
              <a:buFont typeface="Wingdings" charset="2"/>
              <a:buChar char=""/>
            </a:pPr>
            <a:endParaRPr lang="en-AU" sz="1800" b="0" strike="noStrike" spc="-1">
              <a:solidFill>
                <a:srgbClr val="000000"/>
              </a:solidFill>
              <a:uFill>
                <a:solidFill>
                  <a:srgbClr val="FFFFFF"/>
                </a:solidFill>
              </a:uFill>
              <a:latin typeface="Arial"/>
            </a:endParaRPr>
          </a:p>
          <a:p>
            <a:pPr marL="216000" indent="-216000">
              <a:buClr>
                <a:srgbClr val="000000"/>
              </a:buClr>
              <a:buSzPct val="45000"/>
              <a:buFont typeface="Wingdings" charset="2"/>
              <a:buChar char=""/>
            </a:pPr>
            <a:r>
              <a:rPr lang="en-AU" sz="2600" b="0" strike="noStrike" spc="-1">
                <a:solidFill>
                  <a:srgbClr val="000000"/>
                </a:solidFill>
                <a:uFill>
                  <a:solidFill>
                    <a:srgbClr val="FFFFFF"/>
                  </a:solidFill>
                </a:uFill>
                <a:latin typeface="Arial"/>
              </a:rPr>
              <a:t>The key extra thing they give you is a way to go from the original network, to the network given an intervention on any variable (just delete all the links into the set variable).</a:t>
            </a:r>
            <a:endParaRPr lang="en-AU" sz="1800" b="0" strike="noStrike" spc="-1">
              <a:solidFill>
                <a:srgbClr val="000000"/>
              </a:solidFill>
              <a:uFill>
                <a:solidFill>
                  <a:srgbClr val="FFFFFF"/>
                </a:solidFill>
              </a:uFill>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TextShape 1"/>
          <p:cNvSpPr txBox="1"/>
          <p:nvPr/>
        </p:nvSpPr>
        <p:spPr>
          <a:xfrm>
            <a:off x="360000" y="72000"/>
            <a:ext cx="9359640" cy="1875240"/>
          </a:xfrm>
          <a:prstGeom prst="rect">
            <a:avLst/>
          </a:prstGeom>
          <a:noFill/>
          <a:ln>
            <a:noFill/>
          </a:ln>
        </p:spPr>
        <p:txBody>
          <a:bodyPr lIns="0" tIns="0" rIns="0" bIns="0" anchor="ctr"/>
          <a:lstStyle/>
          <a:p>
            <a:pPr algn="ctr"/>
            <a:r>
              <a:rPr lang="en-AU" sz="4400" b="0" strike="noStrike" spc="-1">
                <a:solidFill>
                  <a:srgbClr val="000000"/>
                </a:solidFill>
                <a:uFill>
                  <a:solidFill>
                    <a:srgbClr val="FFFFFF"/>
                  </a:solidFill>
                </a:uFill>
                <a:latin typeface="Arial"/>
              </a:rPr>
              <a:t>Interlude: what happened to the cat?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1969</TotalTime>
  <Words>4889</Words>
  <Application>Microsoft Macintosh PowerPoint</Application>
  <PresentationFormat>Custom</PresentationFormat>
  <Paragraphs>667</Paragraphs>
  <Slides>50</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Cambria Math</vt:lpstr>
      <vt:lpstr>DejaVu Sans</vt:lpstr>
      <vt:lpstr>Symbol</vt:lpstr>
      <vt:lpstr>Times New Roman</vt:lpstr>
      <vt:lpstr>Wingdings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Finnian Lattimore</cp:lastModifiedBy>
  <cp:revision>224</cp:revision>
  <dcterms:created xsi:type="dcterms:W3CDTF">2014-06-16T14:20:31Z</dcterms:created>
  <dcterms:modified xsi:type="dcterms:W3CDTF">2017-09-30T06:43:13Z</dcterms:modified>
  <dc:language>en-US</dc:language>
</cp:coreProperties>
</file>